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59" r:id="rId3"/>
    <p:sldId id="262" r:id="rId4"/>
    <p:sldId id="263" r:id="rId5"/>
    <p:sldId id="264" r:id="rId6"/>
    <p:sldId id="257" r:id="rId7"/>
    <p:sldId id="258" r:id="rId8"/>
    <p:sldId id="261" r:id="rId9"/>
    <p:sldId id="265" r:id="rId10"/>
    <p:sldId id="266" r:id="rId11"/>
    <p:sldId id="267" r:id="rId12"/>
    <p:sldId id="268" r:id="rId13"/>
  </p:sldIdLst>
  <p:sldSz cx="12192000" cy="6858000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85C86-2F96-4441-9884-F96AD3762284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CB0C3-96A8-4BCD-9CD2-473E99250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7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20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40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40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40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39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81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61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8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82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9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5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99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16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2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5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7D3529-732D-4926-B1ED-DF5E57DA1B73}" type="datetimeFigureOut">
              <a:rPr lang="cs-CZ" smtClean="0"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2BAD-00E6-479F-B7D6-5A734A7A8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235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Neurofyziologie a pohybový systém </a:t>
            </a:r>
            <a:br>
              <a:rPr lang="cs-CZ" dirty="0" smtClean="0"/>
            </a:br>
            <a:r>
              <a:rPr lang="cs-CZ" dirty="0" smtClean="0"/>
              <a:t>8.seminář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Kateřina Kapounková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5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Zornice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843" y="1632858"/>
            <a:ext cx="10776857" cy="4615542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Mióza</a:t>
            </a:r>
            <a:r>
              <a:rPr lang="cs-CZ" dirty="0" smtClean="0"/>
              <a:t> + ptóza víčka + </a:t>
            </a:r>
            <a:r>
              <a:rPr lang="cs-CZ" dirty="0" err="1" smtClean="0"/>
              <a:t>enoftalmus</a:t>
            </a:r>
            <a:r>
              <a:rPr lang="cs-CZ" dirty="0" smtClean="0"/>
              <a:t>  = </a:t>
            </a:r>
            <a:r>
              <a:rPr lang="cs-CZ" dirty="0" err="1" smtClean="0"/>
              <a:t>Hornerův</a:t>
            </a:r>
            <a:r>
              <a:rPr lang="cs-CZ" dirty="0" smtClean="0"/>
              <a:t> syndrom ( </a:t>
            </a:r>
            <a:r>
              <a:rPr lang="cs-CZ" dirty="0" smtClean="0">
                <a:solidFill>
                  <a:srgbClr val="FFC000"/>
                </a:solidFill>
              </a:rPr>
              <a:t>defekt sympatiku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Vyšetření fotoreakce – oslabená = autonomní neuropatie</a:t>
            </a:r>
          </a:p>
          <a:p>
            <a:r>
              <a:rPr lang="cs-CZ" dirty="0" smtClean="0"/>
              <a:t>Vyšetření akomodace – oslabená = autonomní neuropatie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58" y="2260599"/>
            <a:ext cx="2373842" cy="43472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3346535"/>
            <a:ext cx="7518872" cy="21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TF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34" y="1447800"/>
            <a:ext cx="9550320" cy="4800599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87511"/>
              </p:ext>
            </p:extLst>
          </p:nvPr>
        </p:nvGraphicFramePr>
        <p:xfrm>
          <a:off x="220133" y="1921933"/>
          <a:ext cx="11353800" cy="2296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52812"/>
                <a:gridCol w="2119383"/>
                <a:gridCol w="558160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patologie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 klidu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60 - 100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Tachykardie – abnormalita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parasympatiku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Reakce na dýchání – 10 dechů za min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≥ 15/ 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Neměnné: abnormalita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parasympatiku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Reakce na postavení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vzestup o víc než 11 tepů/min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Bez reakce: abnormalita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parasympatiku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3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70877"/>
              </p:ext>
            </p:extLst>
          </p:nvPr>
        </p:nvGraphicFramePr>
        <p:xfrm>
          <a:off x="406400" y="1913466"/>
          <a:ext cx="11353800" cy="138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52812"/>
                <a:gridCol w="2119383"/>
                <a:gridCol w="558160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patologie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 klidu v leže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120/80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Reakce na postavení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pokles menší než 30/15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Pokles vyšší: abnormalita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sympatiku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8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351314"/>
            <a:ext cx="8946541" cy="3897085"/>
          </a:xfrm>
        </p:spPr>
        <p:txBody>
          <a:bodyPr/>
          <a:lstStyle/>
          <a:p>
            <a:r>
              <a:rPr lang="cs-CZ" dirty="0" smtClean="0"/>
              <a:t>alarmující ( zvýšení TK, SF, dilatace bronchů, snížení motility střev, inhibice močení, zvýšené pocení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Bradykardie, </a:t>
            </a:r>
            <a:r>
              <a:rPr lang="cs-CZ" dirty="0" err="1" smtClean="0"/>
              <a:t>bronchokonstrikce</a:t>
            </a:r>
            <a:r>
              <a:rPr lang="cs-CZ" dirty="0" smtClean="0"/>
              <a:t>, , zvýšená salivace, , vzestup motility střev, iniciace močení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1586" y="1244600"/>
            <a:ext cx="35433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sympatikus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1586" y="3911601"/>
            <a:ext cx="35433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parasympatikus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0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600px-Autonomic_nervous_system_main_figure_Bl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" y="951310"/>
            <a:ext cx="10824633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6479117" y="719138"/>
            <a:ext cx="3805766" cy="1846262"/>
            <a:chOff x="3061" y="453"/>
            <a:chExt cx="1798" cy="1163"/>
          </a:xfrm>
        </p:grpSpPr>
        <p:grpSp>
          <p:nvGrpSpPr>
            <p:cNvPr id="4117" name="Group 8"/>
            <p:cNvGrpSpPr>
              <a:grpSpLocks/>
            </p:cNvGrpSpPr>
            <p:nvPr/>
          </p:nvGrpSpPr>
          <p:grpSpPr bwMode="auto">
            <a:xfrm>
              <a:off x="4377" y="499"/>
              <a:ext cx="482" cy="1117"/>
              <a:chOff x="4377" y="499"/>
              <a:chExt cx="482" cy="1117"/>
            </a:xfrm>
          </p:grpSpPr>
          <p:sp>
            <p:nvSpPr>
              <p:cNvPr id="4121" name="Line 6"/>
              <p:cNvSpPr>
                <a:spLocks noChangeShapeType="1"/>
              </p:cNvSpPr>
              <p:nvPr/>
            </p:nvSpPr>
            <p:spPr bwMode="auto">
              <a:xfrm flipH="1">
                <a:off x="4377" y="709"/>
                <a:ext cx="317" cy="907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91" name="Text Box 7"/>
              <p:cNvSpPr txBox="1">
                <a:spLocks noChangeArrowheads="1"/>
              </p:cNvSpPr>
              <p:nvPr/>
            </p:nvSpPr>
            <p:spPr bwMode="auto">
              <a:xfrm>
                <a:off x="4591" y="499"/>
                <a:ext cx="2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</a:rPr>
                  <a:t>ACh</a:t>
                </a:r>
              </a:p>
            </p:txBody>
          </p:sp>
        </p:grpSp>
        <p:grpSp>
          <p:nvGrpSpPr>
            <p:cNvPr id="4118" name="Group 15"/>
            <p:cNvGrpSpPr>
              <a:grpSpLocks/>
            </p:cNvGrpSpPr>
            <p:nvPr/>
          </p:nvGrpSpPr>
          <p:grpSpPr bwMode="auto">
            <a:xfrm>
              <a:off x="3061" y="453"/>
              <a:ext cx="376" cy="936"/>
              <a:chOff x="735" y="499"/>
              <a:chExt cx="376" cy="1344"/>
            </a:xfrm>
          </p:grpSpPr>
          <p:sp>
            <p:nvSpPr>
              <p:cNvPr id="4119" name="Line 16"/>
              <p:cNvSpPr>
                <a:spLocks noChangeShapeType="1"/>
              </p:cNvSpPr>
              <p:nvPr/>
            </p:nvSpPr>
            <p:spPr bwMode="auto">
              <a:xfrm>
                <a:off x="975" y="709"/>
                <a:ext cx="136" cy="113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01" name="Text Box 17"/>
              <p:cNvSpPr txBox="1">
                <a:spLocks noChangeArrowheads="1"/>
              </p:cNvSpPr>
              <p:nvPr/>
            </p:nvSpPr>
            <p:spPr bwMode="auto">
              <a:xfrm>
                <a:off x="735" y="499"/>
                <a:ext cx="257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</a:rPr>
                  <a:t>Ach</a:t>
                </a:r>
              </a:p>
            </p:txBody>
          </p:sp>
        </p:grpSp>
      </p:grp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1555751" y="792163"/>
            <a:ext cx="4279900" cy="2825750"/>
            <a:chOff x="735" y="499"/>
            <a:chExt cx="2022" cy="1780"/>
          </a:xfrm>
        </p:grpSpPr>
        <p:grpSp>
          <p:nvGrpSpPr>
            <p:cNvPr id="4111" name="Group 14"/>
            <p:cNvGrpSpPr>
              <a:grpSpLocks/>
            </p:cNvGrpSpPr>
            <p:nvPr/>
          </p:nvGrpSpPr>
          <p:grpSpPr bwMode="auto">
            <a:xfrm>
              <a:off x="735" y="499"/>
              <a:ext cx="376" cy="1344"/>
              <a:chOff x="735" y="499"/>
              <a:chExt cx="376" cy="1344"/>
            </a:xfrm>
          </p:grpSpPr>
          <p:sp>
            <p:nvSpPr>
              <p:cNvPr id="4115" name="Line 12"/>
              <p:cNvSpPr>
                <a:spLocks noChangeShapeType="1"/>
              </p:cNvSpPr>
              <p:nvPr/>
            </p:nvSpPr>
            <p:spPr bwMode="auto">
              <a:xfrm>
                <a:off x="975" y="709"/>
                <a:ext cx="136" cy="113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97" name="Text Box 13"/>
              <p:cNvSpPr txBox="1">
                <a:spLocks noChangeArrowheads="1"/>
              </p:cNvSpPr>
              <p:nvPr/>
            </p:nvSpPr>
            <p:spPr bwMode="auto">
              <a:xfrm>
                <a:off x="735" y="499"/>
                <a:ext cx="25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</a:rPr>
                  <a:t>Ach</a:t>
                </a:r>
              </a:p>
            </p:txBody>
          </p:sp>
        </p:grpSp>
        <p:grpSp>
          <p:nvGrpSpPr>
            <p:cNvPr id="4112" name="Group 18"/>
            <p:cNvGrpSpPr>
              <a:grpSpLocks/>
            </p:cNvGrpSpPr>
            <p:nvPr/>
          </p:nvGrpSpPr>
          <p:grpSpPr bwMode="auto">
            <a:xfrm>
              <a:off x="2290" y="709"/>
              <a:ext cx="467" cy="1570"/>
              <a:chOff x="735" y="499"/>
              <a:chExt cx="376" cy="1344"/>
            </a:xfrm>
          </p:grpSpPr>
          <p:sp>
            <p:nvSpPr>
              <p:cNvPr id="4113" name="Line 19"/>
              <p:cNvSpPr>
                <a:spLocks noChangeShapeType="1"/>
              </p:cNvSpPr>
              <p:nvPr/>
            </p:nvSpPr>
            <p:spPr bwMode="auto">
              <a:xfrm>
                <a:off x="975" y="709"/>
                <a:ext cx="136" cy="113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04" name="Text Box 20"/>
              <p:cNvSpPr txBox="1">
                <a:spLocks noChangeArrowheads="1"/>
              </p:cNvSpPr>
              <p:nvPr/>
            </p:nvSpPr>
            <p:spPr bwMode="auto">
              <a:xfrm>
                <a:off x="735" y="499"/>
                <a:ext cx="181" cy="199"/>
              </a:xfrm>
              <a:prstGeom prst="rect">
                <a:avLst/>
              </a:prstGeom>
              <a:noFill/>
              <a:ln w="57150">
                <a:solidFill>
                  <a:srgbClr val="99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</a:rPr>
                  <a:t>NA</a:t>
                </a:r>
              </a:p>
            </p:txBody>
          </p:sp>
        </p:grp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5566834" y="2852738"/>
            <a:ext cx="4561417" cy="1223962"/>
            <a:chOff x="2630" y="1797"/>
            <a:chExt cx="2155" cy="771"/>
          </a:xfrm>
        </p:grpSpPr>
        <p:sp>
          <p:nvSpPr>
            <p:cNvPr id="4109" name="Oval 21"/>
            <p:cNvSpPr>
              <a:spLocks noChangeArrowheads="1"/>
            </p:cNvSpPr>
            <p:nvPr/>
          </p:nvSpPr>
          <p:spPr bwMode="auto">
            <a:xfrm>
              <a:off x="4422" y="1797"/>
              <a:ext cx="363" cy="318"/>
            </a:xfrm>
            <a:prstGeom prst="ellips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110" name="Oval 22"/>
            <p:cNvSpPr>
              <a:spLocks noChangeArrowheads="1"/>
            </p:cNvSpPr>
            <p:nvPr/>
          </p:nvSpPr>
          <p:spPr bwMode="auto">
            <a:xfrm>
              <a:off x="2630" y="2024"/>
              <a:ext cx="500" cy="544"/>
            </a:xfrm>
            <a:prstGeom prst="ellips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3310467" y="115889"/>
            <a:ext cx="62420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Periferní části ANS</a:t>
            </a:r>
          </a:p>
        </p:txBody>
      </p:sp>
      <p:grpSp>
        <p:nvGrpSpPr>
          <p:cNvPr id="42017" name="Group 33"/>
          <p:cNvGrpSpPr>
            <a:grpSpLocks/>
          </p:cNvGrpSpPr>
          <p:nvPr/>
        </p:nvGrpSpPr>
        <p:grpSpPr bwMode="auto">
          <a:xfrm>
            <a:off x="1583267" y="2060575"/>
            <a:ext cx="9120717" cy="4249738"/>
            <a:chOff x="748" y="1298"/>
            <a:chExt cx="4309" cy="2677"/>
          </a:xfrm>
        </p:grpSpPr>
        <p:grpSp>
          <p:nvGrpSpPr>
            <p:cNvPr id="4104" name="Group 31"/>
            <p:cNvGrpSpPr>
              <a:grpSpLocks/>
            </p:cNvGrpSpPr>
            <p:nvPr/>
          </p:nvGrpSpPr>
          <p:grpSpPr bwMode="auto">
            <a:xfrm>
              <a:off x="4694" y="1298"/>
              <a:ext cx="363" cy="2677"/>
              <a:chOff x="4694" y="1298"/>
              <a:chExt cx="363" cy="2677"/>
            </a:xfrm>
          </p:grpSpPr>
          <p:sp>
            <p:nvSpPr>
              <p:cNvPr id="4106" name="Rectangle 27"/>
              <p:cNvSpPr>
                <a:spLocks noChangeArrowheads="1"/>
              </p:cNvSpPr>
              <p:nvPr/>
            </p:nvSpPr>
            <p:spPr bwMode="auto">
              <a:xfrm>
                <a:off x="4694" y="1298"/>
                <a:ext cx="363" cy="363"/>
              </a:xfrm>
              <a:prstGeom prst="rect">
                <a:avLst/>
              </a:prstGeom>
              <a:solidFill>
                <a:srgbClr val="990033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107" name="Rectangle 29"/>
              <p:cNvSpPr>
                <a:spLocks noChangeArrowheads="1"/>
              </p:cNvSpPr>
              <p:nvPr/>
            </p:nvSpPr>
            <p:spPr bwMode="auto">
              <a:xfrm>
                <a:off x="4694" y="3612"/>
                <a:ext cx="363" cy="363"/>
              </a:xfrm>
              <a:prstGeom prst="rect">
                <a:avLst/>
              </a:prstGeom>
              <a:solidFill>
                <a:srgbClr val="990033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108" name="Line 30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0" cy="19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05" name="Rectangle 32"/>
            <p:cNvSpPr>
              <a:spLocks noChangeArrowheads="1"/>
            </p:cNvSpPr>
            <p:nvPr/>
          </p:nvSpPr>
          <p:spPr bwMode="auto">
            <a:xfrm>
              <a:off x="748" y="2069"/>
              <a:ext cx="318" cy="1452"/>
            </a:xfrm>
            <a:prstGeom prst="rect">
              <a:avLst/>
            </a:prstGeom>
            <a:solidFill>
              <a:srgbClr val="990033">
                <a:alpha val="6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0887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884767" y="4238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</p:txBody>
      </p:sp>
      <p:pic>
        <p:nvPicPr>
          <p:cNvPr id="9219" name="Picture 16" descr="obr_srd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1404939"/>
            <a:ext cx="259503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527051" y="4425950"/>
            <a:ext cx="11135783" cy="2330450"/>
            <a:chOff x="249" y="2788"/>
            <a:chExt cx="5261" cy="1468"/>
          </a:xfrm>
        </p:grpSpPr>
        <p:pic>
          <p:nvPicPr>
            <p:cNvPr id="9228" name="Picture 4" descr="EK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31"/>
              <a:ext cx="526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976" y="2789"/>
              <a:ext cx="4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2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SF=71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792" y="2788"/>
              <a:ext cx="2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2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62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472" y="2788"/>
              <a:ext cx="2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2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69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062" y="2788"/>
              <a:ext cx="2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2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75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697" y="2788"/>
              <a:ext cx="2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2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79</a:t>
              </a: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930" y="3929"/>
              <a:ext cx="39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cs-CZ" sz="2800" dirty="0">
                  <a:solidFill>
                    <a:srgbClr val="FFC000"/>
                  </a:solidFill>
                  <a:latin typeface="Calibri" pitchFamily="34" charset="0"/>
                </a:rPr>
                <a:t>VARIABILITA SRDEČNÍ FREKVENCE (VSF)</a:t>
              </a:r>
              <a:endParaRPr lang="cs-CZ" sz="28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83118" y="134938"/>
            <a:ext cx="114236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000" b="1" dirty="0">
                <a:solidFill>
                  <a:srgbClr val="FFC000"/>
                </a:solidFill>
                <a:latin typeface="Calibri" pitchFamily="34" charset="0"/>
              </a:rPr>
              <a:t>PERIFERNÍ ODDÍLY ANS 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432557" y="1091293"/>
            <a:ext cx="11423649" cy="2592388"/>
            <a:chOff x="249" y="708"/>
            <a:chExt cx="5397" cy="1633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249" y="1016"/>
              <a:ext cx="5397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cs-CZ" sz="3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SYMPATIKUS</a:t>
              </a:r>
              <a:r>
                <a:rPr lang="cs-CZ" sz="40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                       </a:t>
              </a:r>
              <a:r>
                <a:rPr lang="cs-CZ" sz="4000" b="1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            </a:t>
              </a:r>
              <a:r>
                <a:rPr lang="cs-CZ" sz="32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PARASYMPATIKUS</a:t>
              </a:r>
              <a:endParaRPr lang="cs-CZ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1" hangingPunct="1">
                <a:defRPr/>
              </a:pPr>
              <a:r>
                <a:rPr lang="cs-CZ" sz="3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                                                              </a:t>
              </a:r>
              <a:r>
                <a:rPr lang="cs-CZ" sz="32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                (</a:t>
              </a:r>
              <a:r>
                <a:rPr lang="cs-CZ" sz="3200" b="1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n.vagus</a:t>
              </a:r>
              <a:r>
                <a:rPr lang="cs-CZ" sz="3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</a:t>
              </a:r>
              <a:r>
                <a:rPr lang="cs-CZ" sz="4000" b="1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                                     </a:t>
              </a:r>
              <a:endParaRPr lang="cs-CZ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9224" name="AutoShape 20"/>
            <p:cNvSpPr>
              <a:spLocks noChangeArrowheads="1"/>
            </p:cNvSpPr>
            <p:nvPr/>
          </p:nvSpPr>
          <p:spPr bwMode="auto">
            <a:xfrm rot="3233253">
              <a:off x="1973" y="573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9225" name="AutoShape 21"/>
            <p:cNvSpPr>
              <a:spLocks noChangeArrowheads="1"/>
            </p:cNvSpPr>
            <p:nvPr/>
          </p:nvSpPr>
          <p:spPr bwMode="auto">
            <a:xfrm rot="-3371533">
              <a:off x="3197" y="572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9226" name="AutoShape 22"/>
            <p:cNvSpPr>
              <a:spLocks noChangeArrowheads="1"/>
            </p:cNvSpPr>
            <p:nvPr/>
          </p:nvSpPr>
          <p:spPr bwMode="auto">
            <a:xfrm rot="-2361704">
              <a:off x="1701" y="1706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9227" name="AutoShape 23"/>
            <p:cNvSpPr>
              <a:spLocks noChangeArrowheads="1"/>
            </p:cNvSpPr>
            <p:nvPr/>
          </p:nvSpPr>
          <p:spPr bwMode="auto">
            <a:xfrm rot="2836231">
              <a:off x="3515" y="1752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22288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27051" y="115888"/>
            <a:ext cx="1123314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C000"/>
                </a:solidFill>
                <a:latin typeface="Calibri" panose="020F0502020204030204" pitchFamily="34" charset="0"/>
              </a:rPr>
              <a:t>SPEKTRÁLNÍ ANALÝZA </a:t>
            </a:r>
          </a:p>
          <a:p>
            <a:pPr algn="ctr" eaLnBrk="1" hangingPunct="1">
              <a:defRPr/>
            </a:pPr>
            <a:r>
              <a:rPr lang="cs-CZ" sz="3200" dirty="0">
                <a:solidFill>
                  <a:srgbClr val="FFC000"/>
                </a:solidFill>
                <a:latin typeface="Calibri" panose="020F0502020204030204" pitchFamily="34" charset="0"/>
              </a:rPr>
              <a:t>VARIABILITY SRDEČNÍ FREKVENCE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1651" y="10080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3934" y="1268414"/>
            <a:ext cx="1195281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5738" indent="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o"/>
              <a:defRPr/>
            </a:pPr>
            <a:r>
              <a:rPr lang="cs-CZ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</a:rPr>
              <a:t>neinvazivní metoda vyšetření aktivity obou větví ANS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sz="1600" dirty="0" smtClean="0">
                <a:latin typeface="Calibri" panose="020F0502020204030204" pitchFamily="34" charset="0"/>
              </a:rPr>
              <a:t>            (primárně vagu, sekundárně sympatiku, resp. </a:t>
            </a:r>
            <a:r>
              <a:rPr lang="cs-CZ" sz="1600" dirty="0" err="1" smtClean="0">
                <a:latin typeface="Calibri" panose="020F0502020204030204" pitchFamily="34" charset="0"/>
              </a:rPr>
              <a:t>sympatovagové</a:t>
            </a:r>
            <a:r>
              <a:rPr lang="cs-CZ" sz="1600" dirty="0" smtClean="0">
                <a:latin typeface="Calibri" panose="020F0502020204030204" pitchFamily="34" charset="0"/>
              </a:rPr>
              <a:t> balance)</a:t>
            </a:r>
          </a:p>
          <a:p>
            <a:pPr eaLnBrk="1" hangingPunct="1">
              <a:defRPr/>
            </a:pPr>
            <a:endParaRPr lang="cs-CZ" dirty="0" smtClean="0">
              <a:latin typeface="Calibri" panose="020F0502020204030204" pitchFamily="34" charset="0"/>
            </a:endParaRPr>
          </a:p>
          <a:p>
            <a:pPr lvl="1" eaLnBrk="1" hangingPunct="1">
              <a:buFontTx/>
              <a:buChar char="o"/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transformací časových rozdílů mezi po sobě jdoucími   </a:t>
            </a:r>
          </a:p>
          <a:p>
            <a:pPr eaLnBrk="1" hangingPunct="1">
              <a:defRPr/>
            </a:pPr>
            <a:r>
              <a:rPr lang="cs-CZ" sz="2400" dirty="0" smtClean="0">
                <a:latin typeface="Calibri" panose="020F0502020204030204" pitchFamily="34" charset="0"/>
              </a:rPr>
              <a:t>       R-R intervaly do frekvenčních hodnot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814918" y="3500438"/>
            <a:ext cx="10850033" cy="3097212"/>
            <a:chOff x="385" y="2205"/>
            <a:chExt cx="5126" cy="1951"/>
          </a:xfrm>
        </p:grpSpPr>
        <p:grpSp>
          <p:nvGrpSpPr>
            <p:cNvPr id="12297" name="Group 6"/>
            <p:cNvGrpSpPr>
              <a:grpSpLocks/>
            </p:cNvGrpSpPr>
            <p:nvPr/>
          </p:nvGrpSpPr>
          <p:grpSpPr bwMode="auto">
            <a:xfrm>
              <a:off x="385" y="2205"/>
              <a:ext cx="2903" cy="1951"/>
              <a:chOff x="476" y="2251"/>
              <a:chExt cx="2767" cy="1950"/>
            </a:xfrm>
          </p:grpSpPr>
          <p:pic>
            <p:nvPicPr>
              <p:cNvPr id="12301" name="Picture 7" descr="vyk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251"/>
                <a:ext cx="2767" cy="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2" name="Rectangle 8"/>
              <p:cNvSpPr>
                <a:spLocks noChangeArrowheads="1"/>
              </p:cNvSpPr>
              <p:nvPr/>
            </p:nvSpPr>
            <p:spPr bwMode="auto">
              <a:xfrm>
                <a:off x="476" y="2251"/>
                <a:ext cx="2767" cy="19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  <p:grpSp>
          <p:nvGrpSpPr>
            <p:cNvPr id="12298" name="Group 9"/>
            <p:cNvGrpSpPr>
              <a:grpSpLocks/>
            </p:cNvGrpSpPr>
            <p:nvPr/>
          </p:nvGrpSpPr>
          <p:grpSpPr bwMode="auto">
            <a:xfrm>
              <a:off x="3334" y="2205"/>
              <a:ext cx="2177" cy="1951"/>
              <a:chOff x="3334" y="2205"/>
              <a:chExt cx="2177" cy="1951"/>
            </a:xfrm>
          </p:grpSpPr>
          <p:pic>
            <p:nvPicPr>
              <p:cNvPr id="12299" name="Picture 10" descr="spektrum_1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2205"/>
                <a:ext cx="2177" cy="1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0" name="Rectangle 11"/>
              <p:cNvSpPr>
                <a:spLocks noChangeArrowheads="1"/>
              </p:cNvSpPr>
              <p:nvPr/>
            </p:nvSpPr>
            <p:spPr bwMode="auto">
              <a:xfrm>
                <a:off x="3334" y="2205"/>
                <a:ext cx="2177" cy="19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</p:grp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583267" y="6165850"/>
            <a:ext cx="289984" cy="71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DC935">
                  <a:alpha val="81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871134" y="6165850"/>
            <a:ext cx="1248833" cy="714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33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119967" y="6165850"/>
            <a:ext cx="3263900" cy="71438"/>
          </a:xfrm>
          <a:prstGeom prst="rect">
            <a:avLst/>
          </a:prstGeom>
          <a:solidFill>
            <a:srgbClr val="00FF0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6607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4" grpId="0" animBg="1"/>
      <p:bldP spid="8205" grpId="0" animBg="1"/>
      <p:bldP spid="8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ANS – význam diagnostiky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533" y="1587500"/>
            <a:ext cx="11353800" cy="488950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úroveň </a:t>
            </a:r>
            <a:r>
              <a:rPr lang="cs-CZ" dirty="0">
                <a:solidFill>
                  <a:srgbClr val="FFC000"/>
                </a:solidFill>
              </a:rPr>
              <a:t>adaptace organismu na tělesné zatížení </a:t>
            </a: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smtClean="0"/>
              <a:t> </a:t>
            </a:r>
            <a:r>
              <a:rPr lang="cs-CZ" dirty="0">
                <a:solidFill>
                  <a:srgbClr val="FFC000"/>
                </a:solidFill>
              </a:rPr>
              <a:t>rychlost regenerace </a:t>
            </a:r>
            <a:r>
              <a:rPr lang="cs-CZ" dirty="0"/>
              <a:t>po intenzivní zátěži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Doba </a:t>
            </a:r>
            <a:r>
              <a:rPr lang="cs-CZ" dirty="0">
                <a:solidFill>
                  <a:srgbClr val="FFC000"/>
                </a:solidFill>
              </a:rPr>
              <a:t>návratu </a:t>
            </a:r>
            <a:r>
              <a:rPr lang="cs-CZ" dirty="0"/>
              <a:t>aktivity ANS na původní hodnoty </a:t>
            </a:r>
            <a:r>
              <a:rPr lang="cs-CZ" dirty="0" smtClean="0"/>
              <a:t>- </a:t>
            </a:r>
            <a:r>
              <a:rPr lang="cs-CZ" dirty="0"/>
              <a:t>individuální </a:t>
            </a:r>
            <a:r>
              <a:rPr lang="cs-CZ" dirty="0" smtClean="0"/>
              <a:t> ( závisí na </a:t>
            </a:r>
            <a:r>
              <a:rPr lang="cs-CZ" dirty="0"/>
              <a:t>fyzické </a:t>
            </a:r>
            <a:r>
              <a:rPr lang="cs-CZ" dirty="0" smtClean="0"/>
              <a:t>kondici, na </a:t>
            </a:r>
            <a:r>
              <a:rPr lang="cs-CZ" dirty="0"/>
              <a:t>relaxačních procedurách</a:t>
            </a:r>
            <a:r>
              <a:rPr lang="cs-CZ" dirty="0" smtClean="0"/>
              <a:t>., genetice) 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Metabolické </a:t>
            </a:r>
            <a:r>
              <a:rPr lang="cs-CZ" dirty="0" smtClean="0">
                <a:solidFill>
                  <a:srgbClr val="FFC000"/>
                </a:solidFill>
              </a:rPr>
              <a:t>změny </a:t>
            </a:r>
            <a:r>
              <a:rPr lang="cs-CZ" dirty="0" smtClean="0"/>
              <a:t>( v průběhu </a:t>
            </a:r>
            <a:r>
              <a:rPr lang="cs-CZ" dirty="0"/>
              <a:t>tréninku a </a:t>
            </a:r>
            <a:r>
              <a:rPr lang="cs-CZ" dirty="0" smtClean="0"/>
              <a:t>následném zotavení) -  </a:t>
            </a:r>
            <a:r>
              <a:rPr lang="cs-CZ" dirty="0"/>
              <a:t>řízeny a kontrolovány </a:t>
            </a:r>
            <a:r>
              <a:rPr lang="cs-CZ" dirty="0" smtClean="0"/>
              <a:t>ANS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V průběhu </a:t>
            </a:r>
            <a:r>
              <a:rPr lang="cs-CZ" dirty="0">
                <a:solidFill>
                  <a:srgbClr val="FFC000"/>
                </a:solidFill>
              </a:rPr>
              <a:t>tréninku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vychýlení aktivity ANS směrem k </a:t>
            </a:r>
            <a:r>
              <a:rPr lang="cs-CZ" dirty="0" smtClean="0">
                <a:solidFill>
                  <a:srgbClr val="FFC000"/>
                </a:solidFill>
              </a:rPr>
              <a:t>sympatiku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průběhu </a:t>
            </a:r>
            <a:r>
              <a:rPr lang="cs-CZ" dirty="0">
                <a:solidFill>
                  <a:srgbClr val="FFC000"/>
                </a:solidFill>
              </a:rPr>
              <a:t>regenerace</a:t>
            </a:r>
            <a:r>
              <a:rPr lang="cs-CZ" dirty="0"/>
              <a:t> </a:t>
            </a:r>
            <a:r>
              <a:rPr lang="cs-CZ" dirty="0" smtClean="0"/>
              <a:t>-  </a:t>
            </a:r>
            <a:r>
              <a:rPr lang="cs-CZ" dirty="0"/>
              <a:t>nerovnováha </a:t>
            </a:r>
            <a:r>
              <a:rPr lang="cs-CZ" dirty="0" smtClean="0"/>
              <a:t>se upravuje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>
                <a:solidFill>
                  <a:srgbClr val="FFC000"/>
                </a:solidFill>
              </a:rPr>
              <a:t>superkompenzace</a:t>
            </a:r>
            <a:r>
              <a:rPr lang="cs-CZ" dirty="0"/>
              <a:t> </a:t>
            </a:r>
            <a:r>
              <a:rPr lang="cs-CZ" dirty="0" smtClean="0"/>
              <a:t>- zvýšení </a:t>
            </a:r>
            <a:r>
              <a:rPr lang="cs-CZ" dirty="0"/>
              <a:t>aktivity </a:t>
            </a:r>
            <a:r>
              <a:rPr lang="cs-CZ" dirty="0" smtClean="0">
                <a:solidFill>
                  <a:srgbClr val="FFC000"/>
                </a:solidFill>
              </a:rPr>
              <a:t>vagu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08315" y="2416629"/>
            <a:ext cx="7837714" cy="93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vliv fyzické </a:t>
            </a:r>
            <a:r>
              <a:rPr lang="cs-CZ" dirty="0" smtClean="0"/>
              <a:t>zátěže - </a:t>
            </a:r>
            <a:r>
              <a:rPr lang="cs-CZ" dirty="0"/>
              <a:t>výrazný pokles aktivity ANS</a:t>
            </a:r>
          </a:p>
        </p:txBody>
      </p:sp>
    </p:spTree>
    <p:extLst>
      <p:ext uri="{BB962C8B-B14F-4D97-AF65-F5344CB8AC3E}">
        <p14:creationId xmlns:p14="http://schemas.microsoft.com/office/powerpoint/2010/main" val="2640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262468"/>
            <a:ext cx="9404723" cy="931332"/>
          </a:xfrm>
        </p:spPr>
        <p:txBody>
          <a:bodyPr/>
          <a:lstStyle/>
          <a:p>
            <a:r>
              <a:rPr lang="cs-CZ" dirty="0" smtClean="0"/>
              <a:t>Stav ANS – rovnováha větví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933" y="1041400"/>
            <a:ext cx="11506200" cy="520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Ovlivněno: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izdravotním</a:t>
            </a:r>
            <a:r>
              <a:rPr lang="cs-CZ" dirty="0" smtClean="0"/>
              <a:t> </a:t>
            </a:r>
            <a:r>
              <a:rPr lang="cs-CZ" dirty="0"/>
              <a:t>stavem </a:t>
            </a:r>
            <a:r>
              <a:rPr lang="cs-CZ" dirty="0" smtClean="0"/>
              <a:t>sportovce</a:t>
            </a:r>
          </a:p>
          <a:p>
            <a:r>
              <a:rPr lang="cs-CZ" dirty="0" smtClean="0"/>
              <a:t> </a:t>
            </a:r>
            <a:r>
              <a:rPr lang="cs-CZ" dirty="0"/>
              <a:t>psychickým </a:t>
            </a:r>
            <a:r>
              <a:rPr lang="cs-CZ" dirty="0" smtClean="0"/>
              <a:t>stresem</a:t>
            </a:r>
          </a:p>
          <a:p>
            <a:r>
              <a:rPr lang="cs-CZ" dirty="0" smtClean="0"/>
              <a:t> </a:t>
            </a:r>
            <a:r>
              <a:rPr lang="cs-CZ" dirty="0"/>
              <a:t>délkou a kvalitou </a:t>
            </a:r>
            <a:r>
              <a:rPr lang="cs-CZ" dirty="0" smtClean="0"/>
              <a:t>spánku</a:t>
            </a:r>
          </a:p>
          <a:p>
            <a:r>
              <a:rPr lang="cs-CZ" dirty="0" smtClean="0"/>
              <a:t> </a:t>
            </a:r>
            <a:r>
              <a:rPr lang="cs-CZ" dirty="0"/>
              <a:t>excesy v </a:t>
            </a:r>
            <a:r>
              <a:rPr lang="cs-CZ" dirty="0" smtClean="0"/>
              <a:t>životosprávě</a:t>
            </a:r>
          </a:p>
          <a:p>
            <a:r>
              <a:rPr lang="cs-CZ" dirty="0" smtClean="0"/>
              <a:t> </a:t>
            </a:r>
            <a:r>
              <a:rPr lang="cs-CZ" dirty="0"/>
              <a:t>náročnou </a:t>
            </a:r>
            <a:r>
              <a:rPr lang="cs-CZ" dirty="0" err="1"/>
              <a:t>mimotréninkovou</a:t>
            </a:r>
            <a:r>
              <a:rPr lang="cs-CZ" dirty="0"/>
              <a:t> pohybovou aktivitou, atd.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199465" y="2120424"/>
            <a:ext cx="73152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při regeneraci </a:t>
            </a:r>
            <a:r>
              <a:rPr lang="cs-CZ" dirty="0" smtClean="0"/>
              <a:t> </a:t>
            </a:r>
            <a:r>
              <a:rPr lang="cs-CZ" dirty="0"/>
              <a:t>nedojde minimálně k vyrovnání aktivity obou větví </a:t>
            </a:r>
            <a:r>
              <a:rPr lang="cs-CZ" dirty="0" smtClean="0"/>
              <a:t>ANS - </a:t>
            </a:r>
            <a:r>
              <a:rPr lang="cs-CZ" dirty="0"/>
              <a:t>adaptační kapacita (</a:t>
            </a:r>
            <a:r>
              <a:rPr lang="cs-CZ" dirty="0" err="1"/>
              <a:t>trénovatelnost</a:t>
            </a:r>
            <a:r>
              <a:rPr lang="cs-CZ" dirty="0"/>
              <a:t>) sportovce pro následující trénink </a:t>
            </a:r>
            <a:r>
              <a:rPr lang="cs-CZ" dirty="0" smtClean="0"/>
              <a:t> je redukovaná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35000" y="3961448"/>
            <a:ext cx="11032066" cy="77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opakovaní této situace </a:t>
            </a:r>
            <a:r>
              <a:rPr lang="cs-CZ" dirty="0" smtClean="0"/>
              <a:t>- </a:t>
            </a:r>
            <a:r>
              <a:rPr lang="cs-CZ" dirty="0" err="1" smtClean="0"/>
              <a:t>trénovatelnost</a:t>
            </a:r>
            <a:r>
              <a:rPr lang="cs-CZ" dirty="0" smtClean="0"/>
              <a:t> </a:t>
            </a:r>
            <a:r>
              <a:rPr lang="cs-CZ" dirty="0"/>
              <a:t>sportovce </a:t>
            </a:r>
            <a:r>
              <a:rPr lang="cs-CZ" dirty="0" smtClean="0"/>
              <a:t> </a:t>
            </a:r>
            <a:r>
              <a:rPr lang="cs-CZ" dirty="0"/>
              <a:t>klesá </a:t>
            </a:r>
            <a:r>
              <a:rPr lang="cs-CZ" dirty="0" smtClean="0"/>
              <a:t>-přetížení </a:t>
            </a:r>
            <a:r>
              <a:rPr lang="cs-CZ" dirty="0"/>
              <a:t>a pokles sportovní formy</a:t>
            </a:r>
          </a:p>
        </p:txBody>
      </p:sp>
      <p:sp>
        <p:nvSpPr>
          <p:cNvPr id="6" name="Obdélník 5"/>
          <p:cNvSpPr/>
          <p:nvPr/>
        </p:nvSpPr>
        <p:spPr>
          <a:xfrm>
            <a:off x="575733" y="4802266"/>
            <a:ext cx="11506200" cy="101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První  známky </a:t>
            </a:r>
            <a:r>
              <a:rPr lang="cs-CZ" dirty="0" err="1"/>
              <a:t>předtréninkové</a:t>
            </a:r>
            <a:r>
              <a:rPr lang="cs-CZ" dirty="0"/>
              <a:t> vegetativní </a:t>
            </a:r>
            <a:r>
              <a:rPr lang="cs-CZ" dirty="0" err="1" smtClean="0"/>
              <a:t>dysbalance</a:t>
            </a:r>
            <a:r>
              <a:rPr lang="cs-CZ" dirty="0" smtClean="0"/>
              <a:t> - </a:t>
            </a:r>
            <a:r>
              <a:rPr lang="cs-CZ" dirty="0"/>
              <a:t>intenzita následného tréninku </a:t>
            </a:r>
            <a:r>
              <a:rPr lang="cs-CZ" dirty="0" smtClean="0"/>
              <a:t>snížena  - pak </a:t>
            </a:r>
            <a:r>
              <a:rPr lang="cs-CZ" dirty="0"/>
              <a:t>se nerovnováha ANS obvykle rychle upravuje a </a:t>
            </a:r>
            <a:r>
              <a:rPr lang="cs-CZ" dirty="0" err="1"/>
              <a:t>trénovatelnost</a:t>
            </a:r>
            <a:r>
              <a:rPr lang="cs-CZ" dirty="0"/>
              <a:t> sportovce se vrací </a:t>
            </a:r>
            <a:r>
              <a:rPr lang="cs-CZ" dirty="0" smtClean="0"/>
              <a:t>k normálu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73867" y="5868114"/>
            <a:ext cx="6460067" cy="8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vegetativní </a:t>
            </a:r>
            <a:r>
              <a:rPr lang="cs-CZ" dirty="0" err="1"/>
              <a:t>dysbalance</a:t>
            </a:r>
            <a:r>
              <a:rPr lang="cs-CZ" dirty="0"/>
              <a:t> </a:t>
            </a:r>
            <a:r>
              <a:rPr lang="cs-CZ" dirty="0" smtClean="0"/>
              <a:t>je velmi výrazná - </a:t>
            </a:r>
            <a:r>
              <a:rPr lang="cs-CZ" dirty="0"/>
              <a:t>trénink </a:t>
            </a:r>
            <a:r>
              <a:rPr lang="cs-CZ" dirty="0" smtClean="0"/>
              <a:t>přerušit</a:t>
            </a:r>
          </a:p>
          <a:p>
            <a:r>
              <a:rPr lang="cs-CZ" dirty="0" smtClean="0"/>
              <a:t>( do doby kdy </a:t>
            </a:r>
            <a:r>
              <a:rPr lang="cs-CZ" dirty="0"/>
              <a:t>známky </a:t>
            </a:r>
            <a:r>
              <a:rPr lang="cs-CZ" dirty="0" err="1"/>
              <a:t>dysbalance</a:t>
            </a:r>
            <a:r>
              <a:rPr lang="cs-CZ" dirty="0"/>
              <a:t> ANS </a:t>
            </a:r>
            <a:r>
              <a:rPr lang="cs-CZ" dirty="0" smtClean="0"/>
              <a:t>nezmizí ) 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8796866" y="2971801"/>
            <a:ext cx="2328334" cy="114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198533" y="4622800"/>
            <a:ext cx="1888067" cy="3318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5206999" y="5701466"/>
            <a:ext cx="1888067" cy="3318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54956" y="4622801"/>
            <a:ext cx="8825657" cy="5715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Ukázka změn CS v průběhu 28 tréninkových dní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b="5554"/>
          <a:stretch>
            <a:fillRect/>
          </a:stretch>
        </p:blipFill>
        <p:spPr>
          <a:xfrm>
            <a:off x="520700" y="424164"/>
            <a:ext cx="9459913" cy="390230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154956" y="5207000"/>
            <a:ext cx="8825656" cy="1003299"/>
          </a:xfrm>
        </p:spPr>
        <p:txBody>
          <a:bodyPr>
            <a:normAutofit/>
          </a:bodyPr>
          <a:lstStyle/>
          <a:p>
            <a:r>
              <a:rPr lang="cs-CZ" dirty="0" smtClean="0"/>
              <a:t>šedý </a:t>
            </a:r>
            <a:r>
              <a:rPr lang="cs-CZ" dirty="0"/>
              <a:t>kruh – "mapování"“ aktivity ANS, světle modrý kruh – zvýšit intenzitu, zelený kruh - intenzita se jeví jako optimální, žlutý kruh – snížit intenzitu, červený kruh – přerušit trénink do dalšího vyšetření ANS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4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vyšetřovat 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Vyšetření zornice</a:t>
            </a:r>
          </a:p>
          <a:p>
            <a:r>
              <a:rPr lang="cs-CZ" dirty="0" smtClean="0"/>
              <a:t>TF</a:t>
            </a:r>
          </a:p>
          <a:p>
            <a:r>
              <a:rPr lang="cs-CZ" dirty="0" smtClean="0"/>
              <a:t>TK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1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999</TotalTime>
  <Words>452</Words>
  <Application>Microsoft Office PowerPoint</Application>
  <PresentationFormat>Širokoúhlá obrazovka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Neurofyziologie a pohybový systém  8.seminář</vt:lpstr>
      <vt:lpstr>ANS</vt:lpstr>
      <vt:lpstr>Prezentace aplikace PowerPoint</vt:lpstr>
      <vt:lpstr>Prezentace aplikace PowerPoint</vt:lpstr>
      <vt:lpstr>Prezentace aplikace PowerPoint</vt:lpstr>
      <vt:lpstr>ANS – význam diagnostiky</vt:lpstr>
      <vt:lpstr>Stav ANS – rovnováha větví</vt:lpstr>
      <vt:lpstr>Ukázka změn CS v průběhu 28 tréninkových dní </vt:lpstr>
      <vt:lpstr>Jak vyšetřovat ?</vt:lpstr>
      <vt:lpstr>Zornice</vt:lpstr>
      <vt:lpstr>Vyšetření TF</vt:lpstr>
      <vt:lpstr>Vyšetření TK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Neurofyziologie a pohybový systém  3.seminář</dc:title>
  <dc:creator>Kateřina Kapounková</dc:creator>
  <cp:lastModifiedBy>Kateřina Kapounková</cp:lastModifiedBy>
  <cp:revision>77</cp:revision>
  <cp:lastPrinted>2015-11-24T11:53:15Z</cp:lastPrinted>
  <dcterms:created xsi:type="dcterms:W3CDTF">2015-09-30T05:41:59Z</dcterms:created>
  <dcterms:modified xsi:type="dcterms:W3CDTF">2015-11-25T12:33:44Z</dcterms:modified>
</cp:coreProperties>
</file>