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1" r:id="rId5"/>
    <p:sldId id="264" r:id="rId6"/>
    <p:sldId id="262" r:id="rId7"/>
    <p:sldId id="263" r:id="rId8"/>
    <p:sldId id="260" r:id="rId9"/>
  </p:sldIdLst>
  <p:sldSz cx="12192000" cy="6858000"/>
  <p:notesSz cx="6858000" cy="9144000"/>
  <p:custDataLst>
    <p:tags r:id="rId1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26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2854C-69E4-437C-8A3E-42B5BB36D436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323CD-CB74-410D-A2FE-8456193844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39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651CEA-E2EA-4CF9-A4B1-47F0E9D96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FF52AEA-5E80-4333-9E34-D867F37FC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5943CB-DA13-47EE-A215-0869D2350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5.10.2017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CA1A0C-935E-425C-B018-D8BB145B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sportovních klubů a akcí (np2435)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272C9D-A755-459F-916F-235A3A42D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E0E-C621-41D3-9091-9757479931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972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609283-2862-4DCB-830A-EFE817446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3CEC3A-72AC-4DD0-A106-21D0CD293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CA4665-0AB7-467D-8416-BBD4D4EEC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5.10.2017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01DE12-9E85-46CD-8E62-85F1E809F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sportovních klubů a akcí (np2435)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F0ED2C-07FF-4E30-9F36-BD18B2E8C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E0E-C621-41D3-9091-9757479931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80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593CE06-CD99-4708-B292-9503E7810F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D78A71A-493D-4495-AED4-5BAE0E15F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A25BAB-544D-46CC-A35B-DD31D1848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5.10.2017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9AB756-C82A-4E82-820C-2770DF7F5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sportovních klubů a akcí (np2435)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45DC27-2482-4E3B-9560-098B1D537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E0E-C621-41D3-9091-9757479931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0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D3CFD-909C-4B5F-A637-0BB7B3113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A44AED-EBC1-4E57-A069-09754B2E3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885332-EAF2-4EE4-A866-7C4323C3D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5.10.2017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4E25B7-3924-49F6-95DF-FD7BF3BB7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sportovních klubů a akcí (np2435)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7095AA-1407-4533-9429-520CEDF17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E0E-C621-41D3-9091-9757479931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96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9ADE6C-A90D-4478-A16F-D9F733EED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65FC16C-55B7-4DD8-AA28-CAEF0E294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C0B1C3-A9F0-412D-B7C2-1B9B9ADC3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5.10.2017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DDE8B8-5B7E-41A4-A859-92A04E124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sportovních klubů a akcí (np2435)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CF2A9F-983B-4C59-A3EE-BC1FE5494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E0E-C621-41D3-9091-9757479931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67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E6D0E-F5CC-4199-85CA-3DB528397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A7251C-52C6-4BA3-80AC-54A7990070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35685E7-64A9-490E-A807-9311B135A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CA02E2-EEBA-4DE3-A48B-34FD2E9C0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5.10.2017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408160-D869-427E-AC5F-816D67089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sportovních klubů a akcí (np2435)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402CC6-DEBC-46B1-9FDF-CEA5697A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E0E-C621-41D3-9091-9757479931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684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0A2924-0D68-4FDD-B231-9272B8A33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CF36AEF-420E-4ECF-8AE2-7ED4323D8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BA4BA98-AF2A-45F2-BC30-E0219B365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825A908-6BBD-493B-AF34-4ECEE35E5B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120754E-3BA3-4C39-B9D9-A9A5E830B1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1EBF525-0FE9-483B-B50F-974B99E8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5.10.2017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69E27A4-02FE-42B0-9D68-C2E9030BF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sportovních klubů a akcí (np2435)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C06E6C-1177-4A94-9947-4936B11CB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E0E-C621-41D3-9091-9757479931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99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972E0-041A-41AD-A931-8A7F5568F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2DB689A-8E33-46CC-8E55-9003541C4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5.10.2017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B568D7-BE56-4B17-811F-70E973A65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sportovních klubů a akcí (np2435)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ABDF45-2A21-487E-BD92-5F67AFE2A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E0E-C621-41D3-9091-9757479931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66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24C1546-E992-495E-801A-94D579853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5.10.2017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EBC74F7-7EC4-4C05-9AA8-3DF4B7D1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sportovních klubů a akcí (np2435)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4E4E98-BE32-4FF1-A063-3CF08C462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E0E-C621-41D3-9091-9757479931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3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84C9C-6AF7-4DC6-964E-D59E0C538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52A550-B221-4C0A-81E3-E33B405C6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B2B5785-1BF7-4DA3-AE56-83AD8E011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08B678-07D2-40DB-8BEA-8AFCCF0FF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5.10.2017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573298-DEC5-4641-89F6-68362F928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sportovních klubů a akcí (np2435)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34C9BD-4074-42A3-A089-39142CF99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E0E-C621-41D3-9091-9757479931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94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C92951-B16D-4926-9323-883492E6A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859D5F5-CBFE-4EFB-9211-7E760B952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A3AC7D8-90E2-479B-A458-D8D242A19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BE8080-72DF-4F3D-BF3C-DD45549CE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5.10.2017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3AC105-487D-4EC9-B127-BB837F974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sportovních klubů a akcí (np2435)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D6F478-C487-490B-A135-866E0F401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E0E-C621-41D3-9091-9757479931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81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3208C551-4DD5-4521-8C37-282CFD75B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A5349C2-9927-405E-B862-A9CA79FF2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C51053-5C34-4F2B-A416-93A658D792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5.10.2017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C018CD-8CD7-4805-B5E4-36BC2DEBD9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Michal Jilka - Marketing sportovních klubů a akcí (np2435)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16FCB8-5213-46C2-9146-AD43BFD6C9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C6E0E-C621-41D3-9091-9757479931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89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23FD1-0E37-4919-B6C5-BE613E796B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Marketing sportovních klubů a akcí (np2435)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B6514D8-A94E-4D20-B38D-194EF33AEC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8444"/>
            <a:ext cx="9144000" cy="1655762"/>
          </a:xfrm>
        </p:spPr>
        <p:txBody>
          <a:bodyPr/>
          <a:lstStyle/>
          <a:p>
            <a:r>
              <a:rPr lang="cs-CZ" dirty="0"/>
              <a:t>Michal Jilka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289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D6FA8C-2722-4AD5-B329-CD1AB7864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seminářů</a:t>
            </a: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6581EFC3-67D7-43F4-ACE8-65A73B80AD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047853"/>
              </p:ext>
            </p:extLst>
          </p:nvPr>
        </p:nvGraphicFramePr>
        <p:xfrm>
          <a:off x="2546927" y="1528906"/>
          <a:ext cx="7435273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5528">
                  <a:extLst>
                    <a:ext uri="{9D8B030D-6E8A-4147-A177-3AD203B41FA5}">
                      <a16:colId xmlns:a16="http://schemas.microsoft.com/office/drawing/2014/main" val="630510388"/>
                    </a:ext>
                  </a:extLst>
                </a:gridCol>
                <a:gridCol w="5929745">
                  <a:extLst>
                    <a:ext uri="{9D8B030D-6E8A-4147-A177-3AD203B41FA5}">
                      <a16:colId xmlns:a16="http://schemas.microsoft.com/office/drawing/2014/main" val="3109715843"/>
                    </a:ext>
                  </a:extLst>
                </a:gridCol>
              </a:tblGrid>
              <a:tr h="323623">
                <a:tc>
                  <a:txBody>
                    <a:bodyPr/>
                    <a:lstStyle/>
                    <a:p>
                      <a:r>
                        <a:rPr lang="cs-CZ" sz="1600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43184"/>
                  </a:ext>
                </a:extLst>
              </a:tr>
              <a:tr h="32362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21.9.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Představení a seznámení s obsahem předmětu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907401"/>
                  </a:ext>
                </a:extLst>
              </a:tr>
              <a:tr h="32362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28.9.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Státní svátek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916156"/>
                  </a:ext>
                </a:extLst>
              </a:tr>
              <a:tr h="32362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5.10.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Příprava na kvantitativní část – co vše chceme zjistit?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97836"/>
                  </a:ext>
                </a:extLst>
              </a:tr>
              <a:tr h="32362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12.10.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Hrubá podoba dotazníků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592982"/>
                  </a:ext>
                </a:extLst>
              </a:tr>
              <a:tr h="32362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19.10.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Dokončení dotazníků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33829"/>
                  </a:ext>
                </a:extLst>
              </a:tr>
              <a:tr h="32362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26.10.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Výzkum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37688"/>
                  </a:ext>
                </a:extLst>
              </a:tr>
              <a:tr h="32362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Výzkum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758759"/>
                  </a:ext>
                </a:extLst>
              </a:tr>
              <a:tr h="32362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9.11.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Výzkum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288281"/>
                  </a:ext>
                </a:extLst>
              </a:tr>
              <a:tr h="32362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16.11.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Výzkum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021494"/>
                  </a:ext>
                </a:extLst>
              </a:tr>
              <a:tr h="32362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23.11.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Prezentace výzkumu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416706"/>
                  </a:ext>
                </a:extLst>
              </a:tr>
              <a:tr h="32362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30.11.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Prezentace výzkumu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79979"/>
                  </a:ext>
                </a:extLst>
              </a:tr>
              <a:tr h="32362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7.12.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Prezentace výzkumu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444242"/>
                  </a:ext>
                </a:extLst>
              </a:tr>
              <a:tr h="32362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14.12.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Prezentace výzkumu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469015"/>
                  </a:ext>
                </a:extLst>
              </a:tr>
            </a:tbl>
          </a:graphicData>
        </a:graphic>
      </p:graphicFrame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8B4081-F378-408B-8F3E-170A27B9D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5.10.2017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E3C2BE-0E95-42F3-BEAE-B8740AC9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sportovních klubů a akcí (np2435)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890D9C-2126-4CD8-8037-BDDB5E0C7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E0E-C621-41D3-9091-97574799317B}" type="slidenum">
              <a:rPr lang="cs-CZ" smtClean="0"/>
              <a:t>2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195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722C03-CB3F-4AA4-80FE-61BBEAC92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sportů?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E795A8-7696-44C6-9938-EF310ED68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281218" cy="4351338"/>
          </a:xfrm>
        </p:spPr>
        <p:txBody>
          <a:bodyPr/>
          <a:lstStyle/>
          <a:p>
            <a:r>
              <a:rPr lang="cs-CZ" dirty="0"/>
              <a:t>Fotbal</a:t>
            </a:r>
          </a:p>
          <a:p>
            <a:pPr lvl="1"/>
            <a:r>
              <a:rPr lang="cs-CZ" dirty="0"/>
              <a:t>Jméno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BE3446-5241-4779-8AEA-EECAD0325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5.10.2017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4CA7B8-CB95-4201-B718-10BABEA38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sportovních klubů a akcí (np2435)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8B3440-7626-493A-9702-1A95EC84B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E0E-C621-41D3-9091-97574799317B}" type="slidenum">
              <a:rPr lang="cs-CZ" smtClean="0"/>
              <a:t>3</a:t>
            </a:fld>
            <a:endParaRPr 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D208F313-F102-4321-B8F2-9F11C404234C}"/>
              </a:ext>
            </a:extLst>
          </p:cNvPr>
          <p:cNvSpPr txBox="1">
            <a:spLocks/>
          </p:cNvSpPr>
          <p:nvPr/>
        </p:nvSpPr>
        <p:spPr>
          <a:xfrm>
            <a:off x="4455391" y="1825625"/>
            <a:ext cx="328121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Florbal</a:t>
            </a:r>
          </a:p>
          <a:p>
            <a:pPr lvl="1"/>
            <a:r>
              <a:rPr lang="cs-CZ" dirty="0"/>
              <a:t>Jméno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0A36511C-29A9-433B-AD1E-C9C130891C4C}"/>
              </a:ext>
            </a:extLst>
          </p:cNvPr>
          <p:cNvSpPr txBox="1">
            <a:spLocks/>
          </p:cNvSpPr>
          <p:nvPr/>
        </p:nvSpPr>
        <p:spPr>
          <a:xfrm>
            <a:off x="8072582" y="1825625"/>
            <a:ext cx="328121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Hokej</a:t>
            </a:r>
          </a:p>
          <a:p>
            <a:pPr lvl="1"/>
            <a:r>
              <a:rPr lang="cs-CZ" dirty="0"/>
              <a:t>Jméno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006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3B9A1C-F143-4857-A838-DA69C1E6EDB7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Co vše chceme v rámci výzkumu o spotřebitelském chování zjistit?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0A3529-59A0-436F-AC54-F8A0405C8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770BE4-8F55-491C-960E-E9BD83339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5.10.2017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AED8E5-AF4E-4E12-8BC4-4D0CBB73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sportovních klubů a akcí (np2435)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EA9247-47DA-4F42-A76F-29351D88A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E0E-C621-41D3-9091-97574799317B}" type="slidenum">
              <a:rPr lang="cs-CZ" smtClean="0"/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38200" y="2037806"/>
            <a:ext cx="1051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Vnitřní</a:t>
            </a:r>
          </a:p>
          <a:p>
            <a:r>
              <a:rPr lang="cs-CZ" dirty="0" smtClean="0"/>
              <a:t>Věk	pohlaví		motivace (vnitřní /znalosti, </a:t>
            </a:r>
            <a:r>
              <a:rPr lang="cs-CZ" dirty="0" err="1" smtClean="0"/>
              <a:t>seberozvoj</a:t>
            </a:r>
            <a:r>
              <a:rPr lang="cs-CZ" dirty="0" smtClean="0"/>
              <a:t>, sebeuspokojení/ a vnější /peníze, popularita, majetek, uznání, postavení-statut)	vědomosti	návyky		společenské postavení</a:t>
            </a:r>
            <a:endParaRPr lang="cs-CZ" dirty="0"/>
          </a:p>
          <a:p>
            <a:r>
              <a:rPr lang="cs-CZ" dirty="0" smtClean="0"/>
              <a:t>Osobnost		životní návyky		</a:t>
            </a:r>
          </a:p>
          <a:p>
            <a:endParaRPr lang="cs-CZ" dirty="0"/>
          </a:p>
          <a:p>
            <a:r>
              <a:rPr lang="cs-CZ" dirty="0" smtClean="0"/>
              <a:t>Vnější (SLEPTE)</a:t>
            </a:r>
          </a:p>
          <a:p>
            <a:r>
              <a:rPr lang="cs-CZ" dirty="0" smtClean="0"/>
              <a:t>Ekonomická situace jednotlivce	Ekonomická situace a hospodaření státu	Kultura	Sociální skupina a okolí	Reklama		Podnebí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485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3B9A1C-F143-4857-A838-DA69C1E6EDB7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Co vše chceme v rámci výzkumu o spotřebitelském chování zjistit?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0A3529-59A0-436F-AC54-F8A0405C8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770BE4-8F55-491C-960E-E9BD83339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5.10.2017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AED8E5-AF4E-4E12-8BC4-4D0CBB73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sportovních klubů a akcí (np2435)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EA9247-47DA-4F42-A76F-29351D88A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E0E-C621-41D3-9091-97574799317B}" type="slidenum">
              <a:rPr lang="cs-CZ" smtClean="0"/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38200" y="2037806"/>
            <a:ext cx="1051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Věk	pohlaví</a:t>
            </a:r>
            <a:r>
              <a:rPr lang="cs-CZ" dirty="0" smtClean="0"/>
              <a:t>	</a:t>
            </a:r>
            <a:r>
              <a:rPr lang="cs-CZ" b="1" dirty="0" smtClean="0"/>
              <a:t>místo bydliště	vzdálenost od místa konání 	velikost města/obce</a:t>
            </a:r>
            <a:r>
              <a:rPr lang="cs-CZ" dirty="0" smtClean="0"/>
              <a:t>	motivace (vnitřní /znalosti, </a:t>
            </a:r>
            <a:r>
              <a:rPr lang="cs-CZ" dirty="0" err="1" smtClean="0"/>
              <a:t>seberozvoj</a:t>
            </a:r>
            <a:r>
              <a:rPr lang="cs-CZ" dirty="0" smtClean="0"/>
              <a:t>, sebeuspokojení/ a vnější /</a:t>
            </a:r>
            <a:r>
              <a:rPr lang="cs-CZ" b="1" dirty="0" smtClean="0"/>
              <a:t>peníze</a:t>
            </a:r>
            <a:r>
              <a:rPr lang="cs-CZ" dirty="0" smtClean="0"/>
              <a:t>, popularita, majetek, uznání, postavení-</a:t>
            </a:r>
            <a:r>
              <a:rPr lang="cs-CZ" b="1" dirty="0" smtClean="0"/>
              <a:t>statut „student </a:t>
            </a:r>
            <a:r>
              <a:rPr lang="cs-CZ" b="1" dirty="0" err="1" smtClean="0"/>
              <a:t>vs</a:t>
            </a:r>
            <a:r>
              <a:rPr lang="cs-CZ" b="1" dirty="0" smtClean="0"/>
              <a:t> zaměstnanec“ / kvůli komu je dotyčný na zápase?</a:t>
            </a:r>
            <a:r>
              <a:rPr lang="cs-CZ" dirty="0" smtClean="0"/>
              <a:t>)	</a:t>
            </a:r>
            <a:r>
              <a:rPr lang="cs-CZ" b="1" dirty="0" smtClean="0"/>
              <a:t>vědomosti</a:t>
            </a:r>
            <a:r>
              <a:rPr lang="cs-CZ" dirty="0" smtClean="0"/>
              <a:t>	návyky		společenské postavení	</a:t>
            </a:r>
            <a:r>
              <a:rPr lang="cs-CZ" b="1" dirty="0" smtClean="0"/>
              <a:t>jednorázová vs. opakovaná návštěva		vztah ke klubu</a:t>
            </a:r>
            <a:endParaRPr lang="cs-CZ" b="1" dirty="0"/>
          </a:p>
          <a:p>
            <a:r>
              <a:rPr lang="cs-CZ" dirty="0" smtClean="0"/>
              <a:t>Osobnost		životní návyky	</a:t>
            </a:r>
            <a:r>
              <a:rPr lang="cs-CZ" b="1" dirty="0" smtClean="0"/>
              <a:t>doprava na utkání		zájem o jiné sporty a jiné sportovní události		doprovodný program události	občerstvení</a:t>
            </a:r>
          </a:p>
          <a:p>
            <a:endParaRPr lang="cs-CZ" dirty="0"/>
          </a:p>
          <a:p>
            <a:r>
              <a:rPr lang="cs-CZ" b="1" dirty="0" smtClean="0"/>
              <a:t>Ekonomická situace jednotlivce</a:t>
            </a:r>
            <a:r>
              <a:rPr lang="cs-CZ" dirty="0" smtClean="0"/>
              <a:t>	Ekonomická situace a hospodaření státu	Kultura	</a:t>
            </a:r>
            <a:r>
              <a:rPr lang="cs-CZ" b="1" dirty="0" smtClean="0"/>
              <a:t>Sociální skupina a okolí (rodinný stav/počet členů rodiny – dospělí vs. děti/s kým kdo přišel na utkání/kdo ho poprvé vzal na utkání/ s kým tam chodí nyní)</a:t>
            </a:r>
            <a:r>
              <a:rPr lang="cs-CZ" dirty="0" smtClean="0"/>
              <a:t>		</a:t>
            </a:r>
            <a:r>
              <a:rPr lang="cs-CZ" b="1" dirty="0" smtClean="0"/>
              <a:t>Reklama		Jak se o utkání dozvěděl	má zájem o </a:t>
            </a:r>
            <a:r>
              <a:rPr lang="cs-CZ" b="1" dirty="0" err="1" smtClean="0"/>
              <a:t>merchandising</a:t>
            </a:r>
            <a:r>
              <a:rPr lang="cs-CZ" b="1" dirty="0" smtClean="0"/>
              <a:t>	má nějaké klubové symboly (předměty)</a:t>
            </a:r>
            <a:r>
              <a:rPr lang="cs-CZ" dirty="0" smtClean="0"/>
              <a:t>		Podnebí		</a:t>
            </a:r>
            <a:r>
              <a:rPr lang="cs-CZ" b="1" dirty="0" smtClean="0"/>
              <a:t>cena vstupného	maximální suma, kterou by dotyčný zaplatil	nákup </a:t>
            </a:r>
            <a:r>
              <a:rPr lang="cs-CZ" b="1" dirty="0" err="1" smtClean="0"/>
              <a:t>offline</a:t>
            </a:r>
            <a:r>
              <a:rPr lang="cs-CZ" b="1" dirty="0" smtClean="0"/>
              <a:t> vs. online</a:t>
            </a:r>
            <a:endParaRPr lang="cs-CZ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352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3B9A1C-F143-4857-A838-DA69C1E6E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faktory ovlivňují nákupní chování?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0A3529-59A0-436F-AC54-F8A0405C8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770BE4-8F55-491C-960E-E9BD83339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5.10.2017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AED8E5-AF4E-4E12-8BC4-4D0CBB73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sportovních klubů a akcí (np2435)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EA9247-47DA-4F42-A76F-29351D88A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E0E-C621-41D3-9091-97574799317B}" type="slidenum">
              <a:rPr lang="cs-CZ" smtClean="0"/>
              <a:t>6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771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3B9A1C-F143-4857-A838-DA69C1E6EDB7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Co vše chceme zjistit o marketingu vybraných klubů?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0A3529-59A0-436F-AC54-F8A0405C8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770BE4-8F55-491C-960E-E9BD83339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5.10.2017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AED8E5-AF4E-4E12-8BC4-4D0CBB73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sportovních klubů a akcí (np2435)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EA9247-47DA-4F42-A76F-29351D88A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E0E-C621-41D3-9091-97574799317B}" type="slidenum">
              <a:rPr lang="cs-CZ" smtClean="0"/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18903" y="2142309"/>
            <a:ext cx="91962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Cílení 	jaké distribuční cesty a kanály má	Osoba, která má marketing na starost	</a:t>
            </a:r>
          </a:p>
          <a:p>
            <a:r>
              <a:rPr lang="cs-CZ" b="1" dirty="0" smtClean="0"/>
              <a:t>Jak zjišťují potřeby zákazníků		jakou mají zpětná vazba	placená </a:t>
            </a:r>
            <a:r>
              <a:rPr lang="cs-CZ" b="1" dirty="0" err="1" smtClean="0"/>
              <a:t>vs</a:t>
            </a:r>
            <a:r>
              <a:rPr lang="cs-CZ" b="1" dirty="0" smtClean="0"/>
              <a:t> neplacená forma propagace	</a:t>
            </a:r>
            <a:r>
              <a:rPr lang="cs-CZ" b="1" dirty="0" err="1" smtClean="0"/>
              <a:t>content</a:t>
            </a:r>
            <a:r>
              <a:rPr lang="cs-CZ" b="1" dirty="0" smtClean="0"/>
              <a:t> marketing		dosah</a:t>
            </a:r>
            <a:endParaRPr lang="cs-CZ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4470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C540AF-FD67-43CC-9991-DD84687722CB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46655"/>
            <a:ext cx="9959109" cy="1325563"/>
          </a:xfrm>
        </p:spPr>
        <p:txBody>
          <a:bodyPr/>
          <a:lstStyle/>
          <a:p>
            <a:r>
              <a:rPr lang="cs-CZ" dirty="0"/>
              <a:t>Úkol na příště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26193C-C1C9-4E4A-BE8B-B68D27C25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5.10.2017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93C752-8247-453E-BE14-DEB7B9DE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sportovních klubů a akcí (np2435)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6724FF-42F0-496E-9AD2-87E5F0899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E0E-C621-41D3-9091-97574799317B}" type="slidenum">
              <a:rPr lang="cs-CZ" smtClean="0"/>
              <a:t>8</a:t>
            </a:fld>
            <a:endParaRPr 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E9D8125F-87E7-471E-ACD6-AE3687B7B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1139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Vypracovat otázky na základě sesbíraných podkladů</a:t>
            </a:r>
          </a:p>
          <a:p>
            <a:pPr lvl="1"/>
            <a:r>
              <a:rPr lang="cs-CZ" dirty="0"/>
              <a:t>Hrubá podoba</a:t>
            </a:r>
          </a:p>
          <a:p>
            <a:pPr lvl="1"/>
            <a:r>
              <a:rPr lang="cs-CZ" dirty="0"/>
              <a:t>Raději více </a:t>
            </a:r>
            <a:r>
              <a:rPr lang="cs-CZ" dirty="0" smtClean="0"/>
              <a:t>otázek</a:t>
            </a:r>
          </a:p>
          <a:p>
            <a:pPr lvl="1"/>
            <a:r>
              <a:rPr lang="cs-CZ" dirty="0" smtClean="0"/>
              <a:t>Úvodní část dotazníku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Doporučení – sdílený dokument ;-)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87023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4cba66e0-b02c-46b7-a398-e5b3accdb00f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238</Words>
  <Application>Microsoft Office PowerPoint</Application>
  <PresentationFormat>Širokoúhlá obrazovka</PresentationFormat>
  <Paragraphs>88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Marketing sportovních klubů a akcí (np2435)</vt:lpstr>
      <vt:lpstr>Struktura seminářů</vt:lpstr>
      <vt:lpstr>Rozdělení sportů?</vt:lpstr>
      <vt:lpstr>Co vše chceme v rámci výzkumu o spotřebitelském chování zjistit?</vt:lpstr>
      <vt:lpstr>Co vše chceme v rámci výzkumu o spotřebitelském chování zjistit?</vt:lpstr>
      <vt:lpstr>Jaké faktory ovlivňují nákupní chování?</vt:lpstr>
      <vt:lpstr>Co vše chceme zjistit o marketingu vybraných klubů?</vt:lpstr>
      <vt:lpstr>Úkol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sportovních klubů a akcí (np2435)</dc:title>
  <dc:creator>Michal Jilka</dc:creator>
  <cp:lastModifiedBy>ucitel</cp:lastModifiedBy>
  <cp:revision>26</cp:revision>
  <dcterms:created xsi:type="dcterms:W3CDTF">2017-09-20T16:36:30Z</dcterms:created>
  <dcterms:modified xsi:type="dcterms:W3CDTF">2017-10-05T16:46:29Z</dcterms:modified>
</cp:coreProperties>
</file>