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72" r:id="rId4"/>
    <p:sldId id="258" r:id="rId5"/>
    <p:sldId id="302" r:id="rId6"/>
    <p:sldId id="261" r:id="rId7"/>
    <p:sldId id="262" r:id="rId8"/>
    <p:sldId id="263" r:id="rId9"/>
    <p:sldId id="301" r:id="rId10"/>
    <p:sldId id="289" r:id="rId11"/>
    <p:sldId id="300" r:id="rId12"/>
    <p:sldId id="284" r:id="rId13"/>
    <p:sldId id="304" r:id="rId14"/>
    <p:sldId id="305" r:id="rId15"/>
    <p:sldId id="307" r:id="rId16"/>
    <p:sldId id="298" r:id="rId17"/>
    <p:sldId id="299" r:id="rId18"/>
    <p:sldId id="303" r:id="rId19"/>
    <p:sldId id="306" r:id="rId20"/>
    <p:sldId id="273" r:id="rId21"/>
    <p:sldId id="271" r:id="rId22"/>
    <p:sldId id="308" r:id="rId23"/>
    <p:sldId id="311" r:id="rId24"/>
    <p:sldId id="312" r:id="rId25"/>
    <p:sldId id="309" r:id="rId26"/>
    <p:sldId id="310" r:id="rId27"/>
    <p:sldId id="313" r:id="rId28"/>
    <p:sldId id="279" r:id="rId29"/>
    <p:sldId id="280" r:id="rId30"/>
    <p:sldId id="315" r:id="rId31"/>
    <p:sldId id="316" r:id="rId32"/>
    <p:sldId id="281" r:id="rId33"/>
    <p:sldId id="282" r:id="rId34"/>
    <p:sldId id="265" r:id="rId35"/>
    <p:sldId id="317" r:id="rId36"/>
    <p:sldId id="318" r:id="rId37"/>
    <p:sldId id="319" r:id="rId38"/>
    <p:sldId id="283" r:id="rId39"/>
    <p:sldId id="266" r:id="rId40"/>
    <p:sldId id="288" r:id="rId41"/>
    <p:sldId id="320" r:id="rId42"/>
    <p:sldId id="321" r:id="rId43"/>
    <p:sldId id="322" r:id="rId44"/>
    <p:sldId id="323" r:id="rId45"/>
    <p:sldId id="325" r:id="rId46"/>
    <p:sldId id="326" r:id="rId47"/>
    <p:sldId id="290" r:id="rId48"/>
    <p:sldId id="324" r:id="rId49"/>
    <p:sldId id="293" r:id="rId50"/>
    <p:sldId id="295" r:id="rId51"/>
    <p:sldId id="294" r:id="rId52"/>
    <p:sldId id="268" r:id="rId53"/>
    <p:sldId id="260" r:id="rId54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99CC"/>
    <a:srgbClr val="EAEAEA"/>
    <a:srgbClr val="00FFCC"/>
    <a:srgbClr val="6699FF"/>
    <a:srgbClr val="FF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9" d="100"/>
          <a:sy n="89" d="100"/>
        </p:scale>
        <p:origin x="-103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C250-28A4-48AE-98BC-79816014F299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FA67-D1C5-414E-B5AE-BCFD847CF40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Podtitul: ústavněprávní a zákonný základ odpovědnosti, vztah k občanskému zákoníku, odpovědnost státu, odpovědnost územních samosprávných celků, uplatňování nároku, systém regresních úhrad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921E-CDF0-4A3B-8C6D-034EDDA4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80975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27685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6EEC-1398-46A2-8380-90517C96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D2E22-8B82-46C3-AE46-E1229342A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EA74FAE-3327-4170-B6B8-285AEF8EB0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aktualne/tiskove-zpravy-2010/desatero-dobre-praxe-pro-posouzeni-zadosti-o-odskodneni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305800" cy="3352800"/>
          </a:xfrm>
        </p:spPr>
        <p:txBody>
          <a:bodyPr/>
          <a:lstStyle/>
          <a:p>
            <a:pPr marL="2743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1"/>
                </a:solidFill>
              </a:rPr>
              <a:t>Odpovědnost veřejné správy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za škodu nebo nemateriální újmu způsobenou rozhodnutím nebo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JUDr. Veronika Kudrová, </a:t>
            </a:r>
            <a:r>
              <a:rPr lang="cs-CZ" sz="2000" dirty="0" err="1" smtClean="0">
                <a:solidFill>
                  <a:schemeClr val="tx1"/>
                </a:solidFill>
              </a:rPr>
              <a:t>Ph.D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MP717Z Správní právo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10. 12. 2015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91400" cy="41148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Veřejná moc </a:t>
            </a:r>
            <a:r>
              <a:rPr lang="cs-CZ" sz="2800" dirty="0" smtClean="0">
                <a:solidFill>
                  <a:schemeClr val="tx1"/>
                </a:solidFill>
              </a:rPr>
              <a:t>= taková moc, jež přímo či zprostředkovaně rozhoduje autoritativně o právech a povinnostech subjektů, které nejsou v rovnoprávném postavení s orgánem veřejné moci a na jejichž vůli činnost tohoto orgánu nezávisí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Státní správa x Samospráva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Nositel x Vykonavatel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 smtClean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u="sng" dirty="0" smtClean="0">
                <a:solidFill>
                  <a:schemeClr val="tx1"/>
                </a:solidFill>
              </a:rPr>
              <a:t>Územní samosprávný celek </a:t>
            </a:r>
            <a:r>
              <a:rPr lang="cs-CZ" sz="2800" dirty="0" smtClean="0">
                <a:solidFill>
                  <a:schemeClr val="tx1"/>
                </a:solidFill>
              </a:rPr>
              <a:t>(obec, kraj, Hlavní město Praha)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škodu způsobenou </a:t>
            </a:r>
            <a:r>
              <a:rPr lang="cs-CZ" sz="2800" u="sng" dirty="0" smtClean="0">
                <a:solidFill>
                  <a:schemeClr val="tx1"/>
                </a:solidFill>
              </a:rPr>
              <a:t>při výkonu státní moci</a:t>
            </a:r>
            <a:br>
              <a:rPr lang="cs-CZ" sz="2800" u="sng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- kterou způsobily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státní orgány,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právnické a fyzické osoby při výkonu </a:t>
            </a:r>
            <a:r>
              <a:rPr lang="cs-CZ" sz="2800" i="1" dirty="0" smtClean="0">
                <a:solidFill>
                  <a:schemeClr val="tx1"/>
                </a:solidFill>
              </a:rPr>
              <a:t>státní správy</a:t>
            </a:r>
            <a:r>
              <a:rPr lang="cs-CZ" sz="2800" dirty="0" smtClean="0">
                <a:solidFill>
                  <a:schemeClr val="tx1"/>
                </a:solidFill>
              </a:rPr>
              <a:t>, která jim byla svěřena zákonem nebo na základě zákona, („úřední osoby“),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orgány územních samosprávných celků, pokud ke škodě došlo při výkonu </a:t>
            </a:r>
            <a:r>
              <a:rPr lang="cs-CZ" sz="2800" u="sng" dirty="0" smtClean="0">
                <a:solidFill>
                  <a:schemeClr val="tx1"/>
                </a:solidFill>
              </a:rPr>
              <a:t>státní správy</a:t>
            </a:r>
            <a:r>
              <a:rPr lang="cs-CZ" sz="2800" dirty="0" smtClean="0">
                <a:solidFill>
                  <a:schemeClr val="tx1"/>
                </a:solidFill>
              </a:rPr>
              <a:t>, který na ně byl přenesen zákonem nebo na základě zákona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V honitbě mysliveckého sdružení člen myslivecké stráže usmrtil střelnou zbraní psa - německého ovčáka.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209800"/>
            <a:ext cx="74676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Stát odpovídá za škodu způsobenou členem myslivecké stráže, pokud plnil její úkoly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b="1" dirty="0" smtClean="0">
                <a:solidFill>
                  <a:schemeClr val="tx1"/>
                </a:solidFill>
              </a:rPr>
              <a:t>(25 </a:t>
            </a:r>
            <a:r>
              <a:rPr lang="cs-CZ" sz="2800" b="1" dirty="0" err="1" smtClean="0">
                <a:solidFill>
                  <a:schemeClr val="tx1"/>
                </a:solidFill>
              </a:rPr>
              <a:t>Cdo</a:t>
            </a:r>
            <a:r>
              <a:rPr lang="cs-CZ" sz="2800" b="1" dirty="0" smtClean="0">
                <a:solidFill>
                  <a:schemeClr val="tx1"/>
                </a:solidFill>
              </a:rPr>
              <a:t> 896/2009)</a:t>
            </a:r>
          </a:p>
          <a:p>
            <a:pPr marL="0" indent="0" algn="just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(Ze zákona o myslivosti vyplývá, že myslivecká stráž má oprávnění usmrcovat v honitbě toulavé psy; toto oprávnění se však nevztahuje mimo jiné na psy ovčáckých plemen.)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Notáři</a:t>
            </a:r>
            <a:r>
              <a:rPr lang="cs-CZ" sz="2800" dirty="0" smtClean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sepisování veřejných listin o právních úkonech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zápisech skutečností do veřejného rejstříku</a:t>
            </a:r>
          </a:p>
          <a:p>
            <a:pPr lvl="1"/>
            <a:r>
              <a:rPr lang="cs-CZ" sz="2400" dirty="0" err="1" smtClean="0">
                <a:solidFill>
                  <a:schemeClr val="tx1"/>
                </a:solidFill>
              </a:rPr>
              <a:t>úkonch</a:t>
            </a:r>
            <a:r>
              <a:rPr lang="cs-CZ" sz="2400" dirty="0" smtClean="0">
                <a:solidFill>
                  <a:schemeClr val="tx1"/>
                </a:solidFill>
              </a:rPr>
              <a:t> notáře jako soudního komisaře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Soudní exekutoři</a:t>
            </a:r>
            <a:r>
              <a:rPr lang="cs-CZ" sz="2800" dirty="0" smtClean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výkonu exekuční činnosti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sepisování exekutorských zápisů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činnostech vykonávaných z pověření soudu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Územní samosprávné celky (ÚSC)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- </a:t>
            </a:r>
            <a:r>
              <a:rPr lang="cs-CZ" sz="2800" dirty="0" smtClean="0">
                <a:solidFill>
                  <a:schemeClr val="tx1"/>
                </a:solidFill>
              </a:rPr>
              <a:t>za škodu způsobenou při výkonu veřejné moci svěřené jim zákonem v </a:t>
            </a:r>
            <a:r>
              <a:rPr lang="cs-CZ" sz="2800" u="sng" dirty="0" smtClean="0">
                <a:solidFill>
                  <a:schemeClr val="tx1"/>
                </a:solidFill>
              </a:rPr>
              <a:t>rámci samostatné působnosti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samostatná vs. přenesená působnost?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2"/>
                </a:solidFill>
              </a:rPr>
              <a:t>Stát i ÚSC odpovídají</a:t>
            </a:r>
          </a:p>
          <a:p>
            <a:pPr lvl="1"/>
            <a:r>
              <a:rPr lang="cs-CZ" sz="2400" dirty="0" smtClean="0">
                <a:solidFill>
                  <a:schemeClr val="tx2"/>
                </a:solidFill>
              </a:rPr>
              <a:t>na základě objektivní odpovědnosti</a:t>
            </a:r>
          </a:p>
          <a:p>
            <a:pPr lvl="1"/>
            <a:r>
              <a:rPr lang="cs-CZ" sz="2400" dirty="0" smtClean="0">
                <a:solidFill>
                  <a:schemeClr val="tx2"/>
                </a:solidFill>
              </a:rPr>
              <a:t>na základě absolutní odpovědnosti (odpovědnosti za škodu dle </a:t>
            </a:r>
            <a:r>
              <a:rPr lang="cs-CZ" sz="2400" dirty="0" err="1" smtClean="0">
                <a:solidFill>
                  <a:schemeClr val="tx2"/>
                </a:solidFill>
              </a:rPr>
              <a:t>OdpŠk</a:t>
            </a:r>
            <a:r>
              <a:rPr lang="cs-CZ" sz="2400" dirty="0" smtClean="0">
                <a:solidFill>
                  <a:schemeClr val="tx2"/>
                </a:solidFill>
              </a:rPr>
              <a:t> se nelze zprostit - § 2)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Stát a ÚSC </a:t>
            </a:r>
            <a:r>
              <a:rPr lang="cs-CZ" sz="2800" b="1" u="sng" dirty="0" smtClean="0">
                <a:solidFill>
                  <a:schemeClr val="tx2"/>
                </a:solidFill>
              </a:rPr>
              <a:t>ne</a:t>
            </a:r>
            <a:r>
              <a:rPr lang="cs-CZ" sz="2800" b="1" dirty="0" smtClean="0">
                <a:solidFill>
                  <a:schemeClr val="tx2"/>
                </a:solidFill>
              </a:rPr>
              <a:t>odpovídají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pokud vystupují v soukromoprávních vztazích  (např. pracovněprávní či majetkové spory)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excesu (příklady od externistů)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6482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Poškozený byl přepaden jinými osobami a oloupen o peníze a cenné předměty v hodnotě 11 M. Přepadení zorganizovali i dva policisté, a to jako účastníci zločinného spolčení. Tito policisté posléze i mařili vyšetřování. Pro popsanou TČ bylo proti oběma policistům vedeno trestní stíhání.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648200"/>
          </a:xfrm>
        </p:spPr>
        <p:txBody>
          <a:bodyPr/>
          <a:lstStyle/>
          <a:p>
            <a:r>
              <a:rPr lang="cs-CZ" sz="2400" i="1" dirty="0" smtClean="0">
                <a:solidFill>
                  <a:schemeClr val="tx1"/>
                </a:solidFill>
              </a:rPr>
              <a:t>Oba policisté při páchání trestné činnosti neplnili služební povinnosti (resp. úkoly a povinnosti) plynoucí jim jako (tehdejším) příslušníkům Policie České republiky ze zákona č. 283/1991 Sb., o Policii České republiky. Jejich jednání není možné považovat za plnění úkolů státu, jestliže jím sledovali výlučně uspokojování svých vlastních zájmů a potřeb. Jednalo se tedy o tzv. exces z plnění služebních povinností, kdy za vzniklou majetkovou újmu odpovídá škůdce sám, nikoliv o škodu způsobenou při výkonu státní moci (§ 1 odst. 1 zákona č. 82/1998 Sb.).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(28 </a:t>
            </a:r>
            <a:r>
              <a:rPr lang="cs-CZ" sz="2400" b="1" dirty="0" err="1" smtClean="0">
                <a:solidFill>
                  <a:schemeClr val="tx1"/>
                </a:solidFill>
              </a:rPr>
              <a:t>Cdo</a:t>
            </a:r>
            <a:r>
              <a:rPr lang="cs-CZ" sz="2400" b="1" dirty="0" smtClean="0">
                <a:solidFill>
                  <a:schemeClr val="tx1"/>
                </a:solidFill>
              </a:rPr>
              <a:t> 2699/2010)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Odpovědnost – zařazení a pojem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Ústavní a zákonná východiska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Kdo odpovídá a za co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Systém regresních úhrad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Zvláštní případy odpovědnosti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Shrnutí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Předpoklady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 </a:t>
            </a:r>
            <a:r>
              <a:rPr lang="cs-CZ" sz="2800" b="1" dirty="0" smtClean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2672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 smtClean="0">
                <a:solidFill>
                  <a:schemeClr val="tx1"/>
                </a:solidFill>
              </a:rPr>
              <a:t>vyjádřitelná v penězích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- skutečná škoda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- ušlý zisk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 smtClean="0">
                <a:solidFill>
                  <a:schemeClr val="tx1"/>
                </a:solidFill>
              </a:rPr>
              <a:t>nemajetková újma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600" dirty="0" smtClean="0">
                <a:solidFill>
                  <a:schemeClr val="tx1"/>
                </a:solidFill>
              </a:rPr>
              <a:t>§ 26 </a:t>
            </a:r>
            <a:r>
              <a:rPr lang="cs-CZ" sz="2600" i="1" dirty="0" smtClean="0">
                <a:solidFill>
                  <a:schemeClr val="tx1"/>
                </a:solidFill>
              </a:rPr>
              <a:t>Pokud není stanoveno jinak, řídí se právní vztahy upravené v tomto zákoně </a:t>
            </a:r>
            <a:r>
              <a:rPr lang="cs-CZ" sz="2600" b="1" i="1" dirty="0" smtClean="0">
                <a:solidFill>
                  <a:schemeClr val="tx1"/>
                </a:solidFill>
              </a:rPr>
              <a:t>občanským zákoníkem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§ 27 řeší právo na náhradu nákladů na výživu po poškozeném, který zemřel v důsledku výkonu veřejné moci, jako i právo na náhradu nákladů spojených s jeho léčením a náklady pohřbu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§ 28 - § 30 modifikuje výpočet ušlého zisku (mj. stanovením subsidiární částky 170 Kč / započatý den)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</a:rPr>
              <a:t>Náměstkyně ministerstva byla v r. 2006 obviněna z toho, že přijala úplatek ve výši 2 M, </a:t>
            </a:r>
            <a:r>
              <a:rPr lang="cs-CZ" sz="2100" u="sng" dirty="0" smtClean="0">
                <a:solidFill>
                  <a:schemeClr val="tx1"/>
                </a:solidFill>
              </a:rPr>
              <a:t>33 dní strávila ve vazbě </a:t>
            </a:r>
            <a:r>
              <a:rPr lang="cs-CZ" sz="2100" dirty="0" smtClean="0">
                <a:solidFill>
                  <a:schemeClr val="tx1"/>
                </a:solidFill>
              </a:rPr>
              <a:t>(a to ze zákonných důvodů, vazba tedy byla zákonná).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Stíhání skončilo konstatováním, </a:t>
            </a:r>
            <a:r>
              <a:rPr lang="cs-CZ" sz="2100" u="sng" dirty="0" smtClean="0">
                <a:solidFill>
                  <a:schemeClr val="tx1"/>
                </a:solidFill>
              </a:rPr>
              <a:t>že se skutek vůbec nestal.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Vůči státu požaduje jako náhradu škody asi 2,7 M, což vyjadřuje ušlý zisk (a úroky z prodlení), které měla získat prací pro zahraniční spol., s níž měla podepsanou smlouvu o odměně nejméně 450 € denně (jakkoli na plnění kvůli vazbě nedošlo)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Náleží náměstkyni náhrada škody - ušlého zisku?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Co když se TČ stal, ale pouze se v trestním stíhání nenašel dostatek důkazů pro to, aby došlo k odsouzení?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V jaké výši by měl být přiznán ušlý zisk?</a:t>
            </a:r>
            <a:endParaRPr lang="cs-CZ" sz="2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114800"/>
          </a:xfrm>
        </p:spPr>
        <p:txBody>
          <a:bodyPr/>
          <a:lstStyle/>
          <a:p>
            <a:r>
              <a:rPr lang="cs-CZ" sz="2600" dirty="0" smtClean="0">
                <a:solidFill>
                  <a:schemeClr val="tx1"/>
                </a:solidFill>
              </a:rPr>
              <a:t>Náhrada škody náleží, a to z důvodu vazby i „nedůvodného“ trestního stíhání (vyšší standard ochrany omezení na svobodě)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V odškodňovacím řízení musíme ctít presumpci neviny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Soud prvního stupně zatím nepravomocně přiznal ušlý zisk dle předložené smlouvy (2,7 M). Kdyby mělo jít o podvrh, musela by to asi v řízení protistrana tvrdit a muselo by se to prokázat.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§ 31 Náklady řízení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které byly poškozeným </a:t>
            </a:r>
            <a:r>
              <a:rPr lang="cs-CZ" sz="2400" b="1" dirty="0" smtClean="0">
                <a:solidFill>
                  <a:schemeClr val="tx1"/>
                </a:solidFill>
              </a:rPr>
              <a:t>účelně vynaloženy </a:t>
            </a:r>
            <a:r>
              <a:rPr lang="cs-CZ" sz="2400" dirty="0" smtClean="0">
                <a:solidFill>
                  <a:schemeClr val="tx1"/>
                </a:solidFill>
              </a:rPr>
              <a:t>na zrušení nebo změnu nezákonného rozhodnutí nebo na nápravu nesprávného úředního postupu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jen</a:t>
            </a:r>
            <a:r>
              <a:rPr lang="cs-CZ" sz="2400" dirty="0" smtClean="0">
                <a:solidFill>
                  <a:schemeClr val="tx1"/>
                </a:solidFill>
              </a:rPr>
              <a:t> pokud je poškozený nemohl uplatnit v průběhu řízení na základě procesních předpisů, anebo jestliže mu náhrada nákladů takto již nebyla přiznána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patří tam </a:t>
            </a:r>
            <a:r>
              <a:rPr lang="cs-CZ" sz="2400" b="1" dirty="0" smtClean="0">
                <a:solidFill>
                  <a:schemeClr val="tx1"/>
                </a:solidFill>
              </a:rPr>
              <a:t>náklady zastoupení </a:t>
            </a:r>
            <a:r>
              <a:rPr lang="cs-CZ" sz="2400" dirty="0" smtClean="0">
                <a:solidFill>
                  <a:schemeClr val="tx1"/>
                </a:solidFill>
              </a:rPr>
              <a:t>(účelně vynaložené hotové výdaje a odměnu za zastupování dle </a:t>
            </a:r>
            <a:r>
              <a:rPr lang="cs-CZ" sz="2400" dirty="0" err="1" smtClean="0">
                <a:solidFill>
                  <a:schemeClr val="tx1"/>
                </a:solidFill>
              </a:rPr>
              <a:t>advikátního</a:t>
            </a:r>
            <a:r>
              <a:rPr lang="cs-CZ" sz="2400" dirty="0" smtClean="0">
                <a:solidFill>
                  <a:schemeClr val="tx1"/>
                </a:solidFill>
              </a:rPr>
              <a:t> tarifu), ne však na mimosoudní uplatnění nároku na náhradu škody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Zadostiučinění za nemajetkovou újmu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495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poskytuje se </a:t>
            </a:r>
            <a:r>
              <a:rPr lang="cs-CZ" sz="2800" u="sng" dirty="0" smtClean="0">
                <a:solidFill>
                  <a:schemeClr val="tx1"/>
                </a:solidFill>
              </a:rPr>
              <a:t>bez ohledu na vznik škody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 penězích, jestliže nemajetkovou újmu nebylo možno nahradit </a:t>
            </a:r>
            <a:r>
              <a:rPr lang="cs-CZ" sz="2800" u="sng" dirty="0" smtClean="0">
                <a:solidFill>
                  <a:schemeClr val="tx1"/>
                </a:solidFill>
              </a:rPr>
              <a:t>jinak</a:t>
            </a:r>
            <a:r>
              <a:rPr lang="cs-CZ" sz="2800" dirty="0" smtClean="0">
                <a:solidFill>
                  <a:schemeClr val="tx1"/>
                </a:solidFill>
              </a:rPr>
              <a:t> a samotné </a:t>
            </a:r>
            <a:r>
              <a:rPr lang="cs-CZ" sz="2800" u="sng" dirty="0" smtClean="0">
                <a:solidFill>
                  <a:schemeClr val="tx1"/>
                </a:solidFill>
              </a:rPr>
              <a:t>konstatování porušení práva </a:t>
            </a:r>
            <a:r>
              <a:rPr lang="cs-CZ" sz="2800" dirty="0" smtClean="0">
                <a:solidFill>
                  <a:schemeClr val="tx1"/>
                </a:solidFill>
              </a:rPr>
              <a:t>by se nejevilo jako dostačující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při stanovení výše se přihlédne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 závažnosti vzniklé újmy a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 okolnostem, za nichž k ní došlo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Zadostiučinění za nemajetkovou újmu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229600" cy="44958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při stanovení výše </a:t>
            </a:r>
            <a:r>
              <a:rPr lang="cs-CZ" sz="2400" b="1" dirty="0" smtClean="0">
                <a:solidFill>
                  <a:schemeClr val="tx1"/>
                </a:solidFill>
              </a:rPr>
              <a:t>za újmu způsobenou nepřiměřenou délkou řízení </a:t>
            </a:r>
            <a:r>
              <a:rPr lang="cs-CZ" sz="2400" dirty="0" smtClean="0">
                <a:solidFill>
                  <a:schemeClr val="tx1"/>
                </a:solidFill>
              </a:rPr>
              <a:t>se přihlédne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 závažnosti vzniklé újmy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 okolnostem, za nichž k ní došlo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konkrétním okolnostem případu, zejména k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celkové délce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složitosti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jednání poškozeného, kterým přispěl k průtahům v řízení, a k tomu, zda využil dostupných prostředků způsobilých odstranit průtahy v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postupu orgánů veřejné moci během řízení 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významu předmětu řízení pro poškozeného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Příčinná souvislost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 smtClean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je třeba se ptát, zda by ke škodě došlo či nikoli, nebýt nezákonného rozhodnutí či nesprávného úředního postupu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 smtClean="0">
                <a:solidFill>
                  <a:schemeClr val="tx1"/>
                </a:solidFill>
              </a:rPr>
              <a:t>zavinění poškozeného</a:t>
            </a:r>
            <a:r>
              <a:rPr lang="cs-CZ" sz="2400" dirty="0" smtClean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např. dle § 9 </a:t>
            </a:r>
            <a:r>
              <a:rPr lang="cs-CZ" sz="2400" dirty="0" err="1" smtClean="0">
                <a:solidFill>
                  <a:schemeClr val="tx1"/>
                </a:solidFill>
              </a:rPr>
              <a:t>SprŘ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r>
              <a:rPr lang="cs-CZ" sz="2400" i="1" dirty="0" smtClean="0">
                <a:solidFill>
                  <a:schemeClr val="tx1"/>
                </a:solidFill>
              </a:rPr>
              <a:t>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pokud bylo pro nezákonnost zrušeno nebo změněno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/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je třeba, aby bylo pravomocné?</a:t>
            </a:r>
          </a:p>
          <a:p>
            <a:pPr>
              <a:buNone/>
            </a:pP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ve veřejném zájmu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subjekty, které ji vykonávají, ji realizují jako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činnost </a:t>
            </a:r>
            <a:r>
              <a:rPr lang="cs-CZ" sz="2400" dirty="0" err="1" smtClean="0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nestačí právem regulovat, a spoléhat na to, že s ním automaticky bude v souladu, je třeba ustavit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(zda je vykonávána v souladu se zákonem, zda plní vymezené cíle a úkoly)</a:t>
            </a: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28800"/>
            <a:ext cx="7848600" cy="457200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může založit odpovědnostní vztah pouze pokud poškozený využil v zákonem stanovených lhůtách všech procesních prostředků, které mu zákon k ochraně jeho práva poskytuje (kromě případů zvláštního zřetele hodných), tedy využil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řádný opravný prostředek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mimořádný opravný prostředek (vyjma návrhu na obnovu řízení)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jiný procesní prostředek k ochraně práva, s jehož uplatněním je spojeno zahájení soudního, správního nebo jiného právního řízení, nebo návrh na zastavení exekuce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Kvalifikované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1148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Nicotné rozhodnutí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není shoda na tom, zda má být považováno za nezákonné rozhodnutí či za nesprávný úřední postup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proč rozhodnutí?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proč nesprávný úřední postup?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Zejména porušení povinnosti učinit úkon nebo vydat rozhodnutí v zákonem stanovené, popř. přiměřené, lhůtě (§ 13 / § 22 </a:t>
            </a:r>
            <a:r>
              <a:rPr lang="cs-CZ" sz="2400" dirty="0" err="1" smtClean="0">
                <a:solidFill>
                  <a:schemeClr val="tx1"/>
                </a:solidFill>
              </a:rPr>
              <a:t>OdpŠk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x </a:t>
            </a:r>
            <a:r>
              <a:rPr lang="cs-CZ" sz="2400" b="1" dirty="0" smtClean="0">
                <a:solidFill>
                  <a:schemeClr val="tx1"/>
                </a:solidFill>
              </a:rPr>
              <a:t>není jím </a:t>
            </a:r>
            <a:r>
              <a:rPr lang="cs-CZ" sz="2400" dirty="0" smtClean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 smtClean="0">
                <a:solidFill>
                  <a:schemeClr val="tx1"/>
                </a:solidFill>
              </a:rPr>
              <a:t>porušení práva EU </a:t>
            </a:r>
            <a:r>
              <a:rPr lang="cs-CZ" sz="2400" dirty="0" smtClean="0">
                <a:solidFill>
                  <a:schemeClr val="tx1"/>
                </a:solidFill>
              </a:rPr>
              <a:t>– typicky </a:t>
            </a:r>
            <a:r>
              <a:rPr lang="cs-CZ" sz="2400" dirty="0" err="1" smtClean="0">
                <a:solidFill>
                  <a:schemeClr val="tx1"/>
                </a:solidFill>
              </a:rPr>
              <a:t>neimplementací</a:t>
            </a:r>
            <a:r>
              <a:rPr lang="cs-CZ" sz="2400" dirty="0" smtClean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153400" cy="44196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2400" dirty="0" smtClean="0">
                <a:solidFill>
                  <a:schemeClr val="tx1"/>
                </a:solidFill>
              </a:rPr>
              <a:t>je </a:t>
            </a:r>
            <a:r>
              <a:rPr lang="cs-CZ" sz="2400" u="sng" dirty="0" smtClean="0">
                <a:solidFill>
                  <a:schemeClr val="tx1"/>
                </a:solidFill>
              </a:rPr>
              <a:t>dle judikatury</a:t>
            </a:r>
            <a:r>
              <a:rPr lang="cs-CZ" sz="2400" dirty="0" smtClean="0">
                <a:solidFill>
                  <a:schemeClr val="tx1"/>
                </a:solidFill>
              </a:rPr>
              <a:t> např.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 výpis z Rejstříku </a:t>
            </a:r>
            <a:r>
              <a:rPr lang="cs-CZ" sz="2400" dirty="0" err="1" smtClean="0">
                <a:solidFill>
                  <a:schemeClr val="tx1"/>
                </a:solidFill>
              </a:rPr>
              <a:t>tr</a:t>
            </a:r>
            <a:r>
              <a:rPr lang="cs-CZ" sz="2400" dirty="0" smtClean="0">
                <a:solidFill>
                  <a:schemeClr val="tx1"/>
                </a:solidFill>
              </a:rPr>
              <a:t>. či vyznačení doložky PM na rozhodnutí, které není dosud pravomocné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nesprávné poučení o nutné obraně (v trestním řízení)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zveřejnění nepravdivých údajů zjištěných při kontrole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Vznik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Kvalifikované jednání – škoda – kausální nexus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 „klasické“ civilní odpovědnosti je kvalifikovaným jednáním protiprávnost, zde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A) nezákonné rozhodnutí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Ve formálním smyslu, tj. nezákonnost musí být deklarována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B) 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účastník řízení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dle příslušných procesních předpisů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dle judikatury též manžel či druh, který zvolil a zaplatil obhájce v trestním řízení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ten, s nímž nebylo jednáno jako s účastníkem, třebaže mělo být </a:t>
            </a:r>
            <a:br>
              <a:rPr lang="cs-CZ" sz="3200" dirty="0" smtClean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V souvislosti s vazbou, trestem nebo </a:t>
            </a:r>
            <a:r>
              <a:rPr lang="cs-CZ" sz="2200" b="1" dirty="0" err="1" smtClean="0">
                <a:solidFill>
                  <a:schemeClr val="tx1"/>
                </a:solidFill>
              </a:rPr>
              <a:t>ochr</a:t>
            </a:r>
            <a:r>
              <a:rPr lang="cs-CZ" sz="2200" b="1" dirty="0" smtClean="0">
                <a:solidFill>
                  <a:schemeClr val="tx1"/>
                </a:solidFill>
              </a:rPr>
              <a:t>. opatřením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ten, na kom byla vykonána vazba, pokud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bylo trestní stíhání zastaveno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dotyčný zproštěn obžaloby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byla věc postoupena jinému orgánu;</a:t>
            </a:r>
          </a:p>
          <a:p>
            <a:pPr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	není třeba, aby rozhodnutí o vazbě bylo zrušeno (vyšší standard ochrany práv) - rozhodný je výsledek </a:t>
            </a:r>
            <a:r>
              <a:rPr lang="cs-CZ" sz="2200" dirty="0" err="1" smtClean="0">
                <a:solidFill>
                  <a:schemeClr val="tx1"/>
                </a:solidFill>
              </a:rPr>
              <a:t>tr</a:t>
            </a:r>
            <a:r>
              <a:rPr lang="cs-CZ" sz="2200" dirty="0" smtClean="0">
                <a:solidFill>
                  <a:schemeClr val="tx1"/>
                </a:solidFill>
              </a:rPr>
              <a:t>. říz.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ten, na němž byl vykonán trest dle § 52 </a:t>
            </a:r>
            <a:r>
              <a:rPr lang="cs-CZ" sz="2200" dirty="0" err="1" smtClean="0">
                <a:solidFill>
                  <a:schemeClr val="tx1"/>
                </a:solidFill>
              </a:rPr>
              <a:t>TrZ</a:t>
            </a:r>
            <a:r>
              <a:rPr lang="cs-CZ" sz="2200" dirty="0" smtClean="0">
                <a:solidFill>
                  <a:schemeClr val="tx1"/>
                </a:solidFill>
              </a:rPr>
              <a:t> nebo § 24 Z o soudnictví ve věcech mládeže, pokud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zrušen rozsudek, na jehož základě byl vykonán trest, a zároveň byl vysloven zprošťující rozsudek nebo zastaveno stíhání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v pozdějším řízení odsouzen k mírnějšímu trestu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podobně u ochranného opatření</a:t>
            </a:r>
            <a:br>
              <a:rPr lang="cs-CZ" sz="2200" dirty="0" smtClean="0">
                <a:solidFill>
                  <a:schemeClr val="tx1"/>
                </a:solidFill>
              </a:rPr>
            </a:b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Nesprávný úřední postup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ten, komu byla způsobena škoda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typicky v případě nepřiměřené délky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reálně není problém u správních řízení (jednotky případů ročně), neb existují prostředky nápravy (zejména opatření proti nečinnosti dle § 80 </a:t>
            </a:r>
            <a:r>
              <a:rPr lang="cs-CZ" sz="2000" dirty="0" err="1" smtClean="0">
                <a:solidFill>
                  <a:schemeClr val="tx1"/>
                </a:solidFill>
              </a:rPr>
              <a:t>SprŘ</a:t>
            </a:r>
            <a:r>
              <a:rPr lang="cs-CZ" sz="2000" dirty="0" smtClean="0">
                <a:solidFill>
                  <a:schemeClr val="tx1"/>
                </a:solidFill>
              </a:rPr>
              <a:t>, podobně v DŘ)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problém u soudních řízení, kde výslovné garance nejsou (v r. 2013 u </a:t>
            </a:r>
            <a:r>
              <a:rPr lang="cs-CZ" sz="2000" dirty="0" err="1" smtClean="0">
                <a:solidFill>
                  <a:schemeClr val="tx1"/>
                </a:solidFill>
              </a:rPr>
              <a:t>MSpr</a:t>
            </a:r>
            <a:r>
              <a:rPr lang="cs-CZ" sz="2000" dirty="0" smtClean="0">
                <a:solidFill>
                  <a:schemeClr val="tx1"/>
                </a:solidFill>
              </a:rPr>
              <a:t> uplatněno 841 žádostí v </a:t>
            </a:r>
            <a:r>
              <a:rPr lang="cs-CZ" sz="2000" dirty="0" err="1" smtClean="0">
                <a:solidFill>
                  <a:schemeClr val="tx1"/>
                </a:solidFill>
              </a:rPr>
              <a:t>ObčP</a:t>
            </a:r>
            <a:r>
              <a:rPr lang="cs-CZ" sz="2000" dirty="0" smtClean="0">
                <a:solidFill>
                  <a:schemeClr val="tx1"/>
                </a:solidFill>
              </a:rPr>
              <a:t> věcech)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vyčerpání prostředků není podmínkou pro náhradu škody</a:t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ÚSC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něj jedná</a:t>
            </a:r>
            <a:r>
              <a:rPr lang="cs-CZ" sz="2800" dirty="0" smtClean="0">
                <a:solidFill>
                  <a:schemeClr val="tx1"/>
                </a:solidFill>
              </a:rPr>
              <a:t>;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nositel ≠ jednatel (orgán příslušný jednat)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x </a:t>
            </a:r>
            <a:r>
              <a:rPr lang="cs-CZ" sz="2000" b="1" dirty="0" smtClean="0">
                <a:solidFill>
                  <a:schemeClr val="tx1"/>
                </a:solidFill>
              </a:rPr>
              <a:t>ne</a:t>
            </a:r>
            <a:r>
              <a:rPr lang="cs-CZ" sz="2000" dirty="0" smtClean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 smtClean="0">
                <a:solidFill>
                  <a:schemeClr val="tx1"/>
                </a:solidFill>
              </a:rPr>
              <a:t>soud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	jaký soud?</a:t>
            </a:r>
            <a:endParaRPr lang="cs-CZ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7543800" cy="4267200"/>
          </a:xfrm>
        </p:spPr>
        <p:txBody>
          <a:bodyPr/>
          <a:lstStyle/>
          <a:p>
            <a:pPr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Záruky zákonnosti </a:t>
            </a:r>
            <a:r>
              <a:rPr lang="cs-CZ" sz="2600" dirty="0" smtClean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Kontrola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Změna, zrušení, sistace vadných správních aktů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Přímé donucení ke splnění právní povinnosti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Svobodný přístup k informacím</a:t>
            </a:r>
          </a:p>
          <a:p>
            <a:pPr>
              <a:buNone/>
            </a:pP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Příslušný ústřední úřad (dle kompetenčního zákona - č. 2/1969 Sb., o zřízení ministerstev a jiných ústředních orgánů státní správy ČR)</a:t>
            </a:r>
          </a:p>
          <a:p>
            <a:pPr lvl="1"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došlo-li ke škodě v odvětví státní správy, jež náleží do jeho působnosti, a dále v případech, kdy bylo soudem ve správním soudnictví vydáno nezákonné rozhodnutí, jímž soud rozhodl o žalobě proti rozhodnutí vydanému v odvětví státní správy, jež náleží do působnosti tohoto úřadu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Ve zvláštních případech </a:t>
            </a:r>
            <a:r>
              <a:rPr lang="cs-CZ" sz="2400" dirty="0" err="1" smtClean="0">
                <a:solidFill>
                  <a:schemeClr val="tx1"/>
                </a:solidFill>
              </a:rPr>
              <a:t>MSpr</a:t>
            </a:r>
            <a:r>
              <a:rPr lang="cs-CZ" sz="2400" dirty="0" smtClean="0">
                <a:solidFill>
                  <a:schemeClr val="tx1"/>
                </a:solidFill>
              </a:rPr>
              <a:t> a MF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Ve stanovených případech ČNB a NKÚ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Příslušný ústřední úřad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343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Dle kompetenčního zákona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, Min. zahraničních věcí, MŠMT,  Mini.  kultury, MPSV, Min. zdravotnictví, </a:t>
            </a:r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  <a:r>
              <a:rPr lang="cs-CZ" sz="2000" dirty="0" smtClean="0">
                <a:solidFill>
                  <a:schemeClr val="tx1"/>
                </a:solidFill>
              </a:rPr>
              <a:t>, Ministerstvo vnitra, MPO, Ministerstvo pro místní rozvoj, Ministerstvo zemědělství, Ministerstvo obrany, Ministerstvo dopravy, Ministerstvo životního prostředí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2000" dirty="0" err="1" smtClean="0">
                <a:solidFill>
                  <a:schemeClr val="tx1"/>
                </a:solidFill>
              </a:rPr>
              <a:t>Úřad</a:t>
            </a:r>
            <a:r>
              <a:rPr lang="cs-CZ" sz="2000" dirty="0" smtClean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2000" dirty="0" err="1" smtClean="0">
                <a:solidFill>
                  <a:schemeClr val="tx1"/>
                </a:solidFill>
              </a:rPr>
              <a:t>Úřad</a:t>
            </a:r>
            <a:r>
              <a:rPr lang="cs-CZ" sz="2000" dirty="0" smtClean="0">
                <a:solidFill>
                  <a:schemeClr val="tx1"/>
                </a:solidFill>
              </a:rPr>
              <a:t> vlády České republiky, Český telekomunikační úřad, Rada pro rozhlasové a telekomunikační vysílání, Úřad pro ochranu osobních údajů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Příslušný ústřední úřad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3434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případě, že ke škodě došlo v odvětví státní správy, jež náleží do jeho působnosti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došlo-li ke škodě v občanském soudním řízení nebo v </a:t>
            </a:r>
            <a:r>
              <a:rPr lang="cs-CZ" sz="2000" dirty="0" err="1" smtClean="0">
                <a:solidFill>
                  <a:schemeClr val="tx1"/>
                </a:solidFill>
              </a:rPr>
              <a:t>tr</a:t>
            </a:r>
            <a:r>
              <a:rPr lang="cs-CZ" sz="2000" dirty="0" smtClean="0">
                <a:solidFill>
                  <a:schemeClr val="tx1"/>
                </a:solidFill>
              </a:rPr>
              <a:t>. řízení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případech, kdy bylo soudem ve správním soudnictví vydáno nezákonné rozhodnutí, jímž soud rozhodl o žalobě proti rozhodnutí územního celku v samostatné působnosti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případech, kdy škoda byla způsobena notářem nebo soudním exekutorem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není-li možné určit příslušný ústřední úřad  (Ústavní soud, moc zákonodárná)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Mimosoudní projednání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požaduje, aby byl nárok nejdříve uplatněn u odpovědného subjektu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jednající orgán </a:t>
            </a:r>
            <a:r>
              <a:rPr lang="cs-CZ" sz="2400" u="sng" dirty="0" smtClean="0">
                <a:solidFill>
                  <a:schemeClr val="tx1"/>
                </a:solidFill>
              </a:rPr>
              <a:t>o nároku nerozhoduje</a:t>
            </a:r>
            <a:r>
              <a:rPr lang="cs-CZ" sz="2400" dirty="0" smtClean="0">
                <a:solidFill>
                  <a:schemeClr val="tx1"/>
                </a:solidFill>
              </a:rPr>
              <a:t>, v praxi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uzavírá dohody o narovnání (MV)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sděluje, zda uznává a že vyplácí (</a:t>
            </a:r>
            <a:r>
              <a:rPr lang="cs-CZ" sz="2000" dirty="0" err="1" smtClean="0">
                <a:solidFill>
                  <a:schemeClr val="tx1"/>
                </a:solidFill>
              </a:rPr>
              <a:t>MSpr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VOP formuloval v r. 2010 Desatero pro vyřizování žádostí o náhradu škody 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http://www.ochrance.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cz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aktualne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tiskove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zpravy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-2010/desatero-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dobre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-praxe-pro-posouzeni-zadosti-o-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odskodneni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uplatnění nároku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Po 6 měsících od uplatnění nároku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U okresního soudu dle sídla jednajícího orgánu či ÚSC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Osvobozeno od soudního poplatku 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(§ 11 odst. 1 písm. n) zákona o soudních poplatcích)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Nárok na náhradu škody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Subjektivní lhůta </a:t>
            </a:r>
            <a:r>
              <a:rPr lang="cs-CZ" sz="2000" dirty="0" smtClean="0">
                <a:solidFill>
                  <a:schemeClr val="tx1"/>
                </a:solidFill>
              </a:rPr>
              <a:t>3 roky </a:t>
            </a:r>
            <a:r>
              <a:rPr lang="cs-CZ" sz="2000" dirty="0" smtClean="0">
                <a:solidFill>
                  <a:schemeClr val="tx1"/>
                </a:solidFill>
              </a:rPr>
              <a:t>ode </a:t>
            </a:r>
            <a:r>
              <a:rPr lang="cs-CZ" sz="2000" dirty="0" smtClean="0">
                <a:solidFill>
                  <a:schemeClr val="tx1"/>
                </a:solidFill>
              </a:rPr>
              <a:t>dne, kdy </a:t>
            </a:r>
            <a:r>
              <a:rPr lang="cs-CZ" sz="2000" dirty="0" smtClean="0">
                <a:solidFill>
                  <a:schemeClr val="tx1"/>
                </a:solidFill>
              </a:rPr>
              <a:t>se poškozený dozvěděl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 </a:t>
            </a:r>
            <a:r>
              <a:rPr lang="cs-CZ" sz="2000" dirty="0" smtClean="0">
                <a:solidFill>
                  <a:schemeClr val="tx1"/>
                </a:solidFill>
              </a:rPr>
              <a:t>škodě a </a:t>
            </a:r>
            <a:r>
              <a:rPr lang="cs-CZ" sz="2000" dirty="0" smtClean="0">
                <a:solidFill>
                  <a:schemeClr val="tx1"/>
                </a:solidFill>
              </a:rPr>
              <a:t>o </a:t>
            </a:r>
            <a:r>
              <a:rPr lang="cs-CZ" sz="2000" dirty="0" smtClean="0">
                <a:solidFill>
                  <a:schemeClr val="tx1"/>
                </a:solidFill>
              </a:rPr>
              <a:t>tom, kdo za ni </a:t>
            </a:r>
            <a:r>
              <a:rPr lang="cs-CZ" sz="2000" dirty="0" smtClean="0">
                <a:solidFill>
                  <a:schemeClr val="tx1"/>
                </a:solidFill>
              </a:rPr>
              <a:t>odpovídá; nebo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ode dne doručení (oznámení) zrušovacího </a:t>
            </a:r>
            <a:r>
              <a:rPr lang="cs-CZ" sz="2000" dirty="0" smtClean="0">
                <a:solidFill>
                  <a:schemeClr val="tx1"/>
                </a:solidFill>
              </a:rPr>
              <a:t>rozhodnutí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Objektivní lhůta </a:t>
            </a:r>
            <a:r>
              <a:rPr lang="cs-CZ" sz="2000" dirty="0" smtClean="0">
                <a:solidFill>
                  <a:schemeClr val="tx1"/>
                </a:solidFill>
              </a:rPr>
              <a:t>10 let ode dne, kdy bylo doručeno </a:t>
            </a:r>
            <a:r>
              <a:rPr lang="cs-CZ" sz="2000" dirty="0" smtClean="0">
                <a:solidFill>
                  <a:schemeClr val="tx1"/>
                </a:solidFill>
              </a:rPr>
              <a:t>(oznámeno) nezákonné rozhodnutí, kterým byla způsobena </a:t>
            </a:r>
            <a:r>
              <a:rPr lang="cs-CZ" sz="2000" dirty="0" smtClean="0">
                <a:solidFill>
                  <a:schemeClr val="tx1"/>
                </a:solidFill>
              </a:rPr>
              <a:t>škoda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Nepromlčuje se </a:t>
            </a:r>
            <a:r>
              <a:rPr lang="cs-CZ" sz="2000" dirty="0" smtClean="0">
                <a:solidFill>
                  <a:schemeClr val="tx1"/>
                </a:solidFill>
              </a:rPr>
              <a:t>nárok na náhradu škody </a:t>
            </a:r>
            <a:r>
              <a:rPr lang="cs-CZ" sz="2000" dirty="0" smtClean="0">
                <a:solidFill>
                  <a:schemeClr val="tx1"/>
                </a:solidFill>
              </a:rPr>
              <a:t>na </a:t>
            </a:r>
            <a:r>
              <a:rPr lang="cs-CZ" sz="2000" dirty="0" smtClean="0">
                <a:solidFill>
                  <a:schemeClr val="tx1"/>
                </a:solidFill>
              </a:rPr>
              <a:t>zdraví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Zvláštní lhůta </a:t>
            </a:r>
            <a:r>
              <a:rPr lang="cs-CZ" sz="2000" dirty="0" smtClean="0">
                <a:solidFill>
                  <a:schemeClr val="tx1"/>
                </a:solidFill>
              </a:rPr>
              <a:t>v případě </a:t>
            </a:r>
            <a:r>
              <a:rPr lang="cs-CZ" sz="2000" dirty="0" smtClean="0">
                <a:solidFill>
                  <a:schemeClr val="tx1"/>
                </a:solidFill>
              </a:rPr>
              <a:t>škody způsobené </a:t>
            </a:r>
            <a:r>
              <a:rPr lang="cs-CZ" sz="2000" u="sng" dirty="0" smtClean="0">
                <a:solidFill>
                  <a:schemeClr val="tx1"/>
                </a:solidFill>
              </a:rPr>
              <a:t>rozhodnutím o vazbě, trestu nebo ochranném opatření </a:t>
            </a:r>
            <a:r>
              <a:rPr lang="cs-CZ" sz="2000" dirty="0" smtClean="0">
                <a:solidFill>
                  <a:schemeClr val="tx1"/>
                </a:solidFill>
              </a:rPr>
              <a:t>– 2 roky </a:t>
            </a:r>
            <a:r>
              <a:rPr lang="cs-CZ" sz="2000" dirty="0" smtClean="0">
                <a:solidFill>
                  <a:schemeClr val="tx1"/>
                </a:solidFill>
              </a:rPr>
              <a:t>ode dne, kdy nabylo právní moci </a:t>
            </a:r>
            <a:r>
              <a:rPr lang="cs-CZ" sz="2000" dirty="0" smtClean="0">
                <a:solidFill>
                  <a:schemeClr val="tx1"/>
                </a:solidFill>
              </a:rPr>
              <a:t>rozhodné [„zprošťující“] rozhodnutí</a:t>
            </a:r>
          </a:p>
          <a:p>
            <a:pPr lvl="1"/>
            <a:endParaRPr lang="cs-CZ" sz="2000" dirty="0" smtClean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Nárok na náhradu nemajetkové újmy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Subjektivní lhůta </a:t>
            </a:r>
            <a:r>
              <a:rPr lang="cs-CZ" sz="2000" dirty="0" smtClean="0">
                <a:solidFill>
                  <a:schemeClr val="tx1"/>
                </a:solidFill>
              </a:rPr>
              <a:t>6 měsíců </a:t>
            </a:r>
            <a:r>
              <a:rPr lang="cs-CZ" sz="2000" dirty="0" smtClean="0">
                <a:solidFill>
                  <a:schemeClr val="tx1"/>
                </a:solidFill>
              </a:rPr>
              <a:t>ode </a:t>
            </a:r>
            <a:r>
              <a:rPr lang="cs-CZ" sz="2000" dirty="0" smtClean="0">
                <a:solidFill>
                  <a:schemeClr val="tx1"/>
                </a:solidFill>
              </a:rPr>
              <a:t>dne, kdy se poškozený dozvěděl o vzniklé nemajetkové </a:t>
            </a:r>
            <a:r>
              <a:rPr lang="cs-CZ" sz="2000" dirty="0" smtClean="0">
                <a:solidFill>
                  <a:schemeClr val="tx1"/>
                </a:solidFill>
              </a:rPr>
              <a:t>újmě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Objektivní lhůta </a:t>
            </a:r>
            <a:r>
              <a:rPr lang="cs-CZ" sz="2000" dirty="0" smtClean="0">
                <a:solidFill>
                  <a:schemeClr val="tx1"/>
                </a:solidFill>
              </a:rPr>
              <a:t>10 </a:t>
            </a:r>
            <a:r>
              <a:rPr lang="cs-CZ" sz="2000" dirty="0" smtClean="0">
                <a:solidFill>
                  <a:schemeClr val="tx1"/>
                </a:solidFill>
              </a:rPr>
              <a:t>let </a:t>
            </a:r>
            <a:r>
              <a:rPr lang="cs-CZ" sz="2000" dirty="0" smtClean="0">
                <a:solidFill>
                  <a:schemeClr val="tx1"/>
                </a:solidFill>
              </a:rPr>
              <a:t>ode </a:t>
            </a:r>
            <a:r>
              <a:rPr lang="cs-CZ" sz="2000" dirty="0" smtClean="0">
                <a:solidFill>
                  <a:schemeClr val="tx1"/>
                </a:solidFill>
              </a:rPr>
              <a:t>dne, kdy nastala právní skutečnost, se kterou je vznik nemajetkové újmy </a:t>
            </a:r>
            <a:r>
              <a:rPr lang="cs-CZ" sz="2000" dirty="0" smtClean="0">
                <a:solidFill>
                  <a:schemeClr val="tx1"/>
                </a:solidFill>
              </a:rPr>
              <a:t>spojen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Výjimka </a:t>
            </a:r>
            <a:r>
              <a:rPr lang="cs-CZ" sz="2000" dirty="0" smtClean="0">
                <a:solidFill>
                  <a:schemeClr val="tx1"/>
                </a:solidFill>
              </a:rPr>
              <a:t>u „průtahů“ – promlčecí </a:t>
            </a:r>
            <a:r>
              <a:rPr lang="cs-CZ" sz="2000" dirty="0" smtClean="0">
                <a:solidFill>
                  <a:schemeClr val="tx1"/>
                </a:solidFill>
              </a:rPr>
              <a:t>doba </a:t>
            </a:r>
            <a:r>
              <a:rPr lang="cs-CZ" sz="2000" dirty="0" smtClean="0">
                <a:solidFill>
                  <a:schemeClr val="tx1"/>
                </a:solidFill>
              </a:rPr>
              <a:t>neskončí dříve </a:t>
            </a:r>
            <a:r>
              <a:rPr lang="cs-CZ" sz="2000" dirty="0" smtClean="0">
                <a:solidFill>
                  <a:schemeClr val="tx1"/>
                </a:solidFill>
              </a:rPr>
              <a:t>než za 6 měsíců od skončení řízení, v němž k tomuto nesprávnému úřednímu postupu </a:t>
            </a:r>
            <a:r>
              <a:rPr lang="cs-CZ" sz="2000" dirty="0" smtClean="0">
                <a:solidFill>
                  <a:schemeClr val="tx1"/>
                </a:solidFill>
              </a:rPr>
              <a:t>došlo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regresních úhrad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SMYSLEM je, aby následky nesl ten, jehož jednáním škoda vznikla, resp. aby osoby zúčastněné na výkonu veřejné moci byly vedeny k odpovědnosti tak, aby nedocházelo k porušování práv osob, vůči nimž je veřejná moc vykonávána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má více stupňů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regres státu vůči nestátnímu subjektu, kterým byl svěřen výkon státní správy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regres vůči fyzickým osobám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Sytém regresních úhrad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princip oportunity (může)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právo na regresní úhradu vznikne pouze tehdy, byla-li škoda způsobena </a:t>
            </a:r>
            <a:r>
              <a:rPr lang="cs-CZ" sz="2000" b="1" dirty="0" smtClean="0">
                <a:solidFill>
                  <a:schemeClr val="tx1"/>
                </a:solidFill>
              </a:rPr>
              <a:t>zaviněným</a:t>
            </a:r>
            <a:r>
              <a:rPr lang="cs-CZ" sz="2000" dirty="0" smtClean="0">
                <a:solidFill>
                  <a:schemeClr val="tx1"/>
                </a:solidFill>
              </a:rPr>
              <a:t> porušením právní povinnosti; prokazuje ten, kdo uplatňuje nárok na regresní úhradu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u soudce nebo státního zástupce jen pokud byla vina zjištěna v kárném nebo trestním řízení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u osoby, jejíž účast na výkonu veřejné moci náleží k povinnostem vyplývajícím z pracovního poměru nebo z poměru mu na roveň postaveného anebo z poměru služebního, řídí se výše regresní úhrady zvláštními </a:t>
            </a:r>
            <a:r>
              <a:rPr lang="cs-CZ" sz="2000" dirty="0" smtClean="0">
                <a:solidFill>
                  <a:schemeClr val="tx1"/>
                </a:solidFill>
              </a:rPr>
              <a:t>předpisy (l</a:t>
            </a:r>
            <a:r>
              <a:rPr lang="cs-CZ" sz="2000" b="1" dirty="0" smtClean="0">
                <a:solidFill>
                  <a:schemeClr val="tx1"/>
                </a:solidFill>
              </a:rPr>
              <a:t>imitace</a:t>
            </a:r>
            <a:r>
              <a:rPr lang="cs-CZ" sz="2000" dirty="0" smtClean="0">
                <a:solidFill>
                  <a:schemeClr val="tx1"/>
                </a:solidFill>
              </a:rPr>
              <a:t> dle </a:t>
            </a:r>
            <a:r>
              <a:rPr lang="cs-CZ" sz="2000" dirty="0" err="1" smtClean="0">
                <a:solidFill>
                  <a:schemeClr val="tx1"/>
                </a:solidFill>
              </a:rPr>
              <a:t>ZPr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soud může regresní úhradu přiměřeně </a:t>
            </a:r>
            <a:r>
              <a:rPr lang="cs-CZ" sz="2000" b="1" dirty="0" smtClean="0">
                <a:solidFill>
                  <a:schemeClr val="tx1"/>
                </a:solidFill>
              </a:rPr>
              <a:t>snížit </a:t>
            </a:r>
            <a:r>
              <a:rPr lang="cs-CZ" sz="2000" dirty="0" smtClean="0">
                <a:solidFill>
                  <a:schemeClr val="tx1"/>
                </a:solidFill>
              </a:rPr>
              <a:t>(ne v případě úmyslu) zejména s přihlédnutím k tomu, jak ke škodě došlo, jakož i k osobním a majetkovým poměrům FO</a:t>
            </a:r>
            <a:r>
              <a:rPr lang="cs-CZ" sz="2000" smtClean="0">
                <a:solidFill>
                  <a:schemeClr val="tx1"/>
                </a:solidFill>
              </a:rPr>
              <a:t>, </a:t>
            </a:r>
            <a:r>
              <a:rPr lang="cs-CZ" sz="2000" smtClean="0">
                <a:solidFill>
                  <a:schemeClr val="tx1"/>
                </a:solidFill>
              </a:rPr>
              <a:t>která ji způsobila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</a:t>
            </a:r>
            <a:r>
              <a:rPr lang="cs-CZ" sz="2000" dirty="0" smtClean="0">
                <a:solidFill>
                  <a:schemeClr val="tx1"/>
                </a:solidFill>
              </a:rPr>
              <a:t>romlčení 1 rok (od zaplacení škody, újmy nebo regresu tím, kdo požaduje regres)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Například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Policii ČR (§ 95 - § 96)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obecní policii (§ 24)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BIS (§ 17)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ozbrojených silách ČR (§ 43)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pozemních komunikacích (§ 27)…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14800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chemeClr val="tx1"/>
                </a:solidFill>
              </a:rPr>
              <a:t>Odpovědnost </a:t>
            </a:r>
            <a:r>
              <a:rPr lang="cs-CZ" sz="3200" dirty="0" smtClean="0">
                <a:solidFill>
                  <a:schemeClr val="tx1"/>
                </a:solidFill>
              </a:rPr>
              <a:t>za porušení norem správního práva</a:t>
            </a: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Odpovědnost adresátů, popř. „zaměstnanců“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Odpovědnost nositelů</a:t>
            </a: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x občanskoprávní, trestněprávní</a:t>
            </a:r>
          </a:p>
          <a:p>
            <a:pPr>
              <a:buNone/>
            </a:pP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 za škodu způsobenou obecní policií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odpovídá obec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hradí se škoda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která byla způsobená strážníkem v souvislosti s plněním úkolů stanovených zákonem o obecní policii nebo zvláštním zákonem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osobě, která poskytla pomoc strážníkovi na jeho žádost nebo s jeho vědomím (dále jen "poškozený")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kterou způsobila jiná osoba než strážník v souvislosti s pomocí poskytnutou strážníkovi nebo obecní policii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24000"/>
            <a:ext cx="78486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Odpovědnost za škodu způsobenou policií (§ 95)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odpovídá stát, náhradu poskytuje Ministerstvo vnitra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hradí </a:t>
            </a:r>
            <a:r>
              <a:rPr lang="cs-CZ" sz="2200" u="sng" dirty="0" smtClean="0">
                <a:solidFill>
                  <a:schemeClr val="tx1"/>
                </a:solidFill>
              </a:rPr>
              <a:t>se škoda způsobená policií v souvislosti s plněním jejích úkolů</a:t>
            </a:r>
          </a:p>
          <a:p>
            <a:pPr marL="400050" lvl="1" indent="0"/>
            <a:r>
              <a:rPr lang="cs-CZ" sz="2000" dirty="0" smtClean="0">
                <a:solidFill>
                  <a:schemeClr val="tx1"/>
                </a:solidFill>
              </a:rPr>
              <a:t> osobě, která poskytla pomoc policii nebo policistovi na jeho žádost anebo s jeho vědomím</a:t>
            </a:r>
          </a:p>
          <a:p>
            <a:pPr marL="400050" lvl="1" indent="0"/>
            <a:r>
              <a:rPr lang="cs-CZ" sz="2000" dirty="0" smtClean="0">
                <a:solidFill>
                  <a:schemeClr val="tx1"/>
                </a:solidFill>
              </a:rPr>
              <a:t> kterou osoba způsobila (někomu jinému) v souvislosti s pomocí poskytnutou policii nebo policistovi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zvláštní pravidla pro rozsah a způsob náhrady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Peněžní náhrada za poskytnutí věcné pomoci (§ 96)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úhradu poskytuje Ministerstvo vnitra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osobě, která věcnou pomoc poskytla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zvláštní pravidla pro stanovení náhrady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2672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Uplatňovat jej lze u nositelů, v případě státu u příslušných dekoncentrovaných orgánů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dobrovolně, lze se obrátit na civilní soud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 nahrazení škody přichází v úvahu regresní nárok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1066800"/>
            <a:ext cx="7407275" cy="2209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799" y="3581400"/>
            <a:ext cx="7391401" cy="2209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Literatura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MATES, P., SEVERA, J. Odpovědnost státu za výkon veřejné moci. Praha : </a:t>
            </a:r>
            <a:r>
              <a:rPr lang="cs-CZ" sz="2000" dirty="0" err="1" smtClean="0">
                <a:solidFill>
                  <a:schemeClr val="tx1"/>
                </a:solidFill>
              </a:rPr>
              <a:t>Leges</a:t>
            </a:r>
            <a:r>
              <a:rPr lang="cs-CZ" sz="2000" dirty="0" smtClean="0">
                <a:solidFill>
                  <a:schemeClr val="tx1"/>
                </a:solidFill>
              </a:rPr>
              <a:t>, 2014. 176 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VOJTEK, P. Odpovědnost za škodu při výkonu veřejné moci : komentář. 3. vydání. Praha : C. H. </a:t>
            </a:r>
            <a:r>
              <a:rPr lang="cs-CZ" sz="2000" dirty="0" err="1" smtClean="0">
                <a:solidFill>
                  <a:schemeClr val="tx1"/>
                </a:solidFill>
              </a:rPr>
              <a:t>Beck</a:t>
            </a:r>
            <a:r>
              <a:rPr lang="cs-CZ" sz="2000" dirty="0" smtClean="0">
                <a:solidFill>
                  <a:schemeClr val="tx1"/>
                </a:solidFill>
              </a:rPr>
              <a:t>, 2012. 370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„odpovědnost“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676400"/>
            <a:ext cx="75438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sekundární následek porušení právní povinnosti (povinnost nést nepříznivé následky)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vědomí nutnosti plnit řádně své povinnosti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Může </a:t>
            </a:r>
            <a:r>
              <a:rPr lang="cs-CZ" sz="2400" b="1" dirty="0" smtClean="0">
                <a:solidFill>
                  <a:schemeClr val="tx1"/>
                </a:solidFill>
              </a:rPr>
              <a:t>vzniknout </a:t>
            </a:r>
            <a:r>
              <a:rPr lang="cs-CZ" sz="2400" dirty="0" smtClean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 smtClean="0">
                <a:solidFill>
                  <a:schemeClr val="tx1"/>
                </a:solidFill>
              </a:rPr>
              <a:t>subjektivní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</a:t>
            </a:r>
            <a:r>
              <a:rPr lang="cs-CZ" sz="2000" dirty="0" err="1" smtClean="0">
                <a:solidFill>
                  <a:schemeClr val="tx1"/>
                </a:solidFill>
              </a:rPr>
              <a:t>exkuplovat</a:t>
            </a:r>
            <a:r>
              <a:rPr lang="cs-CZ" sz="2000" dirty="0" smtClean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 smtClean="0">
                <a:solidFill>
                  <a:schemeClr val="tx1"/>
                </a:solidFill>
              </a:rPr>
              <a:t>objektivní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 smtClean="0">
                <a:solidFill>
                  <a:schemeClr val="tx1"/>
                </a:solidFill>
              </a:rPr>
              <a:t>absolutní</a:t>
            </a:r>
            <a:endParaRPr lang="cs-CZ" sz="2400" u="sng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Ústavní</a:t>
            </a:r>
            <a:r>
              <a:rPr lang="cs-CZ" dirty="0" smtClean="0"/>
              <a:t>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953000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Čl. 36 Listiny základních práv a svobod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 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(3) </a:t>
            </a:r>
            <a:r>
              <a:rPr lang="cs-CZ" sz="2000" b="1" i="1" dirty="0" smtClean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(4) Podmínky a podrobnosti </a:t>
            </a:r>
            <a:r>
              <a:rPr lang="cs-CZ" sz="2000" u="sng" dirty="0" smtClean="0">
                <a:solidFill>
                  <a:schemeClr val="tx1"/>
                </a:solidFill>
              </a:rPr>
              <a:t>upravuje zákon.</a:t>
            </a:r>
            <a:endParaRPr lang="cs-CZ" sz="20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91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č. 82/1998 Sb., </a:t>
            </a:r>
            <a:r>
              <a:rPr lang="cs-CZ" sz="2400" b="1" dirty="0" smtClean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 smtClean="0">
                <a:solidFill>
                  <a:schemeClr val="tx1"/>
                </a:solidFill>
              </a:rPr>
              <a:t> [</a:t>
            </a:r>
            <a:r>
              <a:rPr lang="cs-CZ" sz="2400" dirty="0" err="1" smtClean="0">
                <a:solidFill>
                  <a:schemeClr val="tx1"/>
                </a:solidFill>
              </a:rPr>
              <a:t>OdpŠk</a:t>
            </a:r>
            <a:r>
              <a:rPr lang="cs-CZ" sz="2400" dirty="0" smtClean="0">
                <a:solidFill>
                  <a:schemeClr val="tx1"/>
                </a:solidFill>
              </a:rPr>
              <a:t>] rozhodnutím nebo nesprávným úředním postupem…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Provádí ústavní východiska dle čl. 36 Listiny</a:t>
            </a:r>
          </a:p>
          <a:p>
            <a:pPr lvl="1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Subsidiárně se uplatní zákon </a:t>
            </a:r>
            <a:r>
              <a:rPr lang="cs-CZ" sz="2400" b="1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 (89/2012 Sb.), zejména jeho § 2894 a </a:t>
            </a:r>
            <a:r>
              <a:rPr lang="cs-CZ" sz="2400" dirty="0" err="1" smtClean="0">
                <a:solidFill>
                  <a:schemeClr val="tx1"/>
                </a:solidFill>
              </a:rPr>
              <a:t>násl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Obsah a rozsah náhrady škody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Některé zvláštní předpisy (zákon o Policii ČR, o obecní policii…)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196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Zákon o odpovědnosti za škodu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upravuje odpovědnost</a:t>
            </a:r>
          </a:p>
          <a:p>
            <a:pPr lvl="1"/>
            <a:r>
              <a:rPr lang="cs-CZ" sz="2400" u="sng" dirty="0" smtClean="0">
                <a:solidFill>
                  <a:schemeClr val="tx1"/>
                </a:solidFill>
              </a:rPr>
              <a:t>za škodu</a:t>
            </a:r>
            <a:r>
              <a:rPr lang="cs-CZ" sz="2400" dirty="0" smtClean="0">
                <a:solidFill>
                  <a:schemeClr val="tx1"/>
                </a:solidFill>
              </a:rPr>
              <a:t> (= újma na jmění - § 2894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; </a:t>
            </a:r>
            <a:r>
              <a:rPr lang="cs-CZ" sz="2400" dirty="0" err="1" smtClean="0">
                <a:solidFill>
                  <a:schemeClr val="tx1"/>
                </a:solidFill>
              </a:rPr>
              <a:t>maj</a:t>
            </a:r>
            <a:r>
              <a:rPr lang="cs-CZ" sz="2400" dirty="0" smtClean="0">
                <a:solidFill>
                  <a:schemeClr val="tx1"/>
                </a:solidFill>
              </a:rPr>
              <a:t>. újma vyčíslitelná v penězích, a to i ušlý zisk) a</a:t>
            </a:r>
          </a:p>
          <a:p>
            <a:pPr lvl="1"/>
            <a:r>
              <a:rPr lang="cs-CZ" sz="2400" u="sng" dirty="0" smtClean="0">
                <a:solidFill>
                  <a:schemeClr val="tx1"/>
                </a:solidFill>
              </a:rPr>
              <a:t>za nemajetkovou újmu</a:t>
            </a:r>
            <a:r>
              <a:rPr lang="cs-CZ" sz="2400" dirty="0" smtClean="0">
                <a:solidFill>
                  <a:schemeClr val="tx1"/>
                </a:solidFill>
              </a:rPr>
              <a:t> (= újma nemateriální povahy; za ni náleží zadostiučinění, které může být i v penězích)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způsobenou při výkonu veřejné moci, a to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nezákonným rozhodnutím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nesprávným úředním postupem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2754</Words>
  <Application>Microsoft Office PowerPoint</Application>
  <PresentationFormat>Předvádění na obrazovce (4:3)</PresentationFormat>
  <Paragraphs>335</Paragraphs>
  <Slides>53</Slides>
  <Notes>2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4" baseType="lpstr">
      <vt:lpstr>Default Design</vt:lpstr>
      <vt:lpstr>Odpovědnost veřejné správy  za škodu nebo nemateriální újmu způsobenou rozhodnutím nebo  nesprávným úředním postupem   JUDr. Veronika Kudrová, Ph.D. </vt:lpstr>
      <vt:lpstr>Obsah</vt:lpstr>
      <vt:lpstr>Východiska</vt:lpstr>
      <vt:lpstr>Zařazení odpovědnosti</vt:lpstr>
      <vt:lpstr>Zařazení odpovědnosti</vt:lpstr>
      <vt:lpstr>Pojem „odpovědnost“</vt:lpstr>
      <vt:lpstr>Ústavní základy</vt:lpstr>
      <vt:lpstr>Zákonná úprava</vt:lpstr>
      <vt:lpstr>Zákonná úprava</vt:lpstr>
      <vt:lpstr>Vybrané pojmy</vt:lpstr>
      <vt:lpstr>Odpovědné subjekty</vt:lpstr>
      <vt:lpstr>Odpovědné subjekty</vt:lpstr>
      <vt:lpstr>Škoda způsobená nestátními subjekty</vt:lpstr>
      <vt:lpstr>Škoda způsobená nestátními subjekty</vt:lpstr>
      <vt:lpstr>Škoda způsobená nestátními subjekty</vt:lpstr>
      <vt:lpstr>Odpovědné subjekty</vt:lpstr>
      <vt:lpstr>(Ne)odpovědnost</vt:lpstr>
      <vt:lpstr>Exces?</vt:lpstr>
      <vt:lpstr>Exces!</vt:lpstr>
      <vt:lpstr>Předpoklady odpovědnosti</vt:lpstr>
      <vt:lpstr>Škoda</vt:lpstr>
      <vt:lpstr>Náhrada škody</vt:lpstr>
      <vt:lpstr>Náhrada škody</vt:lpstr>
      <vt:lpstr>Náhrada škody</vt:lpstr>
      <vt:lpstr>Náhrada škody</vt:lpstr>
      <vt:lpstr>Zadostiučinění za nemajetkovou újmu</vt:lpstr>
      <vt:lpstr>Zadostiučinění za nemajetkovou újmu</vt:lpstr>
      <vt:lpstr>Příčinná souvislost</vt:lpstr>
      <vt:lpstr>Kvalifikované jednání</vt:lpstr>
      <vt:lpstr>Kvalifikované jednání</vt:lpstr>
      <vt:lpstr>Kvalifikované jednání</vt:lpstr>
      <vt:lpstr>Kvalifikované jednání</vt:lpstr>
      <vt:lpstr>Kvalifikované jednání</vt:lpstr>
      <vt:lpstr>Vznik nároku</vt:lpstr>
      <vt:lpstr>Oprávněná osoba</vt:lpstr>
      <vt:lpstr>Oprávněná osoba</vt:lpstr>
      <vt:lpstr>Oprávněná osoba</vt:lpstr>
      <vt:lpstr>Uplatnění nároku</vt:lpstr>
      <vt:lpstr>Uplatnění nároku</vt:lpstr>
      <vt:lpstr>Uplatnění nároku</vt:lpstr>
      <vt:lpstr>Příslušný ústřední úřad</vt:lpstr>
      <vt:lpstr>Příslušný ústřední úřad</vt:lpstr>
      <vt:lpstr>Mimosoudní projednání</vt:lpstr>
      <vt:lpstr>Soudní uplatnění nároku</vt:lpstr>
      <vt:lpstr>Promlčení</vt:lpstr>
      <vt:lpstr>Promlčení</vt:lpstr>
      <vt:lpstr>Systém regresních úhrad</vt:lpstr>
      <vt:lpstr>Sytém regresních úhrad</vt:lpstr>
      <vt:lpstr>Zvláštní úprava</vt:lpstr>
      <vt:lpstr>Obecní policie</vt:lpstr>
      <vt:lpstr>Policie ČR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Veronika Kudrová</cp:lastModifiedBy>
  <cp:revision>93</cp:revision>
  <dcterms:created xsi:type="dcterms:W3CDTF">1999-04-19T05:38:15Z</dcterms:created>
  <dcterms:modified xsi:type="dcterms:W3CDTF">2015-12-10T12:38:48Z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