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80" r:id="rId11"/>
    <p:sldId id="281" r:id="rId12"/>
    <p:sldId id="282" r:id="rId13"/>
    <p:sldId id="283" r:id="rId14"/>
    <p:sldId id="284" r:id="rId15"/>
    <p:sldId id="262" r:id="rId16"/>
    <p:sldId id="277" r:id="rId17"/>
    <p:sldId id="278" r:id="rId18"/>
    <p:sldId id="279" r:id="rId19"/>
    <p:sldId id="266" r:id="rId20"/>
    <p:sldId id="267" r:id="rId21"/>
    <p:sldId id="268" r:id="rId22"/>
    <p:sldId id="274" r:id="rId23"/>
    <p:sldId id="269" r:id="rId24"/>
    <p:sldId id="270" r:id="rId25"/>
    <p:sldId id="271" r:id="rId26"/>
    <p:sldId id="272" r:id="rId27"/>
    <p:sldId id="273" r:id="rId28"/>
    <p:sldId id="275" r:id="rId29"/>
    <p:sldId id="276" r:id="rId3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D3810D6-589C-4685-AC3E-0271CC9B9EEF}" type="datetimeFigureOut">
              <a:rPr lang="cs-CZ" smtClean="0"/>
              <a:t>23.11.2018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F05FFB8-8CDD-4A6C-8A38-A25E7C2F87F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příjmu potravy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90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a laboratorní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Cítí se dobře, , odmítají normální stravu, většinou fungují v běžném režimu</a:t>
            </a:r>
          </a:p>
          <a:p>
            <a:r>
              <a:rPr lang="cs-CZ" dirty="0" smtClean="0"/>
              <a:t>Dochází k úbytku tělesného tuku, ztráty svalové tkáně se projevují pozdě</a:t>
            </a:r>
          </a:p>
          <a:p>
            <a:r>
              <a:rPr lang="cs-CZ" dirty="0" smtClean="0"/>
              <a:t>Amenorea</a:t>
            </a:r>
          </a:p>
          <a:p>
            <a:r>
              <a:rPr lang="cs-CZ" dirty="0" smtClean="0"/>
              <a:t>Sekundární infekce, terminálně smrt až vyhladovění</a:t>
            </a:r>
          </a:p>
          <a:p>
            <a:r>
              <a:rPr lang="cs-CZ" dirty="0" smtClean="0"/>
              <a:t>Porucha metabolismu elektrolytů – deficit sodíku a chloridů, </a:t>
            </a:r>
            <a:r>
              <a:rPr lang="cs-CZ" dirty="0" err="1" smtClean="0"/>
              <a:t>kompezatorní</a:t>
            </a:r>
            <a:r>
              <a:rPr lang="cs-CZ" dirty="0" smtClean="0"/>
              <a:t> ztráty draslíku a fosforu do moči – vše prohlubuje metabolickou </a:t>
            </a:r>
            <a:r>
              <a:rPr lang="cs-CZ" dirty="0" err="1" smtClean="0"/>
              <a:t>alkalozu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0315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Porucha termoregulace – lanugo</a:t>
            </a:r>
          </a:p>
          <a:p>
            <a:r>
              <a:rPr lang="cs-CZ" dirty="0" smtClean="0"/>
              <a:t>Pokles bazálního metabolismu – adaptační reakce na hladovění</a:t>
            </a:r>
          </a:p>
          <a:p>
            <a:r>
              <a:rPr lang="cs-CZ" dirty="0" smtClean="0"/>
              <a:t>Narušení sexuálních funkcí – porucha sekrece </a:t>
            </a:r>
            <a:r>
              <a:rPr lang="cs-CZ" dirty="0" err="1" smtClean="0"/>
              <a:t>hypothalamických</a:t>
            </a:r>
            <a:r>
              <a:rPr lang="cs-CZ" dirty="0" smtClean="0"/>
              <a:t> hormonů a následná amenorea </a:t>
            </a:r>
          </a:p>
          <a:p>
            <a:r>
              <a:rPr lang="cs-CZ" dirty="0" smtClean="0"/>
              <a:t>Snížení imunity – pokles lymfocytů, snížená hladina imunoglobulinů – současně mikrobiální infekce zvyšuje bazální metabolismus</a:t>
            </a:r>
          </a:p>
          <a:p>
            <a:r>
              <a:rPr lang="cs-CZ" dirty="0" smtClean="0"/>
              <a:t>Porucha hojení ran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8443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Kožní změny – ztenčení kůže, chloupky, úbytek vlasů</a:t>
            </a:r>
          </a:p>
          <a:p>
            <a:r>
              <a:rPr lang="cs-CZ" dirty="0" smtClean="0"/>
              <a:t>Změna KV systému – bradykardie, hypotenze, ortostatické kolapsy, snížení srdečního výkonu, snížení tepového objemu, snížení </a:t>
            </a:r>
            <a:r>
              <a:rPr lang="cs-CZ" dirty="0" err="1" smtClean="0"/>
              <a:t>venozního</a:t>
            </a:r>
            <a:r>
              <a:rPr lang="cs-CZ" dirty="0" smtClean="0"/>
              <a:t> tlaku, kardiomyopatie, změny EKG</a:t>
            </a:r>
          </a:p>
          <a:p>
            <a:r>
              <a:rPr lang="cs-CZ" dirty="0" smtClean="0"/>
              <a:t>Deplece kalia</a:t>
            </a:r>
          </a:p>
          <a:p>
            <a:r>
              <a:rPr lang="cs-CZ" dirty="0" smtClean="0"/>
              <a:t>Postižení plic a ventilace – pokles síly dýchacích svalů, respirační selhání</a:t>
            </a:r>
          </a:p>
          <a:p>
            <a:r>
              <a:rPr lang="cs-CZ" dirty="0" smtClean="0"/>
              <a:t>GIT – porucha motility, zácpa, atrofie střevní sliznice, insuficience pankreatu, zvýšený výskyt virových hepatitid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9120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Hematologické změny – anemie – snížený počet erytrocytů, pokles hemoglobinu, hematokritu, snížená hladina železa v séru</a:t>
            </a:r>
          </a:p>
          <a:p>
            <a:r>
              <a:rPr lang="cs-CZ" dirty="0" smtClean="0"/>
              <a:t>Endokrinní změny – amenorea – </a:t>
            </a:r>
            <a:r>
              <a:rPr lang="cs-CZ" dirty="0" err="1" smtClean="0"/>
              <a:t>poruhy</a:t>
            </a:r>
            <a:r>
              <a:rPr lang="cs-CZ" dirty="0" smtClean="0"/>
              <a:t> </a:t>
            </a:r>
            <a:r>
              <a:rPr lang="cs-CZ" dirty="0" err="1" smtClean="0"/>
              <a:t>hypothalamu</a:t>
            </a:r>
            <a:r>
              <a:rPr lang="cs-CZ" dirty="0" smtClean="0"/>
              <a:t>, štítná žláza – snížení konverze tyroxinu na </a:t>
            </a:r>
            <a:r>
              <a:rPr lang="cs-CZ" dirty="0" err="1" smtClean="0"/>
              <a:t>trijodtyronin</a:t>
            </a:r>
            <a:r>
              <a:rPr lang="cs-CZ" dirty="0" smtClean="0"/>
              <a:t> – vzniká reverzní </a:t>
            </a:r>
            <a:r>
              <a:rPr lang="cs-CZ" dirty="0" err="1" smtClean="0"/>
              <a:t>trijodtyronin</a:t>
            </a:r>
            <a:r>
              <a:rPr lang="cs-CZ" dirty="0" smtClean="0"/>
              <a:t>, který je neúčinný – </a:t>
            </a:r>
            <a:r>
              <a:rPr lang="cs-CZ" dirty="0" err="1" smtClean="0"/>
              <a:t>hypothyreoza</a:t>
            </a:r>
            <a:r>
              <a:rPr lang="cs-CZ" dirty="0" smtClean="0"/>
              <a:t>, i když </a:t>
            </a:r>
            <a:r>
              <a:rPr lang="cs-CZ" dirty="0" err="1" smtClean="0"/>
              <a:t>nálaz</a:t>
            </a:r>
            <a:r>
              <a:rPr lang="cs-CZ" dirty="0" smtClean="0"/>
              <a:t> v normě</a:t>
            </a:r>
          </a:p>
          <a:p>
            <a:r>
              <a:rPr lang="cs-CZ" dirty="0" smtClean="0"/>
              <a:t>Pokles sekrece inzulinu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678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Poruchy kostního metabolismu</a:t>
            </a:r>
          </a:p>
          <a:p>
            <a:r>
              <a:rPr lang="cs-CZ" smtClean="0"/>
              <a:t>Renální komplikace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32948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mentální bulimie BN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Porucha charakterizovaná opakovanými záchvaty </a:t>
            </a:r>
            <a:r>
              <a:rPr lang="cs-CZ" dirty="0" err="1" smtClean="0"/>
              <a:t>přejídaná</a:t>
            </a:r>
            <a:r>
              <a:rPr lang="cs-CZ" dirty="0" smtClean="0"/>
              <a:t> spojenými s </a:t>
            </a:r>
            <a:r>
              <a:rPr lang="cs-CZ" dirty="0" err="1" smtClean="0"/>
              <a:t>přehlannou</a:t>
            </a:r>
            <a:r>
              <a:rPr lang="cs-CZ" dirty="0" smtClean="0"/>
              <a:t> </a:t>
            </a:r>
            <a:r>
              <a:rPr lang="cs-CZ" dirty="0" err="1" smtClean="0"/>
              <a:t>kontorlou</a:t>
            </a:r>
            <a:r>
              <a:rPr lang="cs-CZ" dirty="0" smtClean="0"/>
              <a:t> TH</a:t>
            </a:r>
          </a:p>
          <a:p>
            <a:r>
              <a:rPr lang="cs-CZ" dirty="0" smtClean="0"/>
              <a:t>Již v Antice popisovali </a:t>
            </a:r>
            <a:r>
              <a:rPr lang="cs-CZ" dirty="0" err="1" smtClean="0"/>
              <a:t>boulimos</a:t>
            </a:r>
            <a:r>
              <a:rPr lang="cs-CZ" dirty="0" smtClean="0"/>
              <a:t> – nezdravý hlad spojovaný s přejídáním – ale až od roku 1979 – byla pojmenovaná a popsaná</a:t>
            </a:r>
          </a:p>
          <a:p>
            <a:r>
              <a:rPr lang="cs-CZ" dirty="0" smtClean="0"/>
              <a:t>Opakované epizody přejídání – nejméně 2x týdně po dobu 3 měsíců, v krátkém čase konzumováno velké množství jídla</a:t>
            </a:r>
          </a:p>
          <a:p>
            <a:r>
              <a:rPr lang="cs-CZ" dirty="0" smtClean="0"/>
              <a:t>Neustálé se zabývání jídlem, silná neodolatelná chuť na jídlo, žádostivost</a:t>
            </a:r>
          </a:p>
          <a:p>
            <a:r>
              <a:rPr lang="cs-CZ" dirty="0" smtClean="0"/>
              <a:t>Snaha potlačit výkrmný účinek jídla některým způsobem: vyprovokované zvracení, zneužívání projímadel, střídavé období hladovění, užívání léků typu anorektika, diuretika</a:t>
            </a:r>
          </a:p>
          <a:p>
            <a:r>
              <a:rPr lang="cs-CZ" dirty="0" smtClean="0"/>
              <a:t>Pocit příšerné tloušťky spojený s neodbytnou obavou z tloustnutí – často je v anamnéze epizoda anorexie nebo omezování se v jídle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51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MB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Příznaky: opakované epizody přejídání, nejméně 2x týdně po dobu 3 měsíců, při nichž jsou konzumována velká množství jídla</a:t>
            </a:r>
          </a:p>
          <a:p>
            <a:r>
              <a:rPr lang="cs-CZ" dirty="0" smtClean="0"/>
              <a:t>Neustálé zabývání se jídlem a silné až záchvatovité nutkání k požití jídla</a:t>
            </a:r>
          </a:p>
          <a:p>
            <a:r>
              <a:rPr lang="cs-CZ" dirty="0" smtClean="0"/>
              <a:t>Vyprovokované zvracení</a:t>
            </a:r>
          </a:p>
          <a:p>
            <a:r>
              <a:rPr lang="cs-CZ" dirty="0" smtClean="0"/>
              <a:t>Vyprovokovaný průjem</a:t>
            </a:r>
          </a:p>
          <a:p>
            <a:r>
              <a:rPr lang="cs-CZ" dirty="0" smtClean="0"/>
              <a:t>Střídavé období hladovění</a:t>
            </a:r>
          </a:p>
          <a:p>
            <a:r>
              <a:rPr lang="cs-CZ" dirty="0" smtClean="0"/>
              <a:t>Užívání léků typu anorektik, syntetické hormony štítné žlázy, diuretika</a:t>
            </a:r>
          </a:p>
          <a:p>
            <a:r>
              <a:rPr lang="cs-CZ" dirty="0" smtClean="0"/>
              <a:t>Obava z tloustnutí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72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Normální hmotnost, i obézní</a:t>
            </a:r>
          </a:p>
          <a:p>
            <a:r>
              <a:rPr lang="cs-CZ" dirty="0" smtClean="0"/>
              <a:t>Sexuálně aktivní na rozdíl od anorektiček</a:t>
            </a:r>
          </a:p>
          <a:p>
            <a:r>
              <a:rPr lang="cs-CZ" dirty="0" smtClean="0"/>
              <a:t>Opakované zvracení</a:t>
            </a:r>
          </a:p>
          <a:p>
            <a:r>
              <a:rPr lang="cs-CZ" dirty="0" smtClean="0"/>
              <a:t>Poškození chrupu</a:t>
            </a:r>
          </a:p>
          <a:p>
            <a:r>
              <a:rPr lang="cs-CZ" dirty="0" err="1" smtClean="0"/>
              <a:t>Abuzus</a:t>
            </a:r>
            <a:r>
              <a:rPr lang="cs-CZ" dirty="0" smtClean="0"/>
              <a:t> léků a alkoholu, drog..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588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Komplikace u MB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Abuzus</a:t>
            </a:r>
            <a:r>
              <a:rPr lang="cs-CZ" dirty="0" smtClean="0"/>
              <a:t> emetik vede ke svalové slabosti v důsledku elektrolytové </a:t>
            </a:r>
            <a:r>
              <a:rPr lang="cs-CZ" dirty="0" err="1" smtClean="0"/>
              <a:t>dysbalance</a:t>
            </a:r>
            <a:r>
              <a:rPr lang="cs-CZ" dirty="0" smtClean="0"/>
              <a:t>, na hřbetu dominantní ruky odřeniny způsobené vyvoláváním zvracení</a:t>
            </a:r>
          </a:p>
          <a:p>
            <a:r>
              <a:rPr lang="cs-CZ" dirty="0" smtClean="0"/>
              <a:t>Kardiovaskulární komplikace – mže dojít k postižení myokardu – dušnost, hypotenze, bolesti</a:t>
            </a:r>
          </a:p>
          <a:p>
            <a:r>
              <a:rPr lang="cs-CZ" dirty="0" smtClean="0"/>
              <a:t>Plicní komplikace – riziko aspirace zvratků</a:t>
            </a:r>
          </a:p>
          <a:p>
            <a:r>
              <a:rPr lang="cs-CZ" dirty="0" smtClean="0"/>
              <a:t>GIT komplikace – vředy, ruptury jícnu, </a:t>
            </a:r>
            <a:r>
              <a:rPr lang="cs-CZ" dirty="0" err="1" smtClean="0"/>
              <a:t>apod</a:t>
            </a:r>
            <a:endParaRPr lang="cs-CZ" dirty="0" smtClean="0"/>
          </a:p>
          <a:p>
            <a:r>
              <a:rPr lang="cs-CZ" dirty="0" smtClean="0"/>
              <a:t>Metabolické komplikace – deplece sodíku, draslíku a hořčíku – odpady minerálů do moči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608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Ontogeneze psychogenních poruch příjmu potravy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Již v dětství vlastnosti , které mohou být zdrojem psychogenních poruch výživy – odchylky v normálních postojích k jídlu, nechutenství, vybíravost, abnormální zacházení s jídlem nebo přejídání</a:t>
            </a:r>
          </a:p>
          <a:p>
            <a:r>
              <a:rPr lang="cs-CZ" dirty="0" smtClean="0"/>
              <a:t>PPP mohou ohrozit růst, opozdit procesy dospívání, dlouhodobé poruchy v činnosti organismu – před pubertou .- nedostatek tuku a tekutin – vysoké ztráty</a:t>
            </a:r>
          </a:p>
          <a:p>
            <a:r>
              <a:rPr lang="cs-CZ" dirty="0" smtClean="0"/>
              <a:t>Odmítání jídla – 10% rodin s kojenci problémy – narůstá s věkem dítěte – vybíravost – odlišuje se od ostatních členů rodiny – ukazuje svoji individualitu – někdy centrum nadměrné pozornosti rodičů</a:t>
            </a:r>
          </a:p>
          <a:p>
            <a:r>
              <a:rPr lang="cs-CZ" dirty="0" smtClean="0"/>
              <a:t>Emoční vyhýbání se jídlu – porucha – strach z toho, že mu bude špatně – </a:t>
            </a:r>
            <a:r>
              <a:rPr lang="cs-CZ" dirty="0" err="1" smtClean="0"/>
              <a:t>odůvodňuej</a:t>
            </a:r>
            <a:r>
              <a:rPr lang="cs-CZ" dirty="0" smtClean="0"/>
              <a:t> jinak – bolest břicha, hlavy, </a:t>
            </a:r>
            <a:r>
              <a:rPr lang="cs-CZ" dirty="0" err="1" smtClean="0"/>
              <a:t>atd</a:t>
            </a:r>
            <a:r>
              <a:rPr lang="cs-CZ" dirty="0" smtClean="0"/>
              <a:t> – může být i duševní trauma – reakce na týrání, zneužívání, na stres, úmrtí rodiče, deprese u větších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817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Postihují celý organismus se sekundárními orgánovými komplikacemi.</a:t>
            </a:r>
          </a:p>
          <a:p>
            <a:r>
              <a:rPr lang="cs-CZ" dirty="0" smtClean="0"/>
              <a:t>Biochemie – těžký deficit ML, při zvracení metabolická alkalóza</a:t>
            </a:r>
          </a:p>
          <a:p>
            <a:r>
              <a:rPr lang="cs-CZ" dirty="0" smtClean="0"/>
              <a:t>Léčba – psychiatr, psycholog, internista, 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34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 vzniku AN u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Vybíravost – až 20% tříletých dětí je vybíravé – projev neofobie, nebo zvyk na pamlsky, extrémně – u CH – jí jen 2-3 jídla, většinou v pubertě vymizí</a:t>
            </a:r>
          </a:p>
          <a:p>
            <a:r>
              <a:rPr lang="cs-CZ" dirty="0" smtClean="0"/>
              <a:t>Nejnižší hranice cca 6-7 let </a:t>
            </a:r>
          </a:p>
          <a:p>
            <a:r>
              <a:rPr lang="cs-CZ" dirty="0" smtClean="0"/>
              <a:t>Postoje rodiny – přímý i nepřímý vliv matky – její postoj k tělesným proporcím – strach z nadváhy vlastní nebo její dcery </a:t>
            </a:r>
          </a:p>
          <a:p>
            <a:r>
              <a:rPr lang="cs-CZ" dirty="0" smtClean="0"/>
              <a:t>Vztah k tělesným rozměrům u dětí – již v předškolním věku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668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Další poruchy – </a:t>
            </a:r>
            <a:r>
              <a:rPr lang="cs-CZ" dirty="0" err="1" smtClean="0"/>
              <a:t>bigorexie</a:t>
            </a:r>
            <a:r>
              <a:rPr lang="cs-CZ" dirty="0" smtClean="0"/>
              <a:t> – </a:t>
            </a:r>
            <a:r>
              <a:rPr lang="cs-CZ" dirty="0" err="1" smtClean="0"/>
              <a:t>Adonisův</a:t>
            </a:r>
            <a:r>
              <a:rPr lang="cs-CZ" dirty="0" smtClean="0"/>
              <a:t> syndrom, svalová </a:t>
            </a:r>
            <a:r>
              <a:rPr lang="cs-CZ" dirty="0" err="1" smtClean="0"/>
              <a:t>dysmorfická</a:t>
            </a:r>
            <a:r>
              <a:rPr lang="cs-CZ" dirty="0" smtClean="0"/>
              <a:t>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Týká se mužů většinou – narušené vnímání body image – připadají si drobní, nedostatečně vyvinutí – touha po dokonalém těle – zaměřeni na výkon, vnější dojem, vysoká hodnota lidského těla, osobní nejistota</a:t>
            </a:r>
          </a:p>
          <a:p>
            <a:r>
              <a:rPr lang="cs-CZ" dirty="0" smtClean="0"/>
              <a:t>Nejedná se o snížení hmotnosti, ale o navýšení – formou cvičení a dodržováním přesné diety, s omezeným příjmem S a nadměrným příjmem B</a:t>
            </a:r>
          </a:p>
          <a:p>
            <a:r>
              <a:rPr lang="cs-CZ" dirty="0" smtClean="0"/>
              <a:t>Velmi často u uživatelů steroidů – podle výzkumů kulturisti - nízké sebevědomí, sklony k perfekcionismu, strach z dospívání</a:t>
            </a:r>
          </a:p>
          <a:p>
            <a:r>
              <a:rPr lang="cs-CZ" dirty="0" smtClean="0"/>
              <a:t>Riziko nadměrného příjmu B – ledviny, pohybový aparát</a:t>
            </a:r>
          </a:p>
          <a:p>
            <a:r>
              <a:rPr lang="cs-CZ" dirty="0" smtClean="0"/>
              <a:t>Rizikem – obezita v dětství</a:t>
            </a:r>
          </a:p>
          <a:p>
            <a:r>
              <a:rPr lang="cs-CZ" dirty="0" smtClean="0"/>
              <a:t>Závislost na cvičení přináší pocit kontroly nad vlastním tělem a životem – jako jiné závislosti – pro uspokojení – zvyšují se dávky – narušuje sociální vztahy – zbavuje se přátel, jiných zájmů, nervozita při vynechání cvičení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7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</a:t>
            </a:r>
            <a:r>
              <a:rPr lang="cs-CZ" dirty="0" err="1" smtClean="0"/>
              <a:t>igorexie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308" y="2567354"/>
            <a:ext cx="2229888" cy="2421669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569" y="2187819"/>
            <a:ext cx="2047875" cy="28575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9937" y="1676399"/>
            <a:ext cx="4285642" cy="4173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5380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Ortorexia</a:t>
            </a:r>
            <a:r>
              <a:rPr lang="cs-CZ" dirty="0" smtClean="0"/>
              <a:t> </a:t>
            </a:r>
            <a:r>
              <a:rPr lang="cs-CZ" dirty="0" err="1" smtClean="0"/>
              <a:t>nervosa</a:t>
            </a:r>
            <a:r>
              <a:rPr lang="cs-CZ" dirty="0" smtClean="0"/>
              <a:t> – touha po zdravém jídle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Spíše kvalitativní měřítko než kvantitativní</a:t>
            </a:r>
          </a:p>
          <a:p>
            <a:r>
              <a:rPr lang="cs-CZ" dirty="0" smtClean="0"/>
              <a:t>Posedlost – obsese – zdravým jídlem – určují si sami to, co je zdravé</a:t>
            </a:r>
          </a:p>
          <a:p>
            <a:r>
              <a:rPr lang="cs-CZ" dirty="0" smtClean="0"/>
              <a:t>Společný prvek  - sklony k perfekcionismu</a:t>
            </a:r>
          </a:p>
          <a:p>
            <a:r>
              <a:rPr lang="cs-CZ" dirty="0" smtClean="0"/>
              <a:t>Vedle primární motivace „být zdravý“, mohou k rozvoji </a:t>
            </a:r>
            <a:r>
              <a:rPr lang="cs-CZ" dirty="0" err="1" smtClean="0"/>
              <a:t>orthorexie</a:t>
            </a:r>
            <a:r>
              <a:rPr lang="cs-CZ" dirty="0" smtClean="0"/>
              <a:t> vést i jiné příčiny, které lze označit za patologické, jako je například nutkavá touha mít vše pod přísnou kontrolou, též únik před strachem</a:t>
            </a:r>
          </a:p>
          <a:p>
            <a:r>
              <a:rPr lang="cs-CZ" dirty="0" smtClean="0"/>
              <a:t>touha po štíhlosti, zvýšení vlastního sebevědomí a sebeúcty, hledání určité spirituality či duchovna prostřednictvím výživy a využívání jídla k utváření vlastní identity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76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Řadíme: ortodoxní vyznavače alternativních výživových směrů (veganství, </a:t>
            </a:r>
            <a:r>
              <a:rPr lang="cs-CZ" dirty="0" err="1" smtClean="0"/>
              <a:t>frutariánství</a:t>
            </a:r>
            <a:r>
              <a:rPr lang="cs-CZ" dirty="0" smtClean="0"/>
              <a:t>, makrobiotika, výživa podle krevních skupin), </a:t>
            </a:r>
            <a:r>
              <a:rPr lang="cs-CZ" dirty="0" err="1" smtClean="0"/>
              <a:t>autodiagnostikované</a:t>
            </a:r>
            <a:r>
              <a:rPr lang="cs-CZ" dirty="0" smtClean="0"/>
              <a:t> potravinové alergiky, zastánce biopotravin nebo odpůrce uměle hnojených a geneticky upravovaných potravin. </a:t>
            </a:r>
          </a:p>
          <a:p>
            <a:r>
              <a:rPr lang="cs-CZ" dirty="0" smtClean="0"/>
              <a:t>Sklony k </a:t>
            </a:r>
            <a:r>
              <a:rPr lang="cs-CZ" b="1" dirty="0" err="1" smtClean="0"/>
              <a:t>orthorexii</a:t>
            </a:r>
            <a:r>
              <a:rPr lang="cs-CZ" b="1" dirty="0" smtClean="0"/>
              <a:t> </a:t>
            </a:r>
            <a:r>
              <a:rPr lang="cs-CZ" dirty="0" smtClean="0"/>
              <a:t>mohou vykazovat i lidé některých profesí (modelky, herečky, zpěvačky, sportovci), či lidé, kteří se pod tlakem současného trendu propagující mládí a fyzicky dokonalý vzhled uchylují k radikální změně svých výživových zvyklostí směřující k omezová­ní se pouze na určitý druh potravin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7336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Obecně lze říci, že </a:t>
            </a:r>
            <a:r>
              <a:rPr lang="cs-CZ" dirty="0" err="1" smtClean="0"/>
              <a:t>ortho­rexii</a:t>
            </a:r>
            <a:r>
              <a:rPr lang="cs-CZ" dirty="0" smtClean="0"/>
              <a:t> podlehli ti, kteří zdravému stravování věnují většinu svého času, cítí se vinni a trpí výčitkami poruší-li své stravovací zásady a v neposlední řadě, pokud je jim zdravá strava nástrojem k překonávání vlastních osobních </a:t>
            </a:r>
            <a:r>
              <a:rPr lang="cs-CZ" smtClean="0"/>
              <a:t>problémů.</a:t>
            </a:r>
          </a:p>
          <a:p>
            <a:r>
              <a:rPr lang="cs-CZ" smtClean="0"/>
              <a:t> </a:t>
            </a:r>
            <a:r>
              <a:rPr lang="cs-CZ" dirty="0" smtClean="0"/>
              <a:t>K diagnostice této poruchy je možné využít dva testy, které formou dotazů odhalují míru rizika rozvoje </a:t>
            </a:r>
            <a:r>
              <a:rPr lang="cs-CZ" dirty="0" err="1" smtClean="0"/>
              <a:t>orthorexie</a:t>
            </a:r>
            <a:r>
              <a:rPr lang="cs-CZ" dirty="0" smtClean="0"/>
              <a:t>. V prvním případě se jedná o </a:t>
            </a:r>
            <a:r>
              <a:rPr lang="cs-CZ" b="1" dirty="0" err="1" smtClean="0"/>
              <a:t>Bratmanův</a:t>
            </a:r>
            <a:r>
              <a:rPr lang="cs-CZ" b="1" dirty="0" smtClean="0"/>
              <a:t> test</a:t>
            </a:r>
            <a:r>
              <a:rPr lang="cs-CZ" dirty="0" smtClean="0"/>
              <a:t> tvořený 10 otázkami, v druhém případě lze využít dotazník </a:t>
            </a:r>
            <a:r>
              <a:rPr lang="cs-CZ" b="1" dirty="0" smtClean="0"/>
              <a:t>ORTO-15</a:t>
            </a:r>
            <a:r>
              <a:rPr lang="cs-CZ" dirty="0" smtClean="0"/>
              <a:t>, což je rozšířený </a:t>
            </a:r>
            <a:r>
              <a:rPr lang="cs-CZ" dirty="0" err="1" smtClean="0"/>
              <a:t>Bratmanův</a:t>
            </a:r>
            <a:r>
              <a:rPr lang="cs-CZ" dirty="0" smtClean="0"/>
              <a:t> dotazník.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78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Bratmanův</a:t>
            </a:r>
            <a:r>
              <a:rPr lang="cs-CZ" dirty="0" smtClean="0"/>
              <a:t> test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·</a:t>
            </a:r>
            <a:r>
              <a:rPr lang="cs-CZ" dirty="0"/>
              <a:t>  </a:t>
            </a:r>
            <a:r>
              <a:rPr lang="cs-CZ" b="1" dirty="0"/>
              <a:t>Trávíte více než 3 hodiny denně přemýšlením o vaší dietě? </a:t>
            </a:r>
          </a:p>
          <a:p>
            <a:r>
              <a:rPr lang="cs-CZ" b="1" dirty="0"/>
              <a:t>·  Plánujete své pokrmy na několik dní předem? </a:t>
            </a:r>
          </a:p>
          <a:p>
            <a:r>
              <a:rPr lang="cs-CZ" b="1" dirty="0"/>
              <a:t>·  Je pro vás nutriční hodnota vašich pokrmů důležitější, než potěšení z vlastního jídla? </a:t>
            </a:r>
          </a:p>
          <a:p>
            <a:r>
              <a:rPr lang="cs-CZ" b="1" dirty="0"/>
              <a:t>·  Snížila se kvalita vašeho života se zvyšováním kvality vašeho stravování? </a:t>
            </a:r>
          </a:p>
          <a:p>
            <a:r>
              <a:rPr lang="cs-CZ" b="1" dirty="0"/>
              <a:t>·  Stal jste se postupem času přísnějším sám k sobě? </a:t>
            </a:r>
          </a:p>
          <a:p>
            <a:r>
              <a:rPr lang="cs-CZ" b="1" dirty="0"/>
              <a:t>·  Zvýšilo zdravější stravování vaši sebeúctu? </a:t>
            </a:r>
          </a:p>
          <a:p>
            <a:r>
              <a:rPr lang="cs-CZ" b="1" dirty="0"/>
              <a:t>·  Vyloučil jste ze svého jídelníčku vaše oblíbené pokrmy a nahradil je "správnými"? </a:t>
            </a:r>
          </a:p>
          <a:p>
            <a:r>
              <a:rPr lang="cs-CZ" b="1" dirty="0"/>
              <a:t>·  Působí vám vaše dieta potíže při stravování mimo domov, nebo ve styku s rodinou a přáteli? </a:t>
            </a:r>
          </a:p>
          <a:p>
            <a:r>
              <a:rPr lang="cs-CZ" b="1" dirty="0"/>
              <a:t>·  Máte pocit viny, jestliže vaši dietu porušíte? </a:t>
            </a:r>
          </a:p>
          <a:p>
            <a:r>
              <a:rPr lang="cs-CZ" b="1" dirty="0"/>
              <a:t>·  Cítíte vlastní uspokojení, jestliže se stravujete zdravě?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495200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Bratmanův</a:t>
            </a:r>
            <a:r>
              <a:rPr lang="cs-CZ" dirty="0" smtClean="0"/>
              <a:t> test - vyhodnocení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Čtyři až pět kladných odpovědí naznačuje, že je vhodné si odpočinout od problémů spojených s vlastním stravováním. Kladné odpovědi na všechny otázky pak znamenají, že jste zcela posedlý zdravou výživou.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6802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Anorexie sportovní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3781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PICA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Pojídání nenormálního jídla</a:t>
            </a:r>
          </a:p>
          <a:p>
            <a:r>
              <a:rPr lang="cs-CZ" dirty="0" smtClean="0"/>
              <a:t>Poruchy, těhotenství</a:t>
            </a:r>
          </a:p>
          <a:p>
            <a:r>
              <a:rPr lang="cs-CZ" dirty="0" smtClean="0"/>
              <a:t>Geofagie – země</a:t>
            </a:r>
          </a:p>
          <a:p>
            <a:r>
              <a:rPr lang="cs-CZ" dirty="0" err="1" smtClean="0"/>
              <a:t>Amylofagie</a:t>
            </a:r>
            <a:r>
              <a:rPr lang="cs-CZ" dirty="0" smtClean="0"/>
              <a:t> – škrob ke škrobení prádla</a:t>
            </a:r>
          </a:p>
          <a:p>
            <a:r>
              <a:rPr lang="cs-CZ" dirty="0" smtClean="0"/>
              <a:t>Vlasy, tráva, </a:t>
            </a:r>
            <a:r>
              <a:rPr lang="cs-CZ" dirty="0" err="1" smtClean="0"/>
              <a:t>apod</a:t>
            </a:r>
            <a:endParaRPr lang="cs-CZ" smtClean="0"/>
          </a:p>
          <a:p>
            <a:pPr marL="6858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51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Mentální anorexie </a:t>
            </a:r>
            <a:r>
              <a:rPr lang="cs-CZ" dirty="0" smtClean="0"/>
              <a:t>– </a:t>
            </a:r>
            <a:r>
              <a:rPr lang="cs-CZ" b="1" dirty="0" smtClean="0"/>
              <a:t>restriktivní podtyp</a:t>
            </a:r>
            <a:r>
              <a:rPr lang="cs-CZ" dirty="0" smtClean="0"/>
              <a:t>, extrémně snížený příjem prostým hladověním</a:t>
            </a:r>
          </a:p>
          <a:p>
            <a:r>
              <a:rPr lang="cs-CZ" b="1" dirty="0" smtClean="0"/>
              <a:t>Mentální anorexie – purgativní typ (bulimick</a:t>
            </a:r>
            <a:r>
              <a:rPr lang="cs-CZ" dirty="0" smtClean="0"/>
              <a:t>ý – střídání období hladovění s relativním přejídáním, přítomno zvracení</a:t>
            </a:r>
          </a:p>
          <a:p>
            <a:r>
              <a:rPr lang="cs-CZ" b="1" dirty="0" smtClean="0"/>
              <a:t>Mentální bulimie –  purgativní typ </a:t>
            </a:r>
            <a:r>
              <a:rPr lang="cs-CZ" dirty="0" smtClean="0"/>
              <a:t>- normální BMI, záchvatovité přejídání krátkém čase, spojeno se zvracením</a:t>
            </a:r>
          </a:p>
          <a:p>
            <a:r>
              <a:rPr lang="cs-CZ" b="1" dirty="0" smtClean="0"/>
              <a:t>Mentální bulimie – nepurgativní typ </a:t>
            </a:r>
            <a:r>
              <a:rPr lang="cs-CZ" dirty="0" smtClean="0"/>
              <a:t>– přísné diety, hladovky, nebo cvičení intenzívní – ne však pravidelné purgativní metody</a:t>
            </a:r>
          </a:p>
          <a:p>
            <a:r>
              <a:rPr lang="cs-CZ" b="1" dirty="0" smtClean="0"/>
              <a:t>Noční přejídání </a:t>
            </a:r>
            <a:r>
              <a:rPr lang="cs-CZ" dirty="0" smtClean="0"/>
              <a:t>– večerní anorexie, nespavost a noční přejídání – životní stres, neúspěšné pokusy o zhubnutí</a:t>
            </a:r>
          </a:p>
          <a:p>
            <a:r>
              <a:rPr lang="cs-CZ" b="1" dirty="0" smtClean="0"/>
              <a:t>Záchvatovité přejídání </a:t>
            </a:r>
            <a:r>
              <a:rPr lang="cs-CZ" dirty="0" smtClean="0"/>
              <a:t>– u obézních – jí doku d se necítí nepříjemně plný, jí aniž by pociťoval hlad, jí o samotě, protože se stydí, po přejedení je sám sebou znechucen, deprimován, cítí se provinile, alespoň 2x týdně, po dobu 3 měsíců, až 30% pacientů v kurzech, nebo ordinacích – deprese, závislost na alkoholu, emocionální problémy</a:t>
            </a:r>
          </a:p>
          <a:p>
            <a:r>
              <a:rPr lang="cs-CZ" b="1" dirty="0" smtClean="0"/>
              <a:t>Psychogenní přejídání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8078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 – multifaktoriální 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Genetické</a:t>
            </a:r>
          </a:p>
          <a:p>
            <a:r>
              <a:rPr lang="cs-CZ" dirty="0" smtClean="0"/>
              <a:t>Vývojové</a:t>
            </a:r>
          </a:p>
          <a:p>
            <a:r>
              <a:rPr lang="cs-CZ" dirty="0" smtClean="0"/>
              <a:t>Stresové</a:t>
            </a:r>
          </a:p>
          <a:p>
            <a:r>
              <a:rPr lang="cs-CZ" dirty="0" smtClean="0"/>
              <a:t>Environmentální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6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Od 60.let přibývá zpráv o rostoucím výskytu AN- za posledních 30 let vzrostl počet více než 4x</a:t>
            </a:r>
          </a:p>
          <a:p>
            <a:r>
              <a:rPr lang="cs-CZ" dirty="0" smtClean="0"/>
              <a:t>Prevalence AN, BN, PP je 0,6-2,8% riziko několikanásobně vyšší u žen, 10x</a:t>
            </a:r>
          </a:p>
          <a:p>
            <a:r>
              <a:rPr lang="cs-CZ" dirty="0" smtClean="0"/>
              <a:t>Medián vzniku onemocnění je 18-21 let</a:t>
            </a:r>
          </a:p>
          <a:p>
            <a:r>
              <a:rPr lang="cs-CZ" dirty="0" smtClean="0"/>
              <a:t>Děti do 12 let asi 5% pacientů</a:t>
            </a:r>
          </a:p>
          <a:p>
            <a:r>
              <a:rPr lang="cs-CZ" dirty="0" smtClean="0"/>
              <a:t>U 40% pacientů bylo popsáno sebepoškozování, více u bulimiček</a:t>
            </a:r>
          </a:p>
          <a:p>
            <a:r>
              <a:rPr lang="cs-CZ" dirty="0" smtClean="0"/>
              <a:t>V ČR – ve 13 letech – 35% dívek a 13% chlapců není spokojeno se svým vlastním tělem, 50% dívek chce zhubnout, 40% se vědomě omezuje v jídle a 4% záměrně zvrací</a:t>
            </a:r>
          </a:p>
          <a:p>
            <a:r>
              <a:rPr lang="cs-CZ" dirty="0" smtClean="0"/>
              <a:t>S nárůstem obezity je častější výskyt PPP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84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Klinický obraz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Přes praktického lékaře – stěžují si na únavu, závratě, nedostatek energie, poruchy menstruačního cyklu, změnu hmotnosti,, meteorismus, obstipaci, bolesti břicha, pálení žáhy, bolesti v krku, nespavost</a:t>
            </a:r>
          </a:p>
          <a:p>
            <a:r>
              <a:rPr lang="cs-CZ" dirty="0" smtClean="0"/>
              <a:t>Nutná diagnostika – rizikové – sportovkyně, tanečnice, modelky, herečky, studentky těchto oborů</a:t>
            </a:r>
          </a:p>
          <a:p>
            <a:r>
              <a:rPr lang="cs-CZ" dirty="0" smtClean="0"/>
              <a:t>často zkoušejí alternativní výživové směry, alternativní léčbu, často odmítají klasickou léčbu, vše ještě zhoršuje užívání laxativ, </a:t>
            </a:r>
            <a:r>
              <a:rPr lang="cs-CZ" dirty="0" err="1" smtClean="0"/>
              <a:t>antiobezitik</a:t>
            </a:r>
            <a:r>
              <a:rPr lang="cs-CZ" dirty="0" smtClean="0"/>
              <a:t>, diuretik…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89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Nedostatek může být příčinou závažných poruch</a:t>
            </a:r>
          </a:p>
          <a:p>
            <a:r>
              <a:rPr lang="cs-CZ" dirty="0" smtClean="0"/>
              <a:t>V průběhu života má jídlo různý psychický i sociální význam – způsob komunikace, program, únik, nuda</a:t>
            </a:r>
          </a:p>
          <a:p>
            <a:r>
              <a:rPr lang="cs-CZ" dirty="0" smtClean="0"/>
              <a:t>Podle diagnostiky – Mezinárodní klasifikace nemocí – AN, BN</a:t>
            </a:r>
          </a:p>
          <a:p>
            <a:r>
              <a:rPr lang="cs-CZ" dirty="0" smtClean="0"/>
              <a:t>Velké množství pacientů, kteří nenaplňují některé z diagnostických kritérií, nebo se odlišují, nebo děti</a:t>
            </a:r>
          </a:p>
          <a:p>
            <a:r>
              <a:rPr lang="cs-CZ" dirty="0" smtClean="0"/>
              <a:t>AN a BN jsou podobné – liší se zejména podle závažnosti podvýživy a metod používaných ke kontrole</a:t>
            </a:r>
          </a:p>
          <a:p>
            <a:r>
              <a:rPr lang="cs-CZ" dirty="0" smtClean="0"/>
              <a:t>Obě poruchy spojuje strach z tloušťky, nadměrná pozornost věnovaná vlastnímu vzhledu, tělesné hmotnosti – fobie z nadváhy nebo touha po štíhlosti</a:t>
            </a:r>
          </a:p>
          <a:p>
            <a:r>
              <a:rPr lang="cs-CZ" dirty="0" smtClean="0"/>
              <a:t>Některé příznaky – zvýšený zájem o jídlo, podrážděnost, </a:t>
            </a:r>
            <a:r>
              <a:rPr lang="cs-CZ" dirty="0" err="1" smtClean="0"/>
              <a:t>chu´t</a:t>
            </a:r>
            <a:r>
              <a:rPr lang="cs-CZ" dirty="0" smtClean="0"/>
              <a:t> se přejíst – důsledky redukčních diet nebo hladovění</a:t>
            </a:r>
          </a:p>
          <a:p>
            <a:r>
              <a:rPr lang="cs-CZ" dirty="0" smtClean="0"/>
              <a:t>Nízké sebevědomí, sociální problémy – spojené</a:t>
            </a:r>
          </a:p>
          <a:p>
            <a:r>
              <a:rPr lang="cs-CZ" dirty="0" smtClean="0"/>
              <a:t>Asi u 1/3 AN se objeví BN s normální tělesnou hmotností</a:t>
            </a:r>
          </a:p>
          <a:p>
            <a:r>
              <a:rPr lang="cs-CZ" dirty="0" smtClean="0"/>
              <a:t>50% bulimiček uvádí AN v anamnéze a až polovina AN uvádí přejídání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12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Mentální anorexie - 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Porucha charakterizovaná úmyslným snižování TH</a:t>
            </a:r>
          </a:p>
          <a:p>
            <a:r>
              <a:rPr lang="cs-CZ" dirty="0" smtClean="0"/>
              <a:t>Nechutenství ale může být spíše sekundárním projevem dlouhodobého hladovění</a:t>
            </a:r>
          </a:p>
          <a:p>
            <a:r>
              <a:rPr lang="cs-CZ" dirty="0" smtClean="0"/>
              <a:t>U někoho  - zvýšený zájem o jídlo (vaří, sbírají recepty, myslí na jídlo), zvýšená chuť na sladké</a:t>
            </a:r>
          </a:p>
          <a:p>
            <a:r>
              <a:rPr lang="cs-CZ" dirty="0" smtClean="0"/>
              <a:t>Anorektičtí pacienti nejí proto, že nechtějí jíst, ne proto, že by neměli chuť – uvádějí důvody, proč jíst nemohou – </a:t>
            </a:r>
            <a:r>
              <a:rPr lang="cs-CZ" dirty="0" err="1" smtClean="0"/>
              <a:t>avrze</a:t>
            </a:r>
            <a:r>
              <a:rPr lang="cs-CZ" dirty="0" smtClean="0"/>
              <a:t> k jídlu je projevem nesmiřitelného a narušeného postoje k tělesné hmotnosti, proporcím a </a:t>
            </a:r>
            <a:r>
              <a:rPr lang="cs-CZ" dirty="0" err="1" smtClean="0"/>
              <a:t>tlouš´tce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129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Dg 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TH je udržována nejméně 15% pod předpokládanou úrovní, nebo BMI 17,5 a míň, prepubertální pacienti </a:t>
            </a:r>
            <a:r>
              <a:rPr lang="cs-CZ" dirty="0" err="1" smtClean="0"/>
              <a:t>nesplŇují</a:t>
            </a:r>
            <a:r>
              <a:rPr lang="cs-CZ" dirty="0" smtClean="0"/>
              <a:t> během růstu očekávaný hmotnostní přírůstek</a:t>
            </a:r>
          </a:p>
          <a:p>
            <a:r>
              <a:rPr lang="cs-CZ" dirty="0" smtClean="0"/>
              <a:t>Vyhýbání se jídlům, po kterých se tloustne, zvracení, nebo laxativa, anorektika, diuretika, nadměrné cvičení – jedno z toho </a:t>
            </a:r>
          </a:p>
          <a:p>
            <a:r>
              <a:rPr lang="cs-CZ" dirty="0" smtClean="0"/>
              <a:t>Strach z tloušťky, zkreslená představa o těle, neodbytná obava z tloustnutí</a:t>
            </a:r>
          </a:p>
          <a:p>
            <a:r>
              <a:rPr lang="cs-CZ" dirty="0" smtClean="0"/>
              <a:t>Endokrinní porucha, </a:t>
            </a:r>
            <a:r>
              <a:rPr lang="cs-CZ" dirty="0" err="1" smtClean="0"/>
              <a:t>hypotalamo</a:t>
            </a:r>
            <a:r>
              <a:rPr lang="cs-CZ" dirty="0" smtClean="0"/>
              <a:t> – hypofýzo – </a:t>
            </a:r>
            <a:r>
              <a:rPr lang="cs-CZ" dirty="0" err="1" smtClean="0"/>
              <a:t>gonádovou</a:t>
            </a:r>
            <a:r>
              <a:rPr lang="cs-CZ" dirty="0" smtClean="0"/>
              <a:t> osu, </a:t>
            </a:r>
            <a:r>
              <a:rPr lang="cs-CZ" dirty="0" err="1" smtClean="0"/>
              <a:t>amenorhea</a:t>
            </a:r>
            <a:r>
              <a:rPr lang="cs-CZ" dirty="0" smtClean="0"/>
              <a:t>, u M ztráta sexuálního zájmu a potence, může zvýšená hladina růstového hormonu, zvýšená hladina kortizolu, odchylky ve vylučování inzulinu</a:t>
            </a:r>
          </a:p>
          <a:p>
            <a:r>
              <a:rPr lang="cs-CZ" dirty="0" smtClean="0"/>
              <a:t>Projevy puberty jsou požděny, nebo zastaveny – nevyvíjejí se prsa, není menstruace, u Ch dětské genitálie</a:t>
            </a:r>
          </a:p>
          <a:p>
            <a:r>
              <a:rPr lang="cs-CZ" dirty="0" smtClean="0"/>
              <a:t>U Ž absence minimálně 3 za sebou následujících menstruačních cyklů</a:t>
            </a:r>
          </a:p>
          <a:p>
            <a:r>
              <a:rPr lang="cs-CZ" dirty="0" err="1" smtClean="0"/>
              <a:t>Úmrtnsot</a:t>
            </a:r>
            <a:r>
              <a:rPr lang="cs-CZ" dirty="0" smtClean="0"/>
              <a:t> 2-8%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4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235</TotalTime>
  <Words>1908</Words>
  <Application>Microsoft Office PowerPoint</Application>
  <PresentationFormat>Širokoúhlá obrazovka</PresentationFormat>
  <Paragraphs>151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2" baseType="lpstr">
      <vt:lpstr>Century Gothic</vt:lpstr>
      <vt:lpstr>Wingdings 2</vt:lpstr>
      <vt:lpstr>Austin</vt:lpstr>
      <vt:lpstr>Poruchy příjmu potravy</vt:lpstr>
      <vt:lpstr>PPP</vt:lpstr>
      <vt:lpstr>PPP</vt:lpstr>
      <vt:lpstr>PPP – multifaktoriální příčiny</vt:lpstr>
      <vt:lpstr>Epidemiologie</vt:lpstr>
      <vt:lpstr>Klinický obraz</vt:lpstr>
      <vt:lpstr>PPP</vt:lpstr>
      <vt:lpstr>Definice Mentální anorexie - AN</vt:lpstr>
      <vt:lpstr>Dg AN</vt:lpstr>
      <vt:lpstr>Klinický a laboratorní obraz</vt:lpstr>
      <vt:lpstr>Prezentace aplikace PowerPoint</vt:lpstr>
      <vt:lpstr>Prezentace aplikace PowerPoint</vt:lpstr>
      <vt:lpstr>Prezentace aplikace PowerPoint</vt:lpstr>
      <vt:lpstr>Prezentace aplikace PowerPoint</vt:lpstr>
      <vt:lpstr>Definice mentální bulimie BN</vt:lpstr>
      <vt:lpstr>Diagnostika MB</vt:lpstr>
      <vt:lpstr>Klinický obraz</vt:lpstr>
      <vt:lpstr>Komplikace u MB</vt:lpstr>
      <vt:lpstr>Ontogeneze psychogenních poruch příjmu potravy </vt:lpstr>
      <vt:lpstr>Riziko vzniku AN u dětí</vt:lpstr>
      <vt:lpstr>Další poruchy – bigorexie – Adonisův syndrom, svalová dysmorfická porucha</vt:lpstr>
      <vt:lpstr>Bigorexie</vt:lpstr>
      <vt:lpstr>Ortorexia nervosa – touha po zdravém jídle</vt:lpstr>
      <vt:lpstr>Prezentace aplikace PowerPoint</vt:lpstr>
      <vt:lpstr>Prezentace aplikace PowerPoint</vt:lpstr>
      <vt:lpstr>Bratmanův test</vt:lpstr>
      <vt:lpstr>Bratmanův test - vyhodnocení</vt:lpstr>
      <vt:lpstr>Anorexie sportovní</vt:lpstr>
      <vt:lpstr>PICA syndrom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příjmu potravy</dc:title>
  <dc:creator>Iva Hrnčiříková</dc:creator>
  <cp:lastModifiedBy>fandaadvorak@gmail.com</cp:lastModifiedBy>
  <cp:revision>22</cp:revision>
  <dcterms:created xsi:type="dcterms:W3CDTF">2014-11-30T10:34:13Z</dcterms:created>
  <dcterms:modified xsi:type="dcterms:W3CDTF">2018-11-23T10:01:43Z</dcterms:modified>
</cp:coreProperties>
</file>