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CB20-32F7-4E47-8CD2-8CFE9B5CB8E6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2550-3E0B-4692-9983-FCADD7CAD0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669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CB20-32F7-4E47-8CD2-8CFE9B5CB8E6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2550-3E0B-4692-9983-FCADD7CAD0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606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CB20-32F7-4E47-8CD2-8CFE9B5CB8E6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2550-3E0B-4692-9983-FCADD7CAD0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778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CB20-32F7-4E47-8CD2-8CFE9B5CB8E6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2550-3E0B-4692-9983-FCADD7CAD0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68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CB20-32F7-4E47-8CD2-8CFE9B5CB8E6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2550-3E0B-4692-9983-FCADD7CAD0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679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CB20-32F7-4E47-8CD2-8CFE9B5CB8E6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2550-3E0B-4692-9983-FCADD7CAD0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582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CB20-32F7-4E47-8CD2-8CFE9B5CB8E6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2550-3E0B-4692-9983-FCADD7CAD0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491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CB20-32F7-4E47-8CD2-8CFE9B5CB8E6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2550-3E0B-4692-9983-FCADD7CAD0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81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CB20-32F7-4E47-8CD2-8CFE9B5CB8E6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2550-3E0B-4692-9983-FCADD7CAD0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7572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CB20-32F7-4E47-8CD2-8CFE9B5CB8E6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2550-3E0B-4692-9983-FCADD7CAD0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913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CB20-32F7-4E47-8CD2-8CFE9B5CB8E6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2550-3E0B-4692-9983-FCADD7CAD0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064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1CB20-32F7-4E47-8CD2-8CFE9B5CB8E6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E2550-3E0B-4692-9983-FCADD7CAD0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95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3123779"/>
          </a:xfrm>
        </p:spPr>
        <p:txBody>
          <a:bodyPr>
            <a:normAutofit fontScale="90000"/>
          </a:bodyPr>
          <a:lstStyle/>
          <a:p>
            <a:r>
              <a:rPr lang="cs-CZ" dirty="0"/>
              <a:t>Základy diagnostiky a </a:t>
            </a:r>
            <a:r>
              <a:rPr lang="cs-CZ" dirty="0" smtClean="0"/>
              <a:t>terapie poruch </a:t>
            </a:r>
            <a:r>
              <a:rPr lang="cs-CZ" dirty="0"/>
              <a:t>pohybového aparátu </a:t>
            </a:r>
            <a:r>
              <a:rPr lang="cs-CZ" dirty="0" smtClean="0"/>
              <a:t>I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Harmonogram </a:t>
            </a:r>
            <a:r>
              <a:rPr lang="cs-CZ" dirty="0" smtClean="0"/>
              <a:t>výuky Podzim 2018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Vojtěch Šenkýř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0943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Úvod do problematiky funkčních poruch</a:t>
            </a:r>
          </a:p>
          <a:p>
            <a:pPr marL="514350" indent="-514350">
              <a:buAutoNum type="arabicPeriod"/>
            </a:pPr>
            <a:r>
              <a:rPr lang="cs-CZ" dirty="0" smtClean="0"/>
              <a:t>Měkké techniky nohy a bérce</a:t>
            </a:r>
          </a:p>
          <a:p>
            <a:pPr marL="514350" indent="-514350">
              <a:buAutoNum type="arabicPeriod"/>
            </a:pPr>
            <a:r>
              <a:rPr lang="cs-CZ" dirty="0" smtClean="0"/>
              <a:t>Mobilizační techniky nohy a bérce</a:t>
            </a:r>
          </a:p>
          <a:p>
            <a:pPr marL="514350" indent="-514350">
              <a:buAutoNum type="arabicPeriod"/>
            </a:pPr>
            <a:r>
              <a:rPr lang="cs-CZ" dirty="0" smtClean="0"/>
              <a:t>Opakovací test + prezentace seminárních p. (č.1. – 6.)</a:t>
            </a:r>
          </a:p>
          <a:p>
            <a:pPr marL="514350" indent="-514350">
              <a:buAutoNum type="arabicPeriod"/>
            </a:pPr>
            <a:r>
              <a:rPr lang="cs-CZ" dirty="0" smtClean="0"/>
              <a:t>Koleno- vyšetření + měkké techniky</a:t>
            </a:r>
          </a:p>
          <a:p>
            <a:pPr marL="514350" indent="-514350">
              <a:buAutoNum type="arabicPeriod"/>
            </a:pPr>
            <a:r>
              <a:rPr lang="cs-CZ" dirty="0" smtClean="0"/>
              <a:t>Mobilizační techniky kolene</a:t>
            </a:r>
          </a:p>
          <a:p>
            <a:pPr marL="514350" indent="-514350">
              <a:buAutoNum type="arabicPeriod"/>
            </a:pPr>
            <a:r>
              <a:rPr lang="cs-CZ" dirty="0" smtClean="0"/>
              <a:t>Opakovací test + prezentace seminárních p. (č.7. – 12.)</a:t>
            </a:r>
          </a:p>
          <a:p>
            <a:pPr marL="514350" indent="-514350">
              <a:buAutoNum type="arabicPeriod"/>
            </a:pPr>
            <a:r>
              <a:rPr lang="cs-CZ" dirty="0" smtClean="0"/>
              <a:t>Kyčel- diagnostika a terapie</a:t>
            </a:r>
          </a:p>
          <a:p>
            <a:pPr marL="514350" indent="-514350">
              <a:buAutoNum type="arabicPeriod"/>
            </a:pPr>
            <a:r>
              <a:rPr lang="cs-CZ" dirty="0" smtClean="0"/>
              <a:t>Měkké a mobilizační techniky pánve I</a:t>
            </a:r>
          </a:p>
          <a:p>
            <a:pPr marL="514350" indent="-514350">
              <a:buAutoNum type="arabicPeriod"/>
            </a:pPr>
            <a:r>
              <a:rPr lang="cs-CZ" dirty="0" smtClean="0"/>
              <a:t>Měkké a mobilizační techniky pánve II</a:t>
            </a:r>
          </a:p>
          <a:p>
            <a:pPr marL="514350" indent="-514350">
              <a:buAutoNum type="arabicPeriod"/>
            </a:pPr>
            <a:r>
              <a:rPr lang="cs-CZ" dirty="0" smtClean="0"/>
              <a:t>Opakovací test + prezentace seminárních p. (č.13.-18.)</a:t>
            </a:r>
          </a:p>
          <a:p>
            <a:pPr marL="514350" indent="-514350">
              <a:buAutoNum type="arabicPeriod"/>
            </a:pPr>
            <a:r>
              <a:rPr lang="cs-CZ" dirty="0" smtClean="0"/>
              <a:t>Opakovací praktická lekce za celý semestr</a:t>
            </a:r>
          </a:p>
          <a:p>
            <a:pPr marL="514350" indent="-514350">
              <a:buAutoNum type="arabicPeriod"/>
            </a:pPr>
            <a:r>
              <a:rPr lang="cs-CZ" dirty="0" smtClean="0"/>
              <a:t>Zápočtový test</a:t>
            </a:r>
          </a:p>
          <a:p>
            <a:pPr marL="514350" indent="-514350">
              <a:buAutoNum type="arabicPeriod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19199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cs-CZ" b="1" dirty="0"/>
          </a:p>
          <a:p>
            <a:pPr marL="514350" lvl="0" indent="-514350"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Patní ostruha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Pes </a:t>
            </a:r>
            <a:r>
              <a:rPr lang="cs-CZ" b="1" dirty="0" err="1">
                <a:solidFill>
                  <a:srgbClr val="FF0000"/>
                </a:solidFill>
              </a:rPr>
              <a:t>planus</a:t>
            </a:r>
            <a:endParaRPr lang="cs-CZ" b="1" dirty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Pes </a:t>
            </a:r>
            <a:r>
              <a:rPr lang="cs-CZ" b="1" dirty="0" err="1">
                <a:solidFill>
                  <a:srgbClr val="FF0000"/>
                </a:solidFill>
              </a:rPr>
              <a:t>transversoplanus</a:t>
            </a:r>
            <a:endParaRPr lang="cs-CZ" b="1" dirty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Pes </a:t>
            </a:r>
            <a:r>
              <a:rPr lang="cs-CZ" b="1" dirty="0" err="1">
                <a:solidFill>
                  <a:srgbClr val="FF0000"/>
                </a:solidFill>
              </a:rPr>
              <a:t>cavus</a:t>
            </a:r>
            <a:endParaRPr lang="cs-CZ" b="1" dirty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b="1" dirty="0" err="1">
                <a:solidFill>
                  <a:srgbClr val="FF0000"/>
                </a:solidFill>
              </a:rPr>
              <a:t>Halux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valgus</a:t>
            </a:r>
            <a:endParaRPr lang="cs-CZ" b="1" dirty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b="1" dirty="0" err="1">
                <a:solidFill>
                  <a:srgbClr val="FF0000"/>
                </a:solidFill>
              </a:rPr>
              <a:t>Paresa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n.peroneus</a:t>
            </a:r>
            <a:endParaRPr lang="cs-CZ" b="1" dirty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b="1" dirty="0" err="1">
                <a:solidFill>
                  <a:srgbClr val="92D050"/>
                </a:solidFill>
              </a:rPr>
              <a:t>Jumper‘s</a:t>
            </a:r>
            <a:r>
              <a:rPr lang="cs-CZ" b="1" dirty="0">
                <a:solidFill>
                  <a:srgbClr val="92D050"/>
                </a:solidFill>
              </a:rPr>
              <a:t> </a:t>
            </a:r>
            <a:r>
              <a:rPr lang="cs-CZ" b="1" dirty="0" err="1">
                <a:solidFill>
                  <a:srgbClr val="92D050"/>
                </a:solidFill>
              </a:rPr>
              <a:t>Knee</a:t>
            </a:r>
            <a:endParaRPr lang="cs-CZ" b="1" dirty="0">
              <a:solidFill>
                <a:srgbClr val="92D05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b="1" dirty="0">
                <a:solidFill>
                  <a:srgbClr val="92D050"/>
                </a:solidFill>
              </a:rPr>
              <a:t>ITB syndrome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b="1" dirty="0">
                <a:solidFill>
                  <a:srgbClr val="92D050"/>
                </a:solidFill>
              </a:rPr>
              <a:t>Poranění menisků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b="1" dirty="0">
                <a:solidFill>
                  <a:srgbClr val="92D050"/>
                </a:solidFill>
              </a:rPr>
              <a:t>Ruptura zkřížených vazů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b="1" dirty="0" err="1">
                <a:solidFill>
                  <a:srgbClr val="92D050"/>
                </a:solidFill>
              </a:rPr>
              <a:t>Bakerova</a:t>
            </a:r>
            <a:r>
              <a:rPr lang="cs-CZ" b="1" dirty="0">
                <a:solidFill>
                  <a:srgbClr val="92D050"/>
                </a:solidFill>
              </a:rPr>
              <a:t> cysta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b="1" dirty="0">
                <a:solidFill>
                  <a:srgbClr val="92D050"/>
                </a:solidFill>
              </a:rPr>
              <a:t>Strečink </a:t>
            </a:r>
            <a:r>
              <a:rPr lang="cs-CZ" b="1" dirty="0" err="1">
                <a:solidFill>
                  <a:srgbClr val="92D050"/>
                </a:solidFill>
              </a:rPr>
              <a:t>hamstringů</a:t>
            </a:r>
            <a:endParaRPr lang="cs-CZ" b="1" dirty="0">
              <a:solidFill>
                <a:srgbClr val="92D05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b="1" dirty="0">
                <a:solidFill>
                  <a:schemeClr val="accent1"/>
                </a:solidFill>
              </a:rPr>
              <a:t>Bolest třísla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b="1" dirty="0">
                <a:solidFill>
                  <a:schemeClr val="accent1"/>
                </a:solidFill>
              </a:rPr>
              <a:t>Syndrom </a:t>
            </a:r>
            <a:r>
              <a:rPr lang="cs-CZ" b="1" dirty="0" err="1">
                <a:solidFill>
                  <a:schemeClr val="accent1"/>
                </a:solidFill>
              </a:rPr>
              <a:t>m.piriformis</a:t>
            </a:r>
            <a:endParaRPr lang="cs-CZ" b="1" dirty="0">
              <a:solidFill>
                <a:schemeClr val="accent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b="1" dirty="0" err="1">
                <a:solidFill>
                  <a:schemeClr val="accent1"/>
                </a:solidFill>
              </a:rPr>
              <a:t>Impingement</a:t>
            </a:r>
            <a:r>
              <a:rPr lang="cs-CZ" b="1" dirty="0">
                <a:solidFill>
                  <a:schemeClr val="accent1"/>
                </a:solidFill>
              </a:rPr>
              <a:t> syndrom kyčle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b="1" dirty="0">
                <a:solidFill>
                  <a:schemeClr val="accent1"/>
                </a:solidFill>
              </a:rPr>
              <a:t>Blokáda SI kloubu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b="1" dirty="0" err="1">
                <a:solidFill>
                  <a:schemeClr val="accent1"/>
                </a:solidFill>
              </a:rPr>
              <a:t>Inflare</a:t>
            </a:r>
            <a:r>
              <a:rPr lang="cs-CZ" b="1" dirty="0">
                <a:solidFill>
                  <a:schemeClr val="accent1"/>
                </a:solidFill>
              </a:rPr>
              <a:t> – </a:t>
            </a:r>
            <a:r>
              <a:rPr lang="cs-CZ" b="1" dirty="0" err="1">
                <a:solidFill>
                  <a:schemeClr val="accent1"/>
                </a:solidFill>
              </a:rPr>
              <a:t>Outflare</a:t>
            </a:r>
            <a:r>
              <a:rPr lang="cs-CZ" b="1" dirty="0">
                <a:solidFill>
                  <a:schemeClr val="accent1"/>
                </a:solidFill>
              </a:rPr>
              <a:t> syndrome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b="1" dirty="0">
                <a:solidFill>
                  <a:schemeClr val="accent1"/>
                </a:solidFill>
              </a:rPr>
              <a:t>Syndrom chronické pánevní bolesti</a:t>
            </a:r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629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pro připuštění k zápočtu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u="sng" dirty="0"/>
              <a:t>1</a:t>
            </a:r>
            <a:r>
              <a:rPr lang="cs-CZ" u="sng" dirty="0" smtClean="0"/>
              <a:t>. seminární práce- </a:t>
            </a:r>
            <a:r>
              <a:rPr lang="cs-CZ" dirty="0" smtClean="0"/>
              <a:t>každý student má 1 </a:t>
            </a:r>
            <a:r>
              <a:rPr lang="cs-CZ" dirty="0" err="1" smtClean="0"/>
              <a:t>samost.téma</a:t>
            </a:r>
            <a:r>
              <a:rPr lang="cs-CZ" dirty="0" smtClean="0"/>
              <a:t>, které bude před ostatními prezentovat v délce 10 minut</a:t>
            </a:r>
          </a:p>
          <a:p>
            <a:r>
              <a:rPr lang="cs-CZ" u="sng" dirty="0" smtClean="0"/>
              <a:t>2. splnění průběžných testů min. na 66</a:t>
            </a:r>
            <a:r>
              <a:rPr lang="en-US" u="sng" dirty="0"/>
              <a:t>%</a:t>
            </a:r>
            <a:endParaRPr lang="cs-CZ" u="sng" dirty="0" smtClean="0"/>
          </a:p>
          <a:p>
            <a:pPr marL="0" indent="0">
              <a:buNone/>
            </a:pPr>
            <a:endParaRPr lang="cs-CZ" u="sng" dirty="0" smtClean="0"/>
          </a:p>
          <a:p>
            <a:r>
              <a:rPr lang="cs-CZ" b="1" u="sng" dirty="0" smtClean="0"/>
              <a:t>Závěr semestru: souhrnný zápočtový test a praktická zkouška</a:t>
            </a:r>
          </a:p>
        </p:txBody>
      </p:sp>
    </p:spTree>
    <p:extLst>
      <p:ext uri="{BB962C8B-B14F-4D97-AF65-F5344CB8AC3E}">
        <p14:creationId xmlns:p14="http://schemas.microsoft.com/office/powerpoint/2010/main" val="1933422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1989</TotalTime>
  <Words>187</Words>
  <Application>Microsoft Office PowerPoint</Application>
  <PresentationFormat>Předvádění na obrazovce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Základy diagnostiky a terapie poruch pohybového aparátu I  Harmonogram výuky Podzim 2018 </vt:lpstr>
      <vt:lpstr>Průběh výuky</vt:lpstr>
      <vt:lpstr>Seminární práce</vt:lpstr>
      <vt:lpstr>Požadavky pro připuštění k zápočtu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Zdeňka</dc:creator>
  <cp:lastModifiedBy>Zdeňka</cp:lastModifiedBy>
  <cp:revision>37</cp:revision>
  <dcterms:created xsi:type="dcterms:W3CDTF">2018-01-23T17:58:34Z</dcterms:created>
  <dcterms:modified xsi:type="dcterms:W3CDTF">2018-09-16T18:59:07Z</dcterms:modified>
</cp:coreProperties>
</file>