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4" r:id="rId4"/>
    <p:sldId id="296" r:id="rId5"/>
    <p:sldId id="303" r:id="rId6"/>
    <p:sldId id="298" r:id="rId7"/>
    <p:sldId id="295" r:id="rId8"/>
    <p:sldId id="297" r:id="rId9"/>
    <p:sldId id="299" r:id="rId10"/>
    <p:sldId id="304" r:id="rId11"/>
    <p:sldId id="305" r:id="rId12"/>
    <p:sldId id="273" r:id="rId13"/>
    <p:sldId id="261" r:id="rId14"/>
    <p:sldId id="271" r:id="rId15"/>
    <p:sldId id="29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88" d="100"/>
          <a:sy n="88" d="100"/>
        </p:scale>
        <p:origin x="10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11/4/2018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11/4/2018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11/4/2018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11/4/2018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11/4/2018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11/4/2018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11/4/2018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11/4/2018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E-mail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Reagujte dle priority zprávy, ideálně do 2 dnů</a:t>
            </a:r>
          </a:p>
          <a:p>
            <a:r>
              <a:rPr lang="cs-CZ" dirty="0"/>
              <a:t>Není nutné vždy odpovídat/potvrzovat</a:t>
            </a:r>
          </a:p>
          <a:p>
            <a:r>
              <a:rPr lang="cs-CZ" dirty="0"/>
              <a:t>Respektujte soukromé zprávy – nepřeposílejte</a:t>
            </a:r>
          </a:p>
          <a:p>
            <a:r>
              <a:rPr lang="cs-CZ" dirty="0"/>
              <a:t>Neměňte obsah přeposílaného e-mailu</a:t>
            </a:r>
          </a:p>
          <a:p>
            <a:r>
              <a:rPr lang="cs-CZ" dirty="0"/>
              <a:t>Redukujte zprávy při RE, neodstraňujte „&gt;“</a:t>
            </a:r>
          </a:p>
          <a:p>
            <a:r>
              <a:rPr lang="cs-CZ" dirty="0"/>
              <a:t>Nastavujte odpověď při nepřítomnosti</a:t>
            </a:r>
          </a:p>
          <a:p>
            <a:r>
              <a:rPr lang="cs-CZ" dirty="0"/>
              <a:t>Neposílejte HOAX a řetězové maily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Emailová </a:t>
            </a:r>
            <a:r>
              <a:rPr lang="cs-CZ" dirty="0" err="1"/>
              <a:t>netiketa</a:t>
            </a:r>
            <a:r>
              <a:rPr lang="cs-CZ" dirty="0"/>
              <a:t> - odpovědi</a:t>
            </a:r>
          </a:p>
        </p:txBody>
      </p:sp>
    </p:spTree>
    <p:extLst>
      <p:ext uri="{BB962C8B-B14F-4D97-AF65-F5344CB8AC3E}">
        <p14:creationId xmlns:p14="http://schemas.microsoft.com/office/powerpoint/2010/main" val="28092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6.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video  - e-mailová etiketa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nastavení emailového klienta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3200" dirty="0"/>
            </a:br>
            <a:r>
              <a:rPr lang="cs-CZ" sz="3200" dirty="0"/>
              <a:t>Dva programátoři se účastní televizní soutěže.</a:t>
            </a:r>
            <a:br>
              <a:rPr lang="cs-CZ" sz="3200" dirty="0"/>
            </a:br>
            <a:r>
              <a:rPr lang="cs-CZ" sz="800" dirty="0"/>
              <a:t> </a:t>
            </a:r>
            <a:br>
              <a:rPr lang="cs-CZ" sz="3200" dirty="0"/>
            </a:br>
            <a:r>
              <a:rPr lang="cs-CZ" sz="2800" b="1" dirty="0"/>
              <a:t>Moderátor: </a:t>
            </a:r>
            <a:r>
              <a:rPr lang="cs-CZ" sz="2800" i="1" dirty="0"/>
              <a:t>"Pane Černý, na displeji za Vámi se objeví jméno historické osoby, a Vy musíte otázkami na pana Bílého zjistit, kdo to je. Ale smí Vám odpovídat jen ANO a NE. Tak začínáme.„</a:t>
            </a:r>
            <a:br>
              <a:rPr lang="cs-CZ" sz="2800" i="1" dirty="0"/>
            </a:br>
            <a:br>
              <a:rPr lang="cs-CZ" sz="2800" dirty="0"/>
            </a:br>
            <a:r>
              <a:rPr lang="cs-CZ" sz="2800" b="1" dirty="0"/>
              <a:t>Černý</a:t>
            </a:r>
            <a:r>
              <a:rPr lang="cs-CZ" sz="2800" dirty="0"/>
              <a:t>: </a:t>
            </a:r>
            <a:r>
              <a:rPr lang="cs-CZ" sz="2800" i="1" dirty="0"/>
              <a:t>"Pane Bílý, jaké je jméno té osoby?„</a:t>
            </a:r>
            <a:br>
              <a:rPr lang="cs-CZ" sz="2800" i="1" dirty="0"/>
            </a:br>
            <a:br>
              <a:rPr lang="cs-CZ" sz="2800" dirty="0"/>
            </a:br>
            <a:r>
              <a:rPr lang="cs-CZ" sz="2800" b="1" dirty="0"/>
              <a:t>Bílý</a:t>
            </a:r>
            <a:r>
              <a:rPr lang="cs-CZ" sz="2800" dirty="0"/>
              <a:t>: </a:t>
            </a:r>
            <a:r>
              <a:rPr lang="cs-CZ" sz="2800" i="1" dirty="0"/>
              <a:t>"ne ano ne </a:t>
            </a:r>
            <a:r>
              <a:rPr lang="cs-CZ" sz="2800" i="1" dirty="0" err="1"/>
              <a:t>ne</a:t>
            </a:r>
            <a:r>
              <a:rPr lang="cs-CZ" sz="2800" i="1" dirty="0"/>
              <a:t> ano ne ano ne </a:t>
            </a:r>
            <a:r>
              <a:rPr lang="cs-CZ" sz="2800" i="1" dirty="0" err="1"/>
              <a:t>ne</a:t>
            </a:r>
            <a:r>
              <a:rPr lang="cs-CZ" sz="2800" i="1" dirty="0"/>
              <a:t> </a:t>
            </a:r>
            <a:r>
              <a:rPr lang="cs-CZ" sz="2800" i="1" dirty="0" err="1"/>
              <a:t>ne</a:t>
            </a:r>
            <a:r>
              <a:rPr lang="cs-CZ" sz="2800" i="1" dirty="0"/>
              <a:t> ano ne ano </a:t>
            </a:r>
            <a:r>
              <a:rPr lang="cs-CZ" sz="2800" i="1" dirty="0" err="1"/>
              <a:t>ano</a:t>
            </a:r>
            <a:r>
              <a:rPr lang="cs-CZ" sz="2800" i="1" dirty="0"/>
              <a:t> </a:t>
            </a:r>
            <a:r>
              <a:rPr lang="cs-CZ" sz="2800" i="1" dirty="0" err="1"/>
              <a:t>ano</a:t>
            </a:r>
            <a:r>
              <a:rPr lang="cs-CZ" sz="2800" i="1" dirty="0"/>
              <a:t> ne </a:t>
            </a:r>
            <a:r>
              <a:rPr lang="cs-CZ" sz="2800" i="1" dirty="0" err="1"/>
              <a:t>ne</a:t>
            </a:r>
            <a:r>
              <a:rPr lang="cs-CZ" sz="2800" i="1" dirty="0"/>
              <a:t> ano ne </a:t>
            </a:r>
            <a:r>
              <a:rPr lang="cs-CZ" sz="2800" i="1" dirty="0" err="1"/>
              <a:t>ne</a:t>
            </a:r>
            <a:r>
              <a:rPr lang="cs-CZ" sz="2800" i="1" dirty="0"/>
              <a:t> ano ne </a:t>
            </a:r>
            <a:r>
              <a:rPr lang="cs-CZ" sz="2800" i="1" dirty="0" err="1"/>
              <a:t>ne</a:t>
            </a:r>
            <a:r>
              <a:rPr lang="cs-CZ" sz="2800" i="1" dirty="0"/>
              <a:t> ne..."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1965 – první e-mail (zpráva mezi počítači)</a:t>
            </a:r>
          </a:p>
          <a:p>
            <a:pPr>
              <a:lnSpc>
                <a:spcPct val="150000"/>
              </a:lnSpc>
            </a:pPr>
            <a:r>
              <a:rPr lang="cs-CZ" dirty="0"/>
              <a:t>1996 – vzniká Hotmail – volná emailová služba</a:t>
            </a:r>
          </a:p>
          <a:p>
            <a:pPr>
              <a:lnSpc>
                <a:spcPct val="150000"/>
              </a:lnSpc>
            </a:pPr>
            <a:r>
              <a:rPr lang="cs-CZ" dirty="0"/>
              <a:t>založený na SMTP protokolu</a:t>
            </a:r>
          </a:p>
          <a:p>
            <a:pPr>
              <a:lnSpc>
                <a:spcPct val="150000"/>
              </a:lnSpc>
            </a:pPr>
            <a:r>
              <a:rPr lang="cs-CZ" dirty="0"/>
              <a:t>přístup pomocí e-mailového klienta nebo webové rozhraní</a:t>
            </a:r>
          </a:p>
          <a:p>
            <a:pPr>
              <a:lnSpc>
                <a:spcPct val="150000"/>
              </a:lnSpc>
            </a:pPr>
            <a:r>
              <a:rPr lang="cs-CZ" dirty="0"/>
              <a:t>uložiště na straně serveru i klienta</a:t>
            </a:r>
          </a:p>
          <a:p>
            <a:pPr>
              <a:lnSpc>
                <a:spcPct val="150000"/>
              </a:lnSpc>
            </a:pPr>
            <a:r>
              <a:rPr lang="cs-CZ" dirty="0"/>
              <a:t>požadavek na doručení i při výpadku cíle !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Elektronická pošta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uživatel @ stroj</a:t>
            </a:r>
          </a:p>
          <a:p>
            <a:pPr>
              <a:lnSpc>
                <a:spcPct val="150000"/>
              </a:lnSpc>
            </a:pPr>
            <a:r>
              <a:rPr lang="cs-CZ" dirty="0"/>
              <a:t>klient/web </a:t>
            </a:r>
            <a:r>
              <a:rPr lang="cs-CZ" dirty="0">
                <a:sym typeface="Wingdings" panose="05000000000000000000" pitchFamily="2" charset="2"/>
              </a:rPr>
              <a:t>+ SMTP  MTA (mail transfer agent)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MTA zjistí z DNS MX záznam serveru pro danou doménu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MTA+SMTP pošle zprávu na server cíle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Pošta je uložena do příslušné schránky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Schránka je vybrána POP3, IMAP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nebo zobrazena webovým prostředím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Doručování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32656"/>
            <a:ext cx="6937997" cy="6192688"/>
          </a:xfrm>
        </p:spPr>
      </p:pic>
    </p:spTree>
    <p:extLst>
      <p:ext uri="{BB962C8B-B14F-4D97-AF65-F5344CB8AC3E}">
        <p14:creationId xmlns:p14="http://schemas.microsoft.com/office/powerpoint/2010/main" val="71701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MS Outlook</a:t>
            </a:r>
          </a:p>
          <a:p>
            <a:pPr>
              <a:lnSpc>
                <a:spcPct val="150000"/>
              </a:lnSpc>
            </a:pPr>
            <a:r>
              <a:rPr lang="cs-CZ" dirty="0"/>
              <a:t>Outlook Express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Mozilla</a:t>
            </a:r>
            <a:r>
              <a:rPr lang="cs-CZ" dirty="0"/>
              <a:t> Thunderbird</a:t>
            </a:r>
          </a:p>
          <a:p>
            <a:pPr>
              <a:lnSpc>
                <a:spcPct val="150000"/>
              </a:lnSpc>
            </a:pPr>
            <a:r>
              <a:rPr lang="cs-CZ" dirty="0"/>
              <a:t>Windows Live Mail</a:t>
            </a:r>
          </a:p>
          <a:p>
            <a:pPr>
              <a:lnSpc>
                <a:spcPct val="150000"/>
              </a:lnSpc>
            </a:pPr>
            <a:r>
              <a:rPr lang="cs-CZ" dirty="0"/>
              <a:t>Lotus Notes</a:t>
            </a:r>
          </a:p>
          <a:p>
            <a:pPr>
              <a:lnSpc>
                <a:spcPct val="150000"/>
              </a:lnSpc>
            </a:pPr>
            <a:r>
              <a:rPr lang="cs-CZ" dirty="0"/>
              <a:t>Apple Mail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E-mail klienti	</a:t>
            </a:r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Šifrování – TLS, SSL, (na straně klienta), HTTPS</a:t>
            </a:r>
          </a:p>
          <a:p>
            <a:r>
              <a:rPr lang="cs-CZ" dirty="0"/>
              <a:t>SPAM – nevyžádaná pošta (</a:t>
            </a:r>
            <a:r>
              <a:rPr lang="cs-CZ" dirty="0" err="1"/>
              <a:t>whitelist</a:t>
            </a:r>
            <a:r>
              <a:rPr lang="cs-CZ" dirty="0"/>
              <a:t>, </a:t>
            </a:r>
            <a:r>
              <a:rPr lang="cs-CZ" dirty="0" err="1"/>
              <a:t>blacklist</a:t>
            </a:r>
            <a:r>
              <a:rPr lang="cs-CZ" dirty="0"/>
              <a:t>), technologická ochrana „</a:t>
            </a:r>
            <a:r>
              <a:rPr lang="cs-CZ" dirty="0" err="1"/>
              <a:t>eva</a:t>
            </a:r>
            <a:r>
              <a:rPr lang="cs-CZ" dirty="0"/>
              <a:t> zavináč doména tečka </a:t>
            </a:r>
            <a:r>
              <a:rPr lang="cs-CZ" dirty="0" err="1"/>
              <a:t>cz</a:t>
            </a:r>
            <a:r>
              <a:rPr lang="cs-CZ" dirty="0"/>
              <a:t>“</a:t>
            </a:r>
          </a:p>
          <a:p>
            <a:r>
              <a:rPr lang="cs-CZ" dirty="0"/>
              <a:t>HOAX – falešná, poplašná, řetězová zpráva (hoax.cz)</a:t>
            </a:r>
          </a:p>
          <a:p>
            <a:r>
              <a:rPr lang="cs-CZ" dirty="0" err="1"/>
              <a:t>Phishing</a:t>
            </a:r>
            <a:r>
              <a:rPr lang="cs-CZ" dirty="0"/>
              <a:t> – podvodná zpráva pro vylákání údajů</a:t>
            </a:r>
            <a:br>
              <a:rPr lang="cs-CZ" dirty="0"/>
            </a:br>
            <a:r>
              <a:rPr lang="cs-CZ" dirty="0"/>
              <a:t>(hoax.cz/</a:t>
            </a:r>
            <a:r>
              <a:rPr lang="cs-CZ" dirty="0" err="1"/>
              <a:t>phishing</a:t>
            </a:r>
            <a:r>
              <a:rPr lang="cs-CZ" dirty="0"/>
              <a:t>)</a:t>
            </a:r>
          </a:p>
          <a:p>
            <a:r>
              <a:rPr lang="cs-CZ" dirty="0"/>
              <a:t>E-mailoví červi, viry</a:t>
            </a:r>
          </a:p>
          <a:p>
            <a:r>
              <a:rPr lang="cs-CZ" dirty="0"/>
              <a:t>SPF záznam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Pravidla popisující standardy pro práci </a:t>
            </a:r>
            <a:br>
              <a:rPr lang="cs-CZ" dirty="0"/>
            </a:br>
            <a:r>
              <a:rPr lang="cs-CZ" dirty="0"/>
              <a:t>na Internetu</a:t>
            </a:r>
          </a:p>
          <a:p>
            <a:pPr>
              <a:lnSpc>
                <a:spcPct val="150000"/>
              </a:lnSpc>
            </a:pPr>
            <a:r>
              <a:rPr lang="cs-CZ" dirty="0"/>
              <a:t>RFC 1855 </a:t>
            </a:r>
            <a:r>
              <a:rPr lang="cs-CZ" dirty="0" err="1"/>
              <a:t>Netiquette</a:t>
            </a:r>
            <a:r>
              <a:rPr lang="cs-CZ" dirty="0"/>
              <a:t> </a:t>
            </a:r>
            <a:r>
              <a:rPr lang="cs-CZ" dirty="0" err="1"/>
              <a:t>Guideline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http://www.hoax.cz/hoax/netiketa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Netiketa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Pište bez chyb – email je Vaší vizitkou</a:t>
            </a:r>
          </a:p>
          <a:p>
            <a:pPr>
              <a:lnSpc>
                <a:spcPct val="110000"/>
              </a:lnSpc>
            </a:pPr>
            <a:r>
              <a:rPr lang="cs-CZ" dirty="0"/>
              <a:t>Nepiště v rozčilení</a:t>
            </a:r>
          </a:p>
          <a:p>
            <a:pPr>
              <a:lnSpc>
                <a:spcPct val="110000"/>
              </a:lnSpc>
            </a:pPr>
            <a:r>
              <a:rPr lang="cs-CZ" dirty="0"/>
              <a:t>Nečekejte ihned odpověď, připomeňte se  </a:t>
            </a:r>
            <a:br>
              <a:rPr lang="cs-CZ" dirty="0"/>
            </a:br>
            <a:r>
              <a:rPr lang="cs-CZ" dirty="0"/>
              <a:t>za 3 dny.</a:t>
            </a:r>
          </a:p>
          <a:p>
            <a:pPr>
              <a:lnSpc>
                <a:spcPct val="110000"/>
              </a:lnSpc>
            </a:pPr>
            <a:r>
              <a:rPr lang="cs-CZ" dirty="0"/>
              <a:t>Vyvarujte se neosobním emailům.</a:t>
            </a:r>
          </a:p>
          <a:p>
            <a:pPr>
              <a:lnSpc>
                <a:spcPct val="110000"/>
              </a:lnSpc>
            </a:pPr>
            <a:r>
              <a:rPr lang="cs-CZ" dirty="0"/>
              <a:t>Používejte skrytý seznam příjemců</a:t>
            </a:r>
          </a:p>
          <a:p>
            <a:pPr>
              <a:lnSpc>
                <a:spcPct val="110000"/>
              </a:lnSpc>
            </a:pPr>
            <a:r>
              <a:rPr lang="cs-CZ" dirty="0"/>
              <a:t>Důkladně promyslete předmět e-mailu (</a:t>
            </a:r>
            <a:r>
              <a:rPr lang="cs-CZ" dirty="0" err="1"/>
              <a:t>subject</a:t>
            </a:r>
            <a:r>
              <a:rPr lang="cs-CZ" dirty="0"/>
              <a:t>)</a:t>
            </a:r>
          </a:p>
          <a:p>
            <a:pPr>
              <a:lnSpc>
                <a:spcPct val="110000"/>
              </a:lnSpc>
            </a:pPr>
            <a:r>
              <a:rPr lang="cs-CZ" dirty="0"/>
              <a:t>Nezneužívejte prioritu e-mailu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Emailová </a:t>
            </a:r>
            <a:r>
              <a:rPr lang="cs-CZ" dirty="0" err="1"/>
              <a:t>netiketa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/>
              <a:t>Začínáme oslovením, končíme podpisem</a:t>
            </a:r>
          </a:p>
          <a:p>
            <a:r>
              <a:rPr lang="cs-CZ" dirty="0"/>
              <a:t>Stručný a jasný obsah emailu </a:t>
            </a:r>
            <a:br>
              <a:rPr lang="cs-CZ" dirty="0"/>
            </a:br>
            <a:r>
              <a:rPr lang="cs-CZ" dirty="0"/>
              <a:t>(ideálně 1téma = 1 e-mail)</a:t>
            </a:r>
          </a:p>
          <a:p>
            <a:r>
              <a:rPr lang="cs-CZ" dirty="0"/>
              <a:t>Nepiště VERZÁLKAMI</a:t>
            </a:r>
          </a:p>
          <a:p>
            <a:r>
              <a:rPr lang="cs-CZ" dirty="0"/>
              <a:t>Opatrně s </a:t>
            </a:r>
            <a:r>
              <a:rPr lang="cs-CZ" dirty="0" err="1"/>
              <a:t>emotikony</a:t>
            </a:r>
            <a:r>
              <a:rPr lang="cs-CZ" dirty="0"/>
              <a:t> :-)</a:t>
            </a:r>
          </a:p>
          <a:p>
            <a:r>
              <a:rPr lang="cs-CZ" dirty="0"/>
              <a:t>Pozor na velikost příloh</a:t>
            </a:r>
          </a:p>
          <a:p>
            <a:r>
              <a:rPr lang="cs-CZ" dirty="0"/>
              <a:t>Používejte známé typy souborů (nekomerční)</a:t>
            </a:r>
          </a:p>
          <a:p>
            <a:r>
              <a:rPr lang="cs-CZ" dirty="0"/>
              <a:t>Diakritika 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Emailová </a:t>
            </a:r>
            <a:r>
              <a:rPr lang="cs-CZ" dirty="0" err="1"/>
              <a:t>netiketa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262</Words>
  <Application>Microsoft Office PowerPoint</Application>
  <PresentationFormat>Předvádění na obrazovce (4:3)</PresentationFormat>
  <Paragraphs>70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Mgr. Petr Zaoral</vt:lpstr>
      <vt:lpstr>Elektronická pošta</vt:lpstr>
      <vt:lpstr>Doručování</vt:lpstr>
      <vt:lpstr>Prezentace aplikace PowerPoint</vt:lpstr>
      <vt:lpstr>E-mail klienti </vt:lpstr>
      <vt:lpstr>Bezpečnost</vt:lpstr>
      <vt:lpstr>Netiketa</vt:lpstr>
      <vt:lpstr>Emailová netiketa</vt:lpstr>
      <vt:lpstr>Emailová netiketa</vt:lpstr>
      <vt:lpstr>Emailová netiketa - odpovědi</vt:lpstr>
      <vt:lpstr>6. cvičení</vt:lpstr>
      <vt:lpstr>Prezentace aplikace PowerPoint</vt:lpstr>
      <vt:lpstr> Dva programátoři se účastní televizní soutěže.   Moderátor: "Pane Černý, na displeji za Vámi se objeví jméno historické osoby, a Vy musíte otázkami na pana Bílého zjistit, kdo to je. Ale smí Vám odpovídat jen ANO a NE. Tak začínáme.„  Černý: "Pane Bílý, jaké je jméno té osoby?„  Bílý: "ne ano ne ne ano ne ano ne ne ne ano ne ano ano ano ne ne ano ne ne ano ne ne ne..."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2018-11-04T17:09:47Z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