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4" r:id="rId5"/>
    <p:sldId id="259" r:id="rId6"/>
    <p:sldId id="266" r:id="rId7"/>
    <p:sldId id="263" r:id="rId8"/>
    <p:sldId id="264" r:id="rId9"/>
    <p:sldId id="262" r:id="rId10"/>
    <p:sldId id="260" r:id="rId11"/>
    <p:sldId id="261" r:id="rId12"/>
    <p:sldId id="271" r:id="rId13"/>
    <p:sldId id="272" r:id="rId14"/>
    <p:sldId id="273" r:id="rId15"/>
    <p:sldId id="267" r:id="rId16"/>
    <p:sldId id="265" r:id="rId17"/>
    <p:sldId id="268" r:id="rId18"/>
    <p:sldId id="269" r:id="rId19"/>
    <p:sldId id="270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ace.com/CSN-ISO-690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tvs.cuni.cz/hendl/metodologie/typy_vyzkumu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metodologie-magisterske-prace/" TargetMode="External"/><Relationship Id="rId2" Type="http://schemas.openxmlformats.org/officeDocument/2006/relationships/hyperlink" Target="http://www.fsps.muni.cz/impact/metodologie-bakalarske-prac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sps.muni.cz/impact/statistika-v-kinantropologii/" TargetMode="External"/><Relationship Id="rId4" Type="http://schemas.openxmlformats.org/officeDocument/2006/relationships/hyperlink" Target="http://www.fsps.muni.cz/impact/vyzkumne-projekty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 smtClean="0"/>
              <a:t>Metodologie a statistika 1</a:t>
            </a:r>
            <a:endParaRPr lang="cs-CZ" sz="5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982933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Martin Sebera</a:t>
            </a:r>
          </a:p>
          <a:p>
            <a:pPr algn="r"/>
            <a:r>
              <a:rPr lang="cs-CZ" sz="3000" dirty="0" smtClean="0"/>
              <a:t>Fakulta sportovních studií, MU Brno, 2017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 smtClean="0"/>
              <a:t>Výběr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01796"/>
            <a:ext cx="10820400" cy="5206038"/>
          </a:xfrm>
        </p:spPr>
        <p:txBody>
          <a:bodyPr>
            <a:noAutofit/>
          </a:bodyPr>
          <a:lstStyle/>
          <a:p>
            <a:r>
              <a:rPr lang="cs-CZ" sz="2300" dirty="0" smtClean="0"/>
              <a:t>Vypsaná témata v </a:t>
            </a:r>
            <a:r>
              <a:rPr lang="cs-CZ" sz="2300" dirty="0" err="1" smtClean="0"/>
              <a:t>Isu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is.muni.cz/</a:t>
            </a:r>
            <a:r>
              <a:rPr lang="cs-CZ" sz="2300" dirty="0" err="1" smtClean="0"/>
              <a:t>auth</a:t>
            </a:r>
            <a:r>
              <a:rPr lang="cs-CZ" sz="2300" dirty="0" smtClean="0"/>
              <a:t>/rozpis</a:t>
            </a:r>
            <a:r>
              <a:rPr lang="cs-CZ" sz="2300" dirty="0"/>
              <a:t>/?fakulta=1451</a:t>
            </a:r>
          </a:p>
          <a:p>
            <a:r>
              <a:rPr lang="cs-CZ" sz="2300" dirty="0" smtClean="0"/>
              <a:t>Archív </a:t>
            </a:r>
            <a:r>
              <a:rPr lang="cs-CZ" sz="2300" dirty="0"/>
              <a:t>závěrečných </a:t>
            </a:r>
            <a:r>
              <a:rPr lang="cs-CZ" sz="2300" dirty="0" smtClean="0"/>
              <a:t>prací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</a:t>
            </a:r>
            <a:r>
              <a:rPr lang="cs-CZ" sz="2300" dirty="0" smtClean="0"/>
              <a:t>MU: </a:t>
            </a:r>
            <a:r>
              <a:rPr lang="cs-CZ" sz="2300" dirty="0"/>
              <a:t>is.muni.cz/</a:t>
            </a:r>
            <a:r>
              <a:rPr lang="cs-CZ" sz="2300" dirty="0" err="1"/>
              <a:t>auth</a:t>
            </a:r>
            <a:r>
              <a:rPr lang="cs-CZ" sz="2300" dirty="0"/>
              <a:t>/thesis</a:t>
            </a:r>
            <a:r>
              <a:rPr lang="cs-CZ" sz="2300" dirty="0" smtClean="0"/>
              <a:t>/ - obhájené závěrečné práce, </a:t>
            </a:r>
            <a:r>
              <a:rPr lang="cs-CZ" sz="2300" dirty="0"/>
              <a:t>včetně posudků vedoucího práce a oponenta</a:t>
            </a:r>
            <a:r>
              <a:rPr lang="cs-CZ" sz="2300" dirty="0" smtClean="0"/>
              <a:t>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na UK</a:t>
            </a:r>
            <a:r>
              <a:rPr lang="cs-CZ" sz="2300" dirty="0"/>
              <a:t>: http://www.cuni.cz/UK-4427.html</a:t>
            </a:r>
            <a:endParaRPr lang="cs-CZ" sz="23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 smtClean="0"/>
              <a:t>Téma </a:t>
            </a:r>
            <a:r>
              <a:rPr lang="cs-CZ" sz="2300" i="1" dirty="0"/>
              <a:t>by mělo odpovídat zájmům posluchače a navazovat na jeho dosavadní studium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Prameny </a:t>
            </a:r>
            <a:r>
              <a:rPr lang="cs-CZ" sz="2300" i="1" dirty="0" smtClean="0"/>
              <a:t>pro </a:t>
            </a:r>
            <a:r>
              <a:rPr lang="cs-CZ" sz="2300" i="1" dirty="0"/>
              <a:t>zpracování práce musí být pro kandidáta fyzicky dostupné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Zpracovatelnost </a:t>
            </a:r>
            <a:r>
              <a:rPr lang="cs-CZ" sz="2300" i="1" dirty="0" smtClean="0"/>
              <a:t>podkladů </a:t>
            </a:r>
            <a:r>
              <a:rPr lang="cs-CZ" sz="2300" i="1" dirty="0"/>
              <a:t>by měla odpovídat kulturní úrovni kandidáta</a:t>
            </a:r>
            <a:endParaRPr lang="cs-CZ" sz="2300" dirty="0"/>
          </a:p>
          <a:p>
            <a:pPr marL="457200" indent="-457200">
              <a:buFont typeface="+mj-lt"/>
              <a:buAutoNum type="arabicPeriod"/>
            </a:pPr>
            <a:r>
              <a:rPr lang="cs-CZ" sz="2300" i="1" dirty="0"/>
              <a:t>Metodologické předpoklady pro daný výzkum musí být na takové úrovni, aby odpovídaly zkušenosti a dosavadní průpravě kandidáta.</a:t>
            </a:r>
            <a:endParaRPr lang="cs-CZ" sz="2300" dirty="0"/>
          </a:p>
          <a:p>
            <a:pPr marL="0" indent="0" algn="ctr">
              <a:buNone/>
            </a:pPr>
            <a:r>
              <a:rPr lang="cs-CZ" sz="2300" dirty="0" err="1"/>
              <a:t>Eco</a:t>
            </a:r>
            <a:r>
              <a:rPr lang="cs-CZ" sz="2300" dirty="0"/>
              <a:t> (1977</a:t>
            </a:r>
            <a:r>
              <a:rPr lang="cs-CZ" sz="2300" dirty="0" smtClean="0"/>
              <a:t>)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77583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96957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6815" y="2337758"/>
            <a:ext cx="11412747" cy="426145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1. Úvod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2. Syntéza poznatků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3. Výzkumný problém, cíle, výzkumné otázky, (hypotézy)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 smtClean="0"/>
              <a:t>4. Plán Výzkumu</a:t>
            </a:r>
            <a:endParaRPr lang="cs-CZ" sz="2500" cap="all" dirty="0"/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5. Výsledky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6. Diskuse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500" cap="all" dirty="0"/>
              <a:t>7. Závěry</a:t>
            </a:r>
          </a:p>
        </p:txBody>
      </p:sp>
    </p:spTree>
    <p:extLst>
      <p:ext uri="{BB962C8B-B14F-4D97-AF65-F5344CB8AC3E}">
        <p14:creationId xmlns:p14="http://schemas.microsoft.com/office/powerpoint/2010/main" val="42716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 lnSpcReduction="10000"/>
          </a:bodyPr>
          <a:lstStyle/>
          <a:p>
            <a:pPr marL="1431925" indent="-1431925">
              <a:buNone/>
            </a:pPr>
            <a:r>
              <a:rPr lang="cs-CZ" sz="2500" cap="all" dirty="0" smtClean="0"/>
              <a:t>1. Úvod</a:t>
            </a:r>
          </a:p>
          <a:p>
            <a:pPr marL="1431925" indent="-1431925">
              <a:buNone/>
            </a:pPr>
            <a:endParaRPr lang="cs-CZ" sz="1100" cap="all" dirty="0"/>
          </a:p>
          <a:p>
            <a:pPr marL="1431925" indent="-1431925">
              <a:buNone/>
            </a:pPr>
            <a:r>
              <a:rPr lang="cs-CZ" sz="2500" cap="all" dirty="0"/>
              <a:t>2. Syntéza </a:t>
            </a:r>
            <a:r>
              <a:rPr lang="cs-CZ" sz="2500" cap="all" dirty="0" smtClean="0"/>
              <a:t>poznatků </a:t>
            </a:r>
          </a:p>
          <a:p>
            <a:r>
              <a:rPr lang="cs-CZ" sz="2300" dirty="0" smtClean="0"/>
              <a:t>rešerše</a:t>
            </a:r>
          </a:p>
          <a:p>
            <a:r>
              <a:rPr lang="cs-CZ" sz="2300" dirty="0" smtClean="0"/>
              <a:t>historický přehled</a:t>
            </a:r>
          </a:p>
          <a:p>
            <a:r>
              <a:rPr lang="cs-CZ" sz="2300" dirty="0" smtClean="0"/>
              <a:t>stav zkoumané problematiky</a:t>
            </a:r>
          </a:p>
          <a:p>
            <a:r>
              <a:rPr lang="cs-CZ" sz="2300" dirty="0" smtClean="0"/>
              <a:t>teoretický úvod do problematiky</a:t>
            </a:r>
            <a:endParaRPr lang="cs-CZ" sz="2500" dirty="0"/>
          </a:p>
          <a:p>
            <a:pPr marL="1431925" indent="-1431925">
              <a:buNone/>
            </a:pPr>
            <a:endParaRPr lang="cs-CZ" sz="1000" cap="all" dirty="0" smtClean="0"/>
          </a:p>
          <a:p>
            <a:pPr marL="1431925" indent="-1431925">
              <a:buNone/>
            </a:pPr>
            <a:r>
              <a:rPr lang="cs-CZ" sz="2500" cap="all" dirty="0" smtClean="0"/>
              <a:t>3</a:t>
            </a:r>
            <a:r>
              <a:rPr lang="cs-CZ" sz="2500" cap="all" dirty="0"/>
              <a:t>. Výzkumný problém, cíle, výzkumné otázky, </a:t>
            </a:r>
            <a:r>
              <a:rPr lang="cs-CZ" sz="2500" cap="all" dirty="0" smtClean="0"/>
              <a:t>hypotézy</a:t>
            </a:r>
            <a:r>
              <a:rPr lang="cs-CZ" sz="2500" dirty="0"/>
              <a:t> </a:t>
            </a:r>
            <a:endParaRPr lang="cs-CZ" sz="2500" dirty="0" smtClean="0"/>
          </a:p>
          <a:p>
            <a:r>
              <a:rPr lang="cs-CZ" sz="2300" dirty="0" smtClean="0"/>
              <a:t>zdůvodnění</a:t>
            </a:r>
            <a:r>
              <a:rPr lang="cs-CZ" sz="2300" dirty="0"/>
              <a:t>, význam a potřeba </a:t>
            </a:r>
            <a:r>
              <a:rPr lang="cs-CZ" sz="2300" dirty="0" smtClean="0"/>
              <a:t>studie</a:t>
            </a:r>
          </a:p>
          <a:p>
            <a:r>
              <a:rPr lang="cs-CZ" sz="2300" dirty="0" smtClean="0"/>
              <a:t>cíl práce</a:t>
            </a:r>
          </a:p>
          <a:p>
            <a:r>
              <a:rPr lang="cs-CZ" sz="2300" dirty="0" smtClean="0"/>
              <a:t>výzkumné otázky (hypotézy)</a:t>
            </a:r>
          </a:p>
          <a:p>
            <a:r>
              <a:rPr lang="cs-CZ" sz="2300" dirty="0" smtClean="0"/>
              <a:t>vymezení studie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7633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4. Plán </a:t>
            </a:r>
            <a:r>
              <a:rPr lang="cs-CZ" sz="2500" cap="all" dirty="0" smtClean="0"/>
              <a:t>Výzkumu</a:t>
            </a:r>
          </a:p>
          <a:p>
            <a:r>
              <a:rPr lang="cs-CZ" sz="2500" dirty="0"/>
              <a:t>Strategie, výzkumná metodologie</a:t>
            </a:r>
          </a:p>
          <a:p>
            <a:r>
              <a:rPr lang="cs-CZ" sz="2500" dirty="0"/>
              <a:t>Konceptuální rámec</a:t>
            </a:r>
          </a:p>
          <a:p>
            <a:r>
              <a:rPr lang="cs-CZ" sz="2500" dirty="0"/>
              <a:t>Zkoumaný vzorek</a:t>
            </a:r>
          </a:p>
          <a:p>
            <a:r>
              <a:rPr lang="cs-CZ" sz="2500" dirty="0"/>
              <a:t>Sběr dat</a:t>
            </a:r>
          </a:p>
          <a:p>
            <a:r>
              <a:rPr lang="cs-CZ" sz="2500" dirty="0" smtClean="0"/>
              <a:t>Měřící nástroje </a:t>
            </a:r>
            <a:r>
              <a:rPr lang="cs-CZ" sz="2500" dirty="0"/>
              <a:t>a procedury</a:t>
            </a:r>
          </a:p>
          <a:p>
            <a:r>
              <a:rPr lang="cs-CZ" sz="2500" dirty="0"/>
              <a:t>Analýza dat</a:t>
            </a:r>
          </a:p>
          <a:p>
            <a:r>
              <a:rPr lang="cs-CZ" sz="2500" dirty="0"/>
              <a:t>Zajištění kvality </a:t>
            </a:r>
            <a:r>
              <a:rPr lang="cs-CZ" sz="2500" dirty="0" smtClean="0"/>
              <a:t>výzkumu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7307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 smtClean="0"/>
              <a:t>5</a:t>
            </a:r>
            <a:r>
              <a:rPr lang="cs-CZ" sz="2500" cap="all" dirty="0"/>
              <a:t>. </a:t>
            </a:r>
            <a:r>
              <a:rPr lang="cs-CZ" sz="2500" cap="all" dirty="0" smtClean="0"/>
              <a:t>Výsledky</a:t>
            </a:r>
          </a:p>
          <a:p>
            <a:r>
              <a:rPr lang="cs-CZ" sz="2300" dirty="0" smtClean="0"/>
              <a:t>Výpočty – statistické charakteristiky a výsledky statistických postupů, tabulky</a:t>
            </a:r>
            <a:r>
              <a:rPr lang="cs-CZ" sz="2300" dirty="0"/>
              <a:t>, </a:t>
            </a:r>
            <a:r>
              <a:rPr lang="cs-CZ" sz="2300" dirty="0" smtClean="0"/>
              <a:t>grafy</a:t>
            </a:r>
          </a:p>
          <a:p>
            <a:r>
              <a:rPr lang="cs-CZ" sz="2300" dirty="0" smtClean="0"/>
              <a:t>Argumentace pro odpovědi na výzkumné otázky, zamítnutí/nezamítnutí hypotéz</a:t>
            </a:r>
            <a:endParaRPr lang="cs-CZ" sz="2300" dirty="0"/>
          </a:p>
          <a:p>
            <a:pPr marL="0" indent="0">
              <a:buNone/>
            </a:pPr>
            <a:endParaRPr lang="cs-CZ" sz="2500" cap="all" dirty="0" smtClean="0"/>
          </a:p>
          <a:p>
            <a:pPr marL="0" indent="0">
              <a:buNone/>
            </a:pPr>
            <a:r>
              <a:rPr lang="cs-CZ" sz="2500" cap="all" dirty="0" smtClean="0"/>
              <a:t>6</a:t>
            </a:r>
            <a:r>
              <a:rPr lang="cs-CZ" sz="2500" cap="all" dirty="0"/>
              <a:t>. Diskuse</a:t>
            </a:r>
          </a:p>
          <a:p>
            <a:r>
              <a:rPr lang="cs-CZ" sz="2300" dirty="0" smtClean="0"/>
              <a:t>Diskuse výsledků vzhledem k vědecké literatuře</a:t>
            </a:r>
          </a:p>
          <a:p>
            <a:r>
              <a:rPr lang="cs-CZ" sz="2300" dirty="0" smtClean="0"/>
              <a:t>Důsledky pro praxi, teorii nebo další výzkum</a:t>
            </a:r>
          </a:p>
          <a:p>
            <a:pPr marL="0" indent="0">
              <a:buNone/>
            </a:pPr>
            <a:endParaRPr lang="cs-CZ" sz="2500" cap="all" dirty="0" smtClean="0"/>
          </a:p>
          <a:p>
            <a:pPr marL="0" indent="0">
              <a:buNone/>
            </a:pPr>
            <a:r>
              <a:rPr lang="cs-CZ" sz="2500" cap="all" dirty="0" smtClean="0"/>
              <a:t>7</a:t>
            </a:r>
            <a:r>
              <a:rPr lang="cs-CZ" sz="2500" cap="all" dirty="0"/>
              <a:t>. </a:t>
            </a:r>
            <a:r>
              <a:rPr lang="cs-CZ" sz="2500" cap="all" dirty="0" smtClean="0"/>
              <a:t>Závěry</a:t>
            </a:r>
          </a:p>
          <a:p>
            <a:r>
              <a:rPr lang="cs-CZ" sz="2300" dirty="0" smtClean="0"/>
              <a:t>Doporučení pro další výzkum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19837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Literární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232119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300" dirty="0"/>
              <a:t>Předchází tvorbě vědecké práce a je to mimo jiné návrh výzkumného projektu a výběr vhodné metodiky</a:t>
            </a:r>
          </a:p>
          <a:p>
            <a:pPr marL="342900" indent="-342900"/>
            <a:r>
              <a:rPr lang="cs-CZ" sz="2300" dirty="0" smtClean="0"/>
              <a:t>Systematický a </a:t>
            </a:r>
            <a:r>
              <a:rPr lang="cs-CZ" sz="2300" dirty="0"/>
              <a:t>opakovatelný postup </a:t>
            </a:r>
            <a:r>
              <a:rPr lang="cs-CZ" sz="2300" dirty="0" smtClean="0"/>
              <a:t>pro hledání a sloučení již vytvořených výsledků</a:t>
            </a:r>
            <a:endParaRPr lang="cs-CZ" sz="2300" dirty="0"/>
          </a:p>
          <a:p>
            <a:pPr marL="342900" indent="-342900"/>
            <a:r>
              <a:rPr lang="cs-CZ" sz="2300" dirty="0" smtClean="0"/>
              <a:t>Vyhledání literatury a informačních zdrojů</a:t>
            </a:r>
            <a:endParaRPr lang="cs-CZ" sz="2300" dirty="0"/>
          </a:p>
          <a:p>
            <a:pPr marL="800100" lvl="1" indent="-342900"/>
            <a:r>
              <a:rPr lang="cs-CZ" sz="2300" dirty="0" smtClean="0"/>
              <a:t>Knihovny, elektronické informační zdroje, jiné internetové </a:t>
            </a:r>
            <a:r>
              <a:rPr lang="cs-CZ" sz="2300" dirty="0"/>
              <a:t>zdroje </a:t>
            </a:r>
            <a:r>
              <a:rPr lang="cs-CZ" sz="2300" dirty="0" smtClean="0"/>
              <a:t>Identifikování </a:t>
            </a:r>
            <a:r>
              <a:rPr lang="cs-CZ" sz="2300" dirty="0"/>
              <a:t>klíčových slov. </a:t>
            </a:r>
            <a:endParaRPr lang="cs-CZ" sz="2300" dirty="0" smtClean="0"/>
          </a:p>
          <a:p>
            <a:pPr marL="800100" lvl="1" indent="-342900"/>
            <a:r>
              <a:rPr lang="cs-CZ" sz="2300" dirty="0" smtClean="0"/>
              <a:t>Volba </a:t>
            </a:r>
            <a:r>
              <a:rPr lang="cs-CZ" sz="2300" dirty="0"/>
              <a:t>citačního </a:t>
            </a:r>
            <a:r>
              <a:rPr lang="cs-CZ" sz="2300" dirty="0" smtClean="0"/>
              <a:t>rejstříku: Web </a:t>
            </a:r>
            <a:r>
              <a:rPr lang="cs-CZ" sz="2300" dirty="0" err="1"/>
              <a:t>of</a:t>
            </a:r>
            <a:r>
              <a:rPr lang="cs-CZ" sz="2300" dirty="0"/>
              <a:t> Science, SCOPUS, Google </a:t>
            </a:r>
            <a:r>
              <a:rPr lang="cs-CZ" sz="2300" dirty="0" err="1"/>
              <a:t>Scholar</a:t>
            </a:r>
            <a:r>
              <a:rPr lang="cs-CZ" sz="2300" dirty="0"/>
              <a:t>. </a:t>
            </a:r>
          </a:p>
          <a:p>
            <a:pPr marL="800100" lvl="1" indent="-342900"/>
            <a:r>
              <a:rPr lang="cs-CZ" sz="2300" dirty="0"/>
              <a:t>Úprava vyhledávacího dotazu. </a:t>
            </a:r>
            <a:endParaRPr lang="cs-CZ" sz="2300" dirty="0" smtClean="0"/>
          </a:p>
          <a:p>
            <a:pPr marL="800100" lvl="1" indent="-342900"/>
            <a:r>
              <a:rPr lang="cs-CZ" sz="2300" dirty="0" smtClean="0"/>
              <a:t>Výběr </a:t>
            </a:r>
            <a:r>
              <a:rPr lang="cs-CZ" sz="2300" dirty="0"/>
              <a:t>relevantních článků</a:t>
            </a:r>
            <a:r>
              <a:rPr lang="cs-CZ" sz="2300" dirty="0" smtClean="0"/>
              <a:t>.</a:t>
            </a:r>
            <a:endParaRPr lang="cs-CZ" sz="2300" dirty="0"/>
          </a:p>
          <a:p>
            <a:pPr marL="800100" lvl="1" indent="-342900"/>
            <a:r>
              <a:rPr lang="cs-CZ" sz="2300" dirty="0"/>
              <a:t>Studium vybraných článků.</a:t>
            </a:r>
          </a:p>
        </p:txBody>
      </p:sp>
    </p:spTree>
    <p:extLst>
      <p:ext uri="{BB962C8B-B14F-4D97-AF65-F5344CB8AC3E}">
        <p14:creationId xmlns:p14="http://schemas.microsoft.com/office/powerpoint/2010/main" val="922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1905"/>
            <a:ext cx="8610600" cy="1293028"/>
          </a:xfrm>
        </p:spPr>
        <p:txBody>
          <a:bodyPr/>
          <a:lstStyle/>
          <a:p>
            <a:r>
              <a:rPr lang="cs-CZ" dirty="0" smtClean="0"/>
              <a:t>Literární rešerše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3298" y="1425507"/>
            <a:ext cx="11335110" cy="497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z="2500" dirty="0" smtClean="0"/>
              <a:t>Identifikujete </a:t>
            </a:r>
            <a:r>
              <a:rPr lang="cs-CZ" sz="2500" dirty="0"/>
              <a:t>mezery v literatuře</a:t>
            </a:r>
          </a:p>
          <a:p>
            <a:pPr lvl="0"/>
            <a:r>
              <a:rPr lang="cs-CZ" sz="2500" dirty="0" smtClean="0"/>
              <a:t>Vyhněte </a:t>
            </a:r>
            <a:r>
              <a:rPr lang="cs-CZ" sz="2500" dirty="0"/>
              <a:t>se </a:t>
            </a:r>
            <a:r>
              <a:rPr lang="cs-CZ" sz="2500" dirty="0" smtClean="0"/>
              <a:t>bádání vybádaného</a:t>
            </a:r>
          </a:p>
          <a:p>
            <a:pPr lvl="0"/>
            <a:r>
              <a:rPr lang="cs-CZ" sz="2300" dirty="0" smtClean="0"/>
              <a:t>Nedělejte </a:t>
            </a:r>
            <a:r>
              <a:rPr lang="cs-CZ" sz="2300" dirty="0"/>
              <a:t>stejné chyby jako vaši předchůdci</a:t>
            </a:r>
          </a:p>
          <a:p>
            <a:pPr lvl="0"/>
            <a:r>
              <a:rPr lang="cs-CZ" sz="2500" dirty="0" smtClean="0"/>
              <a:t>Začněte tam</a:t>
            </a:r>
            <a:r>
              <a:rPr lang="cs-CZ" sz="2500" dirty="0"/>
              <a:t>, kde ostatní skončili</a:t>
            </a:r>
          </a:p>
          <a:p>
            <a:pPr lvl="0"/>
            <a:r>
              <a:rPr lang="cs-CZ" sz="2500" dirty="0" smtClean="0"/>
              <a:t>Zjistíte</a:t>
            </a:r>
            <a:r>
              <a:rPr lang="cs-CZ" sz="2500" dirty="0"/>
              <a:t>, které práce jsou klíčové pro váš obor</a:t>
            </a:r>
          </a:p>
          <a:p>
            <a:pPr lvl="0"/>
            <a:r>
              <a:rPr lang="cs-CZ" sz="2500" b="1" dirty="0" smtClean="0"/>
              <a:t>Můžete </a:t>
            </a:r>
            <a:r>
              <a:rPr lang="cs-CZ" sz="2500" b="1" dirty="0"/>
              <a:t>srovnat svůj projekt s ostatními</a:t>
            </a:r>
          </a:p>
          <a:p>
            <a:pPr lvl="0"/>
            <a:r>
              <a:rPr lang="cs-CZ" sz="2500" b="1" dirty="0" smtClean="0"/>
              <a:t>Naleznete postup, metody a výsledky vhodné </a:t>
            </a:r>
            <a:r>
              <a:rPr lang="cs-CZ" sz="2500" b="1" dirty="0"/>
              <a:t>pro váš projekt</a:t>
            </a:r>
          </a:p>
          <a:p>
            <a:pPr lvl="0"/>
            <a:r>
              <a:rPr lang="cs-CZ" sz="2500" dirty="0" smtClean="0"/>
              <a:t>Identifikujete </a:t>
            </a:r>
            <a:r>
              <a:rPr lang="cs-CZ" sz="2500" dirty="0"/>
              <a:t>protikladné názory</a:t>
            </a:r>
          </a:p>
          <a:p>
            <a:pPr marL="342900" indent="-342900"/>
            <a:endParaRPr lang="cs-CZ" sz="25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cs-CZ" altLang="cs-CZ" sz="2500" dirty="0" smtClean="0">
                <a:latin typeface="+mj-lt"/>
              </a:rPr>
              <a:t>Discovery.muni.cz (p</a:t>
            </a:r>
            <a:r>
              <a:rPr lang="cs-CZ" sz="2500" dirty="0" smtClean="0">
                <a:latin typeface="+mj-lt"/>
              </a:rPr>
              <a:t>řístup vpn.muni.cz)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Google </a:t>
            </a:r>
            <a:r>
              <a:rPr kumimoji="0" lang="cs-CZ" altLang="cs-CZ" sz="25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Scholar</a:t>
            </a: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(scholar.google.cz</a:t>
            </a:r>
            <a:r>
              <a:rPr lang="cs-CZ" altLang="cs-CZ" sz="2500" dirty="0">
                <a:latin typeface="+mj-lt"/>
              </a:rPr>
              <a:t>)</a:t>
            </a:r>
            <a:endParaRPr kumimoji="0" lang="cs-CZ" altLang="cs-CZ" sz="2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970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1054751" cy="4024125"/>
          </a:xfrm>
        </p:spPr>
        <p:txBody>
          <a:bodyPr>
            <a:normAutofit/>
          </a:bodyPr>
          <a:lstStyle/>
          <a:p>
            <a:r>
              <a:rPr lang="cs-CZ" sz="2500" dirty="0" smtClean="0"/>
              <a:t>Publikační a citační etika</a:t>
            </a:r>
          </a:p>
          <a:p>
            <a:r>
              <a:rPr lang="cs-CZ" sz="2500" dirty="0" smtClean="0"/>
              <a:t>tvorby </a:t>
            </a:r>
            <a:r>
              <a:rPr lang="cs-CZ" sz="2500" dirty="0"/>
              <a:t>citací: </a:t>
            </a:r>
            <a:r>
              <a:rPr lang="cs-CZ" sz="2500" dirty="0" smtClean="0"/>
              <a:t>is.muni.cz/do/</a:t>
            </a:r>
            <a:r>
              <a:rPr lang="cs-CZ" sz="2500" dirty="0" err="1" smtClean="0"/>
              <a:t>rect</a:t>
            </a:r>
            <a:r>
              <a:rPr lang="cs-CZ" sz="2500" dirty="0" smtClean="0"/>
              <a:t>/el/</a:t>
            </a:r>
            <a:r>
              <a:rPr lang="cs-CZ" sz="2500" dirty="0" err="1" smtClean="0"/>
              <a:t>estud</a:t>
            </a:r>
            <a:r>
              <a:rPr lang="cs-CZ" sz="2500" dirty="0" smtClean="0"/>
              <a:t>/</a:t>
            </a:r>
            <a:r>
              <a:rPr lang="cs-CZ" sz="2500" dirty="0" err="1" smtClean="0"/>
              <a:t>prif</a:t>
            </a:r>
            <a:r>
              <a:rPr lang="cs-CZ" sz="2500" dirty="0" smtClean="0"/>
              <a:t>/ps11/metodika/web/ebook_citace_2011.html</a:t>
            </a:r>
            <a:endParaRPr lang="cs-CZ" sz="2500" dirty="0"/>
          </a:p>
          <a:p>
            <a:r>
              <a:rPr lang="cs-CZ" sz="2500" dirty="0" smtClean="0"/>
              <a:t>citační </a:t>
            </a:r>
            <a:r>
              <a:rPr lang="cs-CZ" sz="2500" dirty="0"/>
              <a:t>záznam lze nalézt </a:t>
            </a:r>
            <a:endParaRPr lang="cs-CZ" sz="25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v discovery.muni.cz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v </a:t>
            </a:r>
            <a:r>
              <a:rPr lang="cs-CZ" sz="2300" dirty="0"/>
              <a:t>knihovnickém systému </a:t>
            </a:r>
            <a:r>
              <a:rPr lang="cs-CZ" sz="2300" dirty="0" smtClean="0"/>
              <a:t>aleph.muni.cz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lze </a:t>
            </a:r>
            <a:r>
              <a:rPr lang="cs-CZ" sz="2300" dirty="0"/>
              <a:t>použít citační manažér </a:t>
            </a:r>
            <a:r>
              <a:rPr lang="cs-CZ" sz="2300" dirty="0" err="1"/>
              <a:t>Zotero</a:t>
            </a:r>
            <a:r>
              <a:rPr lang="cs-CZ" sz="2300" dirty="0"/>
              <a:t> integrovaný </a:t>
            </a:r>
            <a:r>
              <a:rPr lang="cs-CZ" sz="2300" dirty="0" smtClean="0"/>
              <a:t>se všemi </a:t>
            </a:r>
            <a:r>
              <a:rPr lang="cs-CZ" sz="2300" dirty="0"/>
              <a:t>prohlížeči</a:t>
            </a:r>
          </a:p>
        </p:txBody>
      </p:sp>
    </p:spTree>
    <p:extLst>
      <p:ext uri="{BB962C8B-B14F-4D97-AF65-F5344CB8AC3E}">
        <p14:creationId xmlns:p14="http://schemas.microsoft.com/office/powerpoint/2010/main" val="285685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 smtClean="0"/>
              <a:t>Citační norma ČSN ISO 690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hlinkClick r:id="rId2"/>
              </a:rPr>
              <a:t>https://</a:t>
            </a:r>
            <a:r>
              <a:rPr lang="cs-CZ" b="1" dirty="0" smtClean="0">
                <a:hlinkClick r:id="rId2"/>
              </a:rPr>
              <a:t>www.citace.com/CSN-ISO-690.pdf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pl-PL" dirty="0"/>
              <a:t>1. Základní pravidla pro vytváření bibliografických citací</a:t>
            </a:r>
          </a:p>
          <a:p>
            <a:pPr marL="0" indent="0">
              <a:buNone/>
            </a:pPr>
            <a:r>
              <a:rPr lang="pl-PL" dirty="0"/>
              <a:t>2. Struktura bibliografické citace</a:t>
            </a:r>
          </a:p>
          <a:p>
            <a:pPr marL="0" indent="0">
              <a:buNone/>
            </a:pPr>
            <a:r>
              <a:rPr lang="pl-PL" dirty="0"/>
              <a:t>3. Pravidla a prvky bibliografické citace</a:t>
            </a:r>
          </a:p>
          <a:p>
            <a:pPr marL="0" indent="0">
              <a:buNone/>
            </a:pPr>
            <a:r>
              <a:rPr lang="pl-PL" dirty="0"/>
              <a:t>4. Metody citování a odkazování</a:t>
            </a:r>
          </a:p>
          <a:p>
            <a:pPr marL="0" indent="0">
              <a:buNone/>
            </a:pPr>
            <a:r>
              <a:rPr lang="pl-PL" dirty="0"/>
              <a:t>5. Úprava abecedního seznamu biobliografických citací</a:t>
            </a:r>
          </a:p>
          <a:p>
            <a:pPr marL="0" indent="0">
              <a:buNone/>
            </a:pPr>
            <a:r>
              <a:rPr lang="pl-PL" dirty="0"/>
              <a:t>6. Praktické příklady</a:t>
            </a:r>
          </a:p>
        </p:txBody>
      </p:sp>
    </p:spTree>
    <p:extLst>
      <p:ext uri="{BB962C8B-B14F-4D97-AF65-F5344CB8AC3E}">
        <p14:creationId xmlns:p14="http://schemas.microsoft.com/office/powerpoint/2010/main" val="26573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 smtClean="0"/>
              <a:t>Citační norma ČSN ISO 690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Harvardský systém </a:t>
            </a:r>
            <a:r>
              <a:rPr lang="cs-CZ" dirty="0"/>
              <a:t>(forma jméno-datum)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Odkaz </a:t>
            </a:r>
            <a:r>
              <a:rPr lang="pl-PL" dirty="0"/>
              <a:t>na </a:t>
            </a:r>
            <a:r>
              <a:rPr lang="pl-PL" dirty="0" smtClean="0"/>
              <a:t>bibliografickou citaci v textu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Například </a:t>
            </a:r>
            <a:r>
              <a:rPr lang="cs-CZ" dirty="0">
                <a:solidFill>
                  <a:srgbClr val="FF0000"/>
                </a:solidFill>
              </a:rPr>
              <a:t>Holá (2006) tvrdí, že </a:t>
            </a:r>
            <a:r>
              <a:rPr lang="cs-CZ" dirty="0" smtClean="0">
                <a:solidFill>
                  <a:srgbClr val="FF0000"/>
                </a:solidFill>
              </a:rPr>
              <a:t>komunikaci </a:t>
            </a:r>
            <a:r>
              <a:rPr lang="cs-CZ" dirty="0">
                <a:solidFill>
                  <a:srgbClr val="FF0000"/>
                </a:solidFill>
              </a:rPr>
              <a:t>lze charakterizovat </a:t>
            </a:r>
            <a:r>
              <a:rPr lang="cs-CZ" dirty="0" smtClean="0">
                <a:solidFill>
                  <a:srgbClr val="FF0000"/>
                </a:solidFill>
              </a:rPr>
              <a:t>jako proces </a:t>
            </a:r>
            <a:r>
              <a:rPr lang="cs-CZ" dirty="0">
                <a:solidFill>
                  <a:srgbClr val="FF0000"/>
                </a:solidFill>
              </a:rPr>
              <a:t>sdílení určitých informací. Řečené však ještě neznamená slyšené (</a:t>
            </a:r>
            <a:r>
              <a:rPr lang="cs-CZ" dirty="0" err="1">
                <a:solidFill>
                  <a:srgbClr val="FF0000"/>
                </a:solidFill>
              </a:rPr>
              <a:t>Šuleř</a:t>
            </a:r>
            <a:r>
              <a:rPr lang="cs-CZ" dirty="0">
                <a:solidFill>
                  <a:srgbClr val="FF0000"/>
                </a:solidFill>
              </a:rPr>
              <a:t>, 2009b, s. 75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Bibliografické citace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HOLÁ</a:t>
            </a:r>
            <a:r>
              <a:rPr lang="cs-CZ" dirty="0">
                <a:solidFill>
                  <a:srgbClr val="FF0000"/>
                </a:solidFill>
              </a:rPr>
              <a:t>, Jana, 2006. </a:t>
            </a:r>
            <a:r>
              <a:rPr lang="cs-CZ" i="1" dirty="0">
                <a:solidFill>
                  <a:srgbClr val="FF0000"/>
                </a:solidFill>
              </a:rPr>
              <a:t>Interní komunikace ve firmě</a:t>
            </a:r>
            <a:r>
              <a:rPr lang="cs-CZ" dirty="0">
                <a:solidFill>
                  <a:srgbClr val="FF0000"/>
                </a:solidFill>
              </a:rPr>
              <a:t>. Brno: </a:t>
            </a:r>
            <a:r>
              <a:rPr lang="cs-CZ" dirty="0" err="1">
                <a:solidFill>
                  <a:srgbClr val="FF0000"/>
                </a:solidFill>
              </a:rPr>
              <a:t>Computer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Press</a:t>
            </a:r>
            <a:r>
              <a:rPr lang="cs-CZ" dirty="0">
                <a:solidFill>
                  <a:srgbClr val="FF0000"/>
                </a:solidFill>
              </a:rPr>
              <a:t>. ISBN 80-251-1250-0.</a:t>
            </a:r>
          </a:p>
          <a:p>
            <a:r>
              <a:rPr lang="cs-CZ" dirty="0">
                <a:solidFill>
                  <a:srgbClr val="FF0000"/>
                </a:solidFill>
              </a:rPr>
              <a:t>ŠULEŘ, Oldřich, 2009b. </a:t>
            </a:r>
            <a:r>
              <a:rPr lang="cs-CZ" i="1" dirty="0">
                <a:solidFill>
                  <a:srgbClr val="FF0000"/>
                </a:solidFill>
              </a:rPr>
              <a:t>100 klíčových manažerských technik: komunikování, vedení lidí, rozhodování a organizování</a:t>
            </a:r>
            <a:r>
              <a:rPr lang="cs-CZ" dirty="0">
                <a:solidFill>
                  <a:srgbClr val="FF0000"/>
                </a:solidFill>
              </a:rPr>
              <a:t>. Brno: </a:t>
            </a:r>
            <a:r>
              <a:rPr lang="cs-CZ" dirty="0" err="1" smtClean="0">
                <a:solidFill>
                  <a:srgbClr val="FF0000"/>
                </a:solidFill>
              </a:rPr>
              <a:t>Computer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Press</a:t>
            </a:r>
            <a:r>
              <a:rPr lang="cs-CZ" dirty="0">
                <a:solidFill>
                  <a:srgbClr val="FF0000"/>
                </a:solidFill>
              </a:rPr>
              <a:t>. ISBN 978-80-251-2173-3.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922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371638"/>
            <a:ext cx="8001000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 konci tohoto kurzu bude student schopen: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definovat vědní obor </a:t>
            </a:r>
            <a:r>
              <a:rPr kumimoji="0" lang="cs-CZ" altLang="cs-CZ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Kinantropologie</a:t>
            </a: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vytvořit téma bakalářské práce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vytvořit strukturu práce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popsat metody získávání a zpracování dat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stanovit vědeckou otázku a hypotézy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interpretovat výsledky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1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Varianty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Převzato z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web.ftvs.cuni.cz/hendl/metodologie/typy_vyzkumu.htm</a:t>
            </a:r>
            <a:endParaRPr lang="cs-CZ" dirty="0" smtClean="0"/>
          </a:p>
          <a:p>
            <a:r>
              <a:rPr lang="cs-CZ" dirty="0"/>
              <a:t>Neexistuje úplně jednotná terminologie pro označování </a:t>
            </a:r>
            <a:r>
              <a:rPr lang="cs-CZ" dirty="0" smtClean="0"/>
              <a:t>metodologie</a:t>
            </a:r>
          </a:p>
          <a:p>
            <a:r>
              <a:rPr lang="cs-CZ" dirty="0" smtClean="0"/>
              <a:t>Seznam </a:t>
            </a:r>
            <a:r>
              <a:rPr lang="cs-CZ" dirty="0"/>
              <a:t>20 typů identifikovaných metodologií spolu s jejich </a:t>
            </a:r>
            <a:r>
              <a:rPr lang="cs-CZ" dirty="0" smtClean="0"/>
              <a:t>charakteristiko</a:t>
            </a:r>
          </a:p>
          <a:p>
            <a:r>
              <a:rPr lang="cs-CZ" dirty="0"/>
              <a:t>V jedné výzkumné práci se mohou navíc uplatnit dvě nebo více metodologií </a:t>
            </a:r>
            <a:r>
              <a:rPr lang="cs-CZ" dirty="0" smtClean="0"/>
              <a:t>najednou</a:t>
            </a:r>
          </a:p>
          <a:p>
            <a:r>
              <a:rPr lang="cs-CZ" dirty="0"/>
              <a:t>Názvy metodologií se liší v různých vědních </a:t>
            </a:r>
            <a:r>
              <a:rPr lang="cs-CZ" dirty="0" smtClean="0"/>
              <a:t>oborech</a:t>
            </a:r>
          </a:p>
          <a:p>
            <a:r>
              <a:rPr lang="cs-CZ" dirty="0" smtClean="0"/>
              <a:t>Uvedené varianty se </a:t>
            </a:r>
            <a:r>
              <a:rPr lang="cs-CZ" dirty="0"/>
              <a:t>skutečně používají v praxi vědeckého zkoumání</a:t>
            </a:r>
          </a:p>
        </p:txBody>
      </p:sp>
    </p:spTree>
    <p:extLst>
      <p:ext uri="{BB962C8B-B14F-4D97-AF65-F5344CB8AC3E}">
        <p14:creationId xmlns:p14="http://schemas.microsoft.com/office/powerpoint/2010/main" val="1419841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typ: Metodologická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Tyto studie zkoumají nové přístupy (metody) a jejich potenciální přednosti proti současným přístupům (metodám). Obsah studie může tvořit měření, pozorování, organizování, zobrazování a komunikaci. takové studie často využívají vývojové nebo evaluační procedury.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Metaanalýza</a:t>
            </a:r>
            <a:r>
              <a:rPr lang="cs-CZ" dirty="0" smtClean="0"/>
              <a:t> klinických pokusů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Longitudinální </a:t>
            </a:r>
            <a:r>
              <a:rPr lang="cs-CZ" dirty="0"/>
              <a:t>versus průřezové studie věkových kohort při zkoumání vývoje osobnosti.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Návrh </a:t>
            </a:r>
            <a:r>
              <a:rPr lang="cs-CZ" dirty="0"/>
              <a:t>nové procedury měření.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8682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typ: 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219456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Rozbor stavu, vývoje a interakcí s prostředím jednoho nebo více jedinců, skupin, komunit a institucí, operačních jednotek, ale i programů, které se pozorují, dokumentují a analyzují, aby se popsaly a vysvětlily jejich stavy a vztahy k interním a externím ovlivňujícím </a:t>
            </a:r>
            <a:r>
              <a:rPr lang="cs-CZ" dirty="0" smtClean="0"/>
              <a:t>faktorům.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Tréninkový deník vybraného sportovce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Management sportovního klubu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Obnovení </a:t>
            </a:r>
            <a:r>
              <a:rPr lang="cs-CZ" dirty="0"/>
              <a:t>a vývoj Sokola po roce 1989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944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typ: 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dvě nebo více existujících situací, aby se zjistily typy, stupeň a příčina jejich podobnosti a rozdílnosti.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Kurikula</a:t>
            </a:r>
            <a:r>
              <a:rPr lang="cs-CZ" dirty="0"/>
              <a:t>, které se vyučují na vysokých školách </a:t>
            </a:r>
            <a:r>
              <a:rPr lang="cs-CZ" dirty="0" err="1"/>
              <a:t>kinantropologického</a:t>
            </a:r>
            <a:r>
              <a:rPr lang="cs-CZ" dirty="0"/>
              <a:t> typu v různých zemích.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výuky tělesné výchovy na běžné základní škole a na alternativní základní </a:t>
            </a:r>
            <a:r>
              <a:rPr lang="cs-CZ" dirty="0" smtClean="0"/>
              <a:t>škole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úrovně výbušné síly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4903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019" y="764373"/>
            <a:ext cx="9867181" cy="1293028"/>
          </a:xfrm>
        </p:spPr>
        <p:txBody>
          <a:bodyPr/>
          <a:lstStyle/>
          <a:p>
            <a:r>
              <a:rPr lang="cs-CZ" b="1" dirty="0"/>
              <a:t>4. typ: Korelačně-prediktivní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Studují se korelace mezi určitými fenomény (proměnnými) a provádí interpretace vztahů. Tyto studie zahrnují určení, kolik variace v závisle proměnné je vysvětleno variací jedné nebo více nezávislých ovlivňujících faktorů. Zjištěných vztahů se využívá pro provádění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Vztah </a:t>
            </a:r>
            <a:r>
              <a:rPr lang="cs-CZ" dirty="0"/>
              <a:t>mezi velikostí rodiny a věkem jejich členů k rozsahu využívání zdravotnických služeb.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Vztah </a:t>
            </a:r>
            <a:r>
              <a:rPr lang="cs-CZ" dirty="0"/>
              <a:t>mezi </a:t>
            </a:r>
            <a:r>
              <a:rPr lang="cs-CZ" dirty="0" err="1"/>
              <a:t>socio</a:t>
            </a:r>
            <a:r>
              <a:rPr lang="cs-CZ" dirty="0"/>
              <a:t>-demografickými parametry rodičů a způsobem a intenzitou pohybových aktivit jejich dětí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laterality dolních končetin na provedení základních skoků klasického tance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728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typ: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Jedna nebo více nezávisle proměnných se cíleně manipulují a pozoruje se efekt na cílovou (závisle) proměnnou. Výsledky se vysvětlují pomocí nějaké teorie nebo se tato teorie testuje. Uplatňuje se randomizace do skupin (např. do skupin s intervencí a bez intervence).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Redukce </a:t>
            </a:r>
            <a:r>
              <a:rPr lang="cs-CZ" dirty="0"/>
              <a:t>úzkosti pomocí pohybového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Efektivita </a:t>
            </a:r>
            <a:r>
              <a:rPr lang="cs-CZ" dirty="0"/>
              <a:t>terapeutických postupů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Zvýšení síly a vytrvalosti u seniorů na základě 3 měsíční intervence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783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typ: </a:t>
            </a:r>
            <a:r>
              <a:rPr lang="cs-CZ" b="1" dirty="0" smtClean="0"/>
              <a:t>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Předpokládá se, že se provádí nějaký program nebo projekt určitým způsobem a s určitými cíli. Výzkum je zaměřen na popis aktuálního průběhu a určení toho, zda se daných cílů dosahuje a které další efekty jsou přítomny. Existuje mnoho modelů evaluačního výzkumu (</a:t>
            </a:r>
            <a:r>
              <a:rPr lang="cs-CZ" dirty="0" err="1"/>
              <a:t>Hendl</a:t>
            </a:r>
            <a:r>
              <a:rPr lang="cs-CZ" dirty="0"/>
              <a:t>, 1999).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sebeobranných modelových situací pro osoby na </a:t>
            </a:r>
            <a:r>
              <a:rPr lang="cs-CZ" dirty="0" smtClean="0"/>
              <a:t>vozíku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Vliv </a:t>
            </a:r>
            <a:r>
              <a:rPr lang="cs-CZ" dirty="0"/>
              <a:t>protidrogového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moderních přístupů a metod v </a:t>
            </a:r>
            <a:r>
              <a:rPr lang="cs-CZ" dirty="0" smtClean="0"/>
              <a:t>angličtině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99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 typ: Vývojové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změn v čase jednoho nebo několika veličin nebo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Vývojové trendy </a:t>
            </a:r>
            <a:r>
              <a:rPr lang="cs-CZ" dirty="0" smtClean="0"/>
              <a:t>v tréninku síly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Vývoj </a:t>
            </a:r>
            <a:r>
              <a:rPr lang="cs-CZ" dirty="0"/>
              <a:t>schopností se písemně vyjadřovat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vybraných faktorů ovlivňujících </a:t>
            </a:r>
            <a:r>
              <a:rPr lang="cs-CZ" dirty="0" smtClean="0"/>
              <a:t>léčbu nemoci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978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8. typ: Analýza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fenomény, které se mění v čase, aby se identifikoval směr a velikost trendu, provádí se interpretace a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Vývoj </a:t>
            </a:r>
            <a:r>
              <a:rPr lang="cs-CZ" dirty="0"/>
              <a:t>rekordních výsledků v dané </a:t>
            </a:r>
            <a:r>
              <a:rPr lang="cs-CZ" dirty="0" smtClean="0"/>
              <a:t>disciplíně.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Finanční </a:t>
            </a:r>
            <a:r>
              <a:rPr lang="cs-CZ" dirty="0"/>
              <a:t>analýza vybraného </a:t>
            </a:r>
            <a:r>
              <a:rPr lang="cs-CZ" dirty="0" smtClean="0"/>
              <a:t>sportovního klubu</a:t>
            </a:r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0377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9. typ: Dotazování na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se, popisuje se a interpretuje chování, názory a intence specifické skupiny lidí.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Stravovací </a:t>
            </a:r>
            <a:r>
              <a:rPr lang="cs-CZ" dirty="0"/>
              <a:t>preference hospitalizovaných jedinců podle rodu, věku a regionu.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Politické </a:t>
            </a:r>
            <a:r>
              <a:rPr lang="cs-CZ" dirty="0"/>
              <a:t>a sociální názory učitelů tělesné výchovy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vybraných faktorů na návštěvnost nejvyšší fotbalové soutěže v České </a:t>
            </a:r>
            <a:r>
              <a:rPr lang="cs-CZ" dirty="0" smtClean="0"/>
              <a:t>republice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841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/>
          </a:bodyPr>
          <a:lstStyle/>
          <a:p>
            <a:pPr lvl="0"/>
            <a:r>
              <a:rPr lang="cs-CZ" sz="2300" dirty="0"/>
              <a:t>DISMAN, Miroslav. </a:t>
            </a:r>
            <a:r>
              <a:rPr lang="cs-CZ" sz="2300" i="1" dirty="0"/>
              <a:t>Jak se vyrábí sociologická znalost: příručka pro uživatele</a:t>
            </a:r>
            <a:r>
              <a:rPr lang="cs-CZ" sz="2300" dirty="0"/>
              <a:t>. 3. vyd. Praha: Karolinum, 2000. ISBN 80-246-0139-7.</a:t>
            </a:r>
          </a:p>
          <a:p>
            <a:pPr lvl="0"/>
            <a:r>
              <a:rPr lang="cs-CZ" sz="2300" dirty="0"/>
              <a:t>GAVORA, Peter. </a:t>
            </a:r>
            <a:r>
              <a:rPr lang="cs-CZ" sz="2300" i="1" dirty="0"/>
              <a:t>Úvod do pedagogického výzkumu</a:t>
            </a:r>
            <a:r>
              <a:rPr lang="cs-CZ" sz="2300" dirty="0"/>
              <a:t>. </a:t>
            </a:r>
            <a:r>
              <a:rPr lang="cs-CZ" sz="2300" dirty="0" err="1"/>
              <a:t>Translated</a:t>
            </a:r>
            <a:r>
              <a:rPr lang="cs-CZ" sz="2300" dirty="0"/>
              <a:t> by Vladimír </a:t>
            </a:r>
            <a:r>
              <a:rPr lang="cs-CZ" sz="2300" dirty="0" err="1"/>
              <a:t>Jůva</a:t>
            </a:r>
            <a:r>
              <a:rPr lang="cs-CZ" sz="2300" dirty="0"/>
              <a:t>. Brno: </a:t>
            </a:r>
            <a:r>
              <a:rPr lang="cs-CZ" sz="2300" dirty="0" err="1"/>
              <a:t>Paido</a:t>
            </a:r>
            <a:r>
              <a:rPr lang="cs-CZ" sz="2300" dirty="0"/>
              <a:t>, 2000. 207 s. ISBN 8085931796.  </a:t>
            </a:r>
          </a:p>
          <a:p>
            <a:pPr lvl="0"/>
            <a:r>
              <a:rPr lang="cs-CZ" sz="2300" dirty="0"/>
              <a:t>HENDL, Jan. </a:t>
            </a:r>
            <a:r>
              <a:rPr lang="cs-CZ" sz="2300" i="1" dirty="0"/>
              <a:t>Přehled statistických metod zpracování dat :analýza a </a:t>
            </a:r>
            <a:r>
              <a:rPr lang="cs-CZ" sz="2300" i="1" dirty="0" err="1"/>
              <a:t>metaanalýza</a:t>
            </a:r>
            <a:r>
              <a:rPr lang="cs-CZ" sz="2300" i="1" dirty="0"/>
              <a:t> dat</a:t>
            </a:r>
            <a:r>
              <a:rPr lang="cs-CZ" sz="2300" dirty="0"/>
              <a:t>. Vyd. 1. Praha: Portál, 2004. 583 s. ISBN 8071788201.  </a:t>
            </a:r>
          </a:p>
          <a:p>
            <a:pPr lvl="0"/>
            <a:r>
              <a:rPr lang="cs-CZ" sz="2300" dirty="0" smtClean="0"/>
              <a:t>PUNCH</a:t>
            </a:r>
            <a:r>
              <a:rPr lang="cs-CZ" sz="2300" dirty="0"/>
              <a:t>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Úspěšný návrh výzkumu</a:t>
            </a:r>
            <a:r>
              <a:rPr lang="cs-CZ" sz="2300" dirty="0"/>
              <a:t>. Vydání druhé. Praha: Portál, 2015. ISBN 978-80-262-0980-5.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Základy kvantitativního šetření</a:t>
            </a:r>
            <a:r>
              <a:rPr lang="cs-CZ" sz="2300" dirty="0"/>
              <a:t>. Praha: Portál, 2008. ISBN 978-80-7367-381-9.</a:t>
            </a:r>
          </a:p>
          <a:p>
            <a:pPr lvl="0"/>
            <a:r>
              <a:rPr lang="cs-CZ" sz="2300" dirty="0" smtClean="0"/>
              <a:t>ZHÁNĚL</a:t>
            </a:r>
            <a:r>
              <a:rPr lang="cs-CZ" sz="2300" dirty="0"/>
              <a:t>, Jiří, Vladimír HELLEBRANDT a Martin SEBERA. </a:t>
            </a:r>
            <a:r>
              <a:rPr lang="cs-CZ" sz="2300" i="1" dirty="0"/>
              <a:t>Metodologie výzkumné práce</a:t>
            </a:r>
            <a:r>
              <a:rPr lang="cs-CZ" sz="2300" dirty="0"/>
              <a:t>. Brno: Masarykova univerzita, 2014. 65 s. 1. ISBN 978-80-210-6875-9</a:t>
            </a:r>
            <a:r>
              <a:rPr lang="cs-CZ" sz="2300" dirty="0" smtClean="0"/>
              <a:t>.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40527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10. typ: Stav (status</a:t>
            </a:r>
            <a:r>
              <a:rPr lang="nb-NO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 reprezentativní nebo specifikovaná skupina, aby se zjistily charakteristiky objektu pozorování.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Prevence nadváhy a obezity u žáků na prvním stupni </a:t>
            </a:r>
            <a:r>
              <a:rPr lang="cs-CZ" dirty="0" smtClean="0"/>
              <a:t>ZŠ z </a:t>
            </a:r>
            <a:r>
              <a:rPr lang="cs-CZ" dirty="0"/>
              <a:t>pohledu </a:t>
            </a:r>
            <a:r>
              <a:rPr lang="cs-CZ" dirty="0" smtClean="0"/>
              <a:t>učitelů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Zaměstnanost </a:t>
            </a:r>
            <a:r>
              <a:rPr lang="cs-CZ" dirty="0"/>
              <a:t>specifikované skupiny obyvatel.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Vzdělání</a:t>
            </a:r>
            <a:r>
              <a:rPr lang="cs-CZ" dirty="0"/>
              <a:t>, povinnosti, aktivity a vnímání stavu trenérů mládežnických družstev.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720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11. typ: </a:t>
            </a:r>
            <a:r>
              <a:rPr lang="cs-CZ" b="1" dirty="0" smtClean="0"/>
              <a:t>Explorace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relativně neznámé oblasti za účelem vyhledání nebo podrobnějšího popsání objektů nebo fenoménů obvykle s cílem jim lépe porozumět.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Charakteristika </a:t>
            </a:r>
            <a:r>
              <a:rPr lang="cs-CZ" dirty="0"/>
              <a:t>jazykového projevu v definované komunitě </a:t>
            </a:r>
            <a:r>
              <a:rPr lang="cs-CZ" dirty="0" smtClean="0"/>
              <a:t>sportovců.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Smysl </a:t>
            </a:r>
            <a:r>
              <a:rPr lang="cs-CZ" dirty="0"/>
              <a:t>života u studentů </a:t>
            </a:r>
            <a:r>
              <a:rPr lang="cs-CZ" dirty="0" err="1" smtClean="0"/>
              <a:t>FSpS</a:t>
            </a: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Hejného metoda výuky matematiky a její sociální </a:t>
            </a:r>
            <a:r>
              <a:rPr lang="cs-CZ" dirty="0" smtClean="0"/>
              <a:t>aspekt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968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12. typ: Historická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Jedinci, instituce, komunity a aktivity se zkoumají s cílem rekonstruovat přesně a nestranně minulost, pokusit se o interpretaci a vliv na současnost nebo testovat určitou hypotézu..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Vliv </a:t>
            </a:r>
            <a:r>
              <a:rPr lang="cs-CZ" dirty="0"/>
              <a:t>myšlenek </a:t>
            </a:r>
            <a:r>
              <a:rPr lang="cs-CZ" dirty="0" err="1"/>
              <a:t>Coubertina</a:t>
            </a:r>
            <a:r>
              <a:rPr lang="cs-CZ" dirty="0"/>
              <a:t> na vývoj olympijského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Původ </a:t>
            </a:r>
            <a:r>
              <a:rPr lang="cs-CZ" dirty="0"/>
              <a:t>a status sokolského hnutí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 problematice výuky </a:t>
            </a:r>
            <a:r>
              <a:rPr lang="cs-CZ" dirty="0" smtClean="0"/>
              <a:t>biologie </a:t>
            </a:r>
            <a:r>
              <a:rPr lang="cs-CZ" dirty="0"/>
              <a:t>na </a:t>
            </a:r>
            <a:r>
              <a:rPr lang="cs-CZ" dirty="0" smtClean="0"/>
              <a:t>ZŠ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5204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13. typ: </a:t>
            </a:r>
            <a:r>
              <a:rPr lang="cs-CZ" b="1" dirty="0" smtClean="0"/>
              <a:t>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 systému, který představuje zobrazení přirozeného systému do systému umělého. Zahrnuje zkoumání adekvátnosti modelu a jeho využití pro zkoumání přirozeného systému.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Biomechanické </a:t>
            </a:r>
            <a:r>
              <a:rPr lang="cs-CZ" dirty="0"/>
              <a:t>modely pro zkoumání pohybu lidského těla.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Matematické </a:t>
            </a:r>
            <a:r>
              <a:rPr lang="cs-CZ" dirty="0"/>
              <a:t>modely pro zkoumání ekonomických systémů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Pokročilé metody síťové analýzy pro modelování </a:t>
            </a:r>
            <a:r>
              <a:rPr lang="cs-CZ" dirty="0" smtClean="0"/>
              <a:t>tréninku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7732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14. typ: Návrh a demonstrace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Návrh, popis a zdůvodnění nových systémů v ekonomice, školství nebo ve zdravotnictví, návrh výchovných programů, instrukčních materiálů, způsobu monitorování nemocnosti, návrhy terapií, návrh obecného typu tréninkového plánu atd.. Tento typ je doprovázen minimálně formativní evaluací.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Návrh </a:t>
            </a:r>
            <a:r>
              <a:rPr lang="cs-CZ" dirty="0"/>
              <a:t>kurikula pohybové výchovy pro děti od jednoho do tří let.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Návrh </a:t>
            </a:r>
            <a:r>
              <a:rPr lang="cs-CZ" dirty="0"/>
              <a:t>tréninku s cílem zvýšit výbušnou sílu pro určitý typ sportu a sportovce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kondiční přípravy </a:t>
            </a:r>
            <a:r>
              <a:rPr lang="cs-CZ" dirty="0" smtClean="0"/>
              <a:t>reprezentace ve atletice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2506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15. typ: Meta-analýza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Procedura pro kombinování výsledků výzkumu o měřených veličinách nejistého typu, pochopení jejich variace a určení možné průměrné velikosti efektu. Získá se zpracováním výsledků z příslušné literatury a testováním hypotéz.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Vliv </a:t>
            </a:r>
            <a:r>
              <a:rPr lang="cs-CZ" dirty="0"/>
              <a:t>pohybových aktivit na zdraví.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Hodnocení </a:t>
            </a:r>
            <a:r>
              <a:rPr lang="cs-CZ" dirty="0"/>
              <a:t>a zkoumání výsledků posuzování určité terapie různými týmy.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Metody meta-analýzy v onkologickém </a:t>
            </a:r>
            <a:r>
              <a:rPr lang="cs-CZ" dirty="0" smtClean="0"/>
              <a:t>výzkumu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9808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16. </a:t>
            </a:r>
            <a:r>
              <a:rPr lang="en-US" b="1" dirty="0" err="1"/>
              <a:t>typ</a:t>
            </a:r>
            <a:r>
              <a:rPr lang="en-US" b="1" dirty="0"/>
              <a:t>: Review a </a:t>
            </a:r>
            <a:r>
              <a:rPr lang="en-US" b="1" dirty="0" err="1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3186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Kvalitativní přehled znalostí v dané oblasti a pokus o syntézu s určitým zaměřením.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Analýza </a:t>
            </a:r>
            <a:r>
              <a:rPr lang="cs-CZ" dirty="0"/>
              <a:t>efektu vysoce intenzivního intervalového tréninku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Vývoj </a:t>
            </a:r>
            <a:r>
              <a:rPr lang="cs-CZ" dirty="0"/>
              <a:t>znalostí o vlivu sportu na socializaci jedince. Vyznačení dobře a málo probádaných úseků a pokus o teoretickou syntézu.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Dosavadní </a:t>
            </a:r>
            <a:r>
              <a:rPr lang="cs-CZ" dirty="0"/>
              <a:t>přístupy k léčbě dané nemoci. Doporučení pro praxi. Vyznačení slabých míst a doporučení směrů dalšího zkoumání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Hudba jako </a:t>
            </a:r>
            <a:r>
              <a:rPr lang="cs-CZ" dirty="0" err="1"/>
              <a:t>facilitátor</a:t>
            </a:r>
            <a:r>
              <a:rPr lang="cs-CZ" dirty="0"/>
              <a:t> relaxace u sportujících výkonnostního i vrcholového sportu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8293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17. typ: Teoretické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Navrhuje se a rozvíjí teoretické, úsporné a výstižné vysvětlení určité třídy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Možná objektivita v psychologii: Teoretická studie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Postoje žáků středních škol k vegetariánům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Teorie </a:t>
            </a:r>
            <a:r>
              <a:rPr lang="cs-CZ" dirty="0"/>
              <a:t>intelektuálního rozvoje.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Teorie </a:t>
            </a:r>
            <a:r>
              <a:rPr lang="cs-CZ" dirty="0"/>
              <a:t>motorických programů.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3976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18. typ: Analytická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Shromažďují se určité množiny dat (dokumenty) nebo se provádějí studie s cílem rozpoznat a vysvětlit principy, které mohou řídit určitá jednání a akce. Speciální podtypy zahrnují mikro- a makro-analýzy a rozbor politických opatření.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Zvládání </a:t>
            </a:r>
            <a:r>
              <a:rPr lang="cs-CZ" dirty="0"/>
              <a:t>extrémních typů lidského jednání na pohotovostních odděleních v nemocnicích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prožité zkušenosti neprofesionálních tanečníků s taneční volnočasovou </a:t>
            </a:r>
            <a:r>
              <a:rPr lang="cs-CZ" dirty="0" smtClean="0"/>
              <a:t>aktivitou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Zaměstnávání </a:t>
            </a:r>
            <a:r>
              <a:rPr lang="cs-CZ" dirty="0"/>
              <a:t>handicapovaných středoškoláků v ekonomicky slabé oblasti.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1576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19. typ: Kvalitativní </a:t>
            </a:r>
            <a:r>
              <a:rPr lang="cs-CZ" b="1" dirty="0" smtClean="0"/>
              <a:t>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Jedná se o obecný styl nebo formu výzkumu spíše než o specifickou metodologii. Ve skutečnosti kvalitativní výzkum využívá mnoho metodologií a přístupů, které mohou být využity výzkumy jiných typů.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Zkoumání </a:t>
            </a:r>
            <a:r>
              <a:rPr lang="cs-CZ" dirty="0"/>
              <a:t>vývoje názorů fyzioterapeuta na spokojenost se svojí profesí a míry uplatnění získaných znalostí pomocí hloubkových rozhovorů malého počtu jedinců provedených rok po zakončení studia a opakovaných po určité době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Sebepojetí, vnímání a prožívání vlastního </a:t>
            </a:r>
            <a:r>
              <a:rPr lang="cs-CZ" dirty="0" smtClean="0"/>
              <a:t>těla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Využití expresivních terapií v procesu léčby drogových </a:t>
            </a:r>
            <a:r>
              <a:rPr lang="cs-CZ" dirty="0" smtClean="0"/>
              <a:t>závislostí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58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Elektronické </a:t>
            </a:r>
            <a:r>
              <a:rPr lang="cs-CZ" b="1" dirty="0"/>
              <a:t>výukové materiály</a:t>
            </a:r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bakalářské práce</a:t>
            </a:r>
            <a:r>
              <a:rPr lang="cs-CZ" dirty="0"/>
              <a:t>. Brno: Masarykova univerzita, 2014. s. nestránkováno, 24 s. ISBN 978-80-210-7379-1.</a:t>
            </a:r>
            <a:endParaRPr lang="cs-CZ" u="sng" dirty="0" smtClean="0">
              <a:hlinkClick r:id="rId2"/>
            </a:endParaRPr>
          </a:p>
          <a:p>
            <a:pPr lvl="1"/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://www.fsps.muni.cz/impact/metodologie-bakalarske-prace/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magisterské práce</a:t>
            </a:r>
            <a:r>
              <a:rPr lang="cs-CZ" dirty="0"/>
              <a:t>. Brno: Masarykova univerzita, 2014. s. nestránkováno, 20 s. ISBN 978-80-210-7380-7.</a:t>
            </a:r>
            <a:endParaRPr lang="cs-CZ" u="sng" dirty="0" smtClean="0">
              <a:hlinkClick r:id="rId3"/>
            </a:endParaRPr>
          </a:p>
          <a:p>
            <a:pPr lvl="1"/>
            <a:r>
              <a:rPr lang="cs-CZ" u="sng" dirty="0" smtClean="0">
                <a:hlinkClick r:id="rId3"/>
              </a:rPr>
              <a:t>http</a:t>
            </a:r>
            <a:r>
              <a:rPr lang="cs-CZ" u="sng" dirty="0">
                <a:hlinkClick r:id="rId3"/>
              </a:rPr>
              <a:t>://www.fsps.muni.cz/impact/metodologie-magisterske-prace/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Výzkumné projekty</a:t>
            </a:r>
            <a:r>
              <a:rPr lang="cs-CZ" dirty="0"/>
              <a:t>. Brno: Masarykova univerzita, 2014. </a:t>
            </a:r>
            <a:r>
              <a:rPr lang="cs-CZ" dirty="0" smtClean="0"/>
              <a:t>nestránkováno</a:t>
            </a:r>
            <a:r>
              <a:rPr lang="cs-CZ" dirty="0"/>
              <a:t>, 50 s. ISBN 978-80-210-7452-1</a:t>
            </a:r>
            <a:r>
              <a:rPr lang="cs-CZ" dirty="0" smtClean="0"/>
              <a:t>.</a:t>
            </a:r>
          </a:p>
          <a:p>
            <a:pPr lvl="1"/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://www.fsps.muni.cz/impact/vyzkumne-projekty/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Statistika v </a:t>
            </a:r>
            <a:r>
              <a:rPr lang="cs-CZ" i="1" dirty="0" err="1"/>
              <a:t>kinantropologii</a:t>
            </a:r>
            <a:r>
              <a:rPr lang="cs-CZ" dirty="0"/>
              <a:t>. Brno: Masarykova univerzita, 2014. s. nestránkováno, 31 s. ISBN 978-80-210-7409-5.</a:t>
            </a:r>
            <a:endParaRPr lang="cs-CZ" u="sng" dirty="0" smtClean="0">
              <a:hlinkClick r:id="rId5"/>
            </a:endParaRPr>
          </a:p>
          <a:p>
            <a:pPr lvl="1"/>
            <a:r>
              <a:rPr lang="cs-CZ" u="sng" dirty="0" smtClean="0">
                <a:hlinkClick r:id="rId5"/>
              </a:rPr>
              <a:t>http</a:t>
            </a:r>
            <a:r>
              <a:rPr lang="cs-CZ" u="sng" dirty="0">
                <a:hlinkClick r:id="rId5"/>
              </a:rPr>
              <a:t>://www.fsps.muni.cz/impact/statistika-v-kinantropologii</a:t>
            </a:r>
            <a:r>
              <a:rPr lang="cs-CZ" u="sng" dirty="0" smtClean="0">
                <a:hlinkClick r:id="rId5"/>
              </a:rPr>
              <a:t>/</a:t>
            </a:r>
            <a:endParaRPr lang="cs-CZ" u="sng" dirty="0" smtClean="0"/>
          </a:p>
          <a:p>
            <a:r>
              <a:rPr lang="cs-CZ" dirty="0"/>
              <a:t>SEBERA, Martin a Renata KLÁROVÁ. </a:t>
            </a:r>
            <a:r>
              <a:rPr lang="cs-CZ" i="1" dirty="0"/>
              <a:t>Aplikovaná matematická statistika</a:t>
            </a:r>
            <a:r>
              <a:rPr lang="cs-CZ" dirty="0"/>
              <a:t>. Brno: Masarykova univerzita, 2014. s. nestránkováno, 51 s. ISBN 978-80-210-7427-9.</a:t>
            </a:r>
          </a:p>
        </p:txBody>
      </p:sp>
    </p:spTree>
    <p:extLst>
      <p:ext uri="{BB962C8B-B14F-4D97-AF65-F5344CB8AC3E}">
        <p14:creationId xmlns:p14="http://schemas.microsoft.com/office/powerpoint/2010/main" val="19628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20. typ: </a:t>
            </a:r>
            <a:r>
              <a:rPr lang="cs-CZ" b="1" dirty="0" err="1"/>
              <a:t>Kvasiexperiment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Srovnávají se skupiny, přičemž alokace nebyla provedena randomizací. Je možná pouze částečná kontrola porušení interní validity. Nalézá uplatnění v situacích, v kterých není možné provést pravý experiment z ekonomických nebo etických důvodů.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Všechny </a:t>
            </a:r>
            <a:r>
              <a:rPr lang="cs-CZ" dirty="0"/>
              <a:t>příklady uvedené u 5. typu (Experiment). V těchto případech však nemůžeme realizovat některé předepsané procedury svázané s pravým experimentem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Posuzování rychlostních a vytrvalostních schopností izometrickou dynamometrií u 12-13-letých </a:t>
            </a:r>
            <a:r>
              <a:rPr lang="cs-CZ" dirty="0" smtClean="0"/>
              <a:t>atletů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08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570003"/>
            <a:ext cx="10820400" cy="489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/>
              <a:t>VĚDA</a:t>
            </a:r>
          </a:p>
          <a:p>
            <a:r>
              <a:rPr lang="cs-CZ" altLang="cs-CZ" sz="2500" dirty="0"/>
              <a:t>Utříděný soubor poznatků v dané oblasti</a:t>
            </a:r>
          </a:p>
          <a:p>
            <a:r>
              <a:rPr lang="cs-CZ" altLang="cs-CZ" sz="2500" dirty="0" smtClean="0"/>
              <a:t>Systematické a organizované získávání informací</a:t>
            </a:r>
            <a:endParaRPr lang="cs-CZ" altLang="cs-CZ" sz="2500" dirty="0"/>
          </a:p>
          <a:p>
            <a:pPr marL="0" indent="0">
              <a:buNone/>
            </a:pPr>
            <a:endParaRPr lang="cs-CZ" altLang="cs-CZ" sz="2500" dirty="0" smtClean="0"/>
          </a:p>
          <a:p>
            <a:pPr marL="0" indent="0">
              <a:buNone/>
            </a:pPr>
            <a:r>
              <a:rPr lang="cs-CZ" sz="2500" b="1" dirty="0"/>
              <a:t>Cíle vědy </a:t>
            </a:r>
            <a:r>
              <a:rPr lang="cs-CZ" sz="2500" dirty="0"/>
              <a:t>jsou:</a:t>
            </a:r>
          </a:p>
          <a:p>
            <a:pPr lvl="0"/>
            <a:r>
              <a:rPr lang="cs-CZ" sz="2500" dirty="0"/>
              <a:t>deskripce (popis)</a:t>
            </a:r>
          </a:p>
          <a:p>
            <a:pPr lvl="0"/>
            <a:r>
              <a:rPr lang="cs-CZ" sz="2500" dirty="0"/>
              <a:t>explanace (vysvětlení)</a:t>
            </a:r>
          </a:p>
          <a:p>
            <a:pPr lvl="0"/>
            <a:r>
              <a:rPr lang="cs-CZ" sz="2500" dirty="0"/>
              <a:t>predikace (předpověď)</a:t>
            </a:r>
          </a:p>
          <a:p>
            <a:pPr lvl="0"/>
            <a:r>
              <a:rPr lang="cs-CZ" sz="2500" dirty="0"/>
              <a:t>pochopení </a:t>
            </a:r>
            <a:r>
              <a:rPr lang="cs-CZ" sz="2500" dirty="0" smtClean="0"/>
              <a:t>událostí</a:t>
            </a:r>
            <a:endParaRPr lang="cs-CZ" sz="2500" dirty="0"/>
          </a:p>
          <a:p>
            <a:pPr lvl="0"/>
            <a:r>
              <a:rPr lang="cs-CZ" sz="2500" dirty="0" smtClean="0"/>
              <a:t>řízení</a:t>
            </a:r>
            <a:endParaRPr lang="cs-CZ" sz="2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705" y="3070290"/>
            <a:ext cx="7131885" cy="379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682148"/>
            <a:ext cx="10820400" cy="4528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VÝZKUM</a:t>
            </a:r>
          </a:p>
          <a:p>
            <a:r>
              <a:rPr lang="en-US" altLang="cs-CZ" sz="2500" dirty="0"/>
              <a:t>Systematic</a:t>
            </a:r>
            <a:r>
              <a:rPr lang="cs-CZ" altLang="cs-CZ" sz="2500" dirty="0" err="1"/>
              <a:t>ký</a:t>
            </a:r>
            <a:r>
              <a:rPr lang="en-US" altLang="cs-CZ" sz="2500" dirty="0"/>
              <a:t> </a:t>
            </a:r>
            <a:r>
              <a:rPr lang="en-US" altLang="cs-CZ" sz="2500" dirty="0" err="1"/>
              <a:t>proces</a:t>
            </a:r>
            <a:r>
              <a:rPr lang="en-US" altLang="cs-CZ" sz="2500" dirty="0"/>
              <a:t> </a:t>
            </a:r>
            <a:r>
              <a:rPr lang="cs-CZ" altLang="cs-CZ" sz="2500" dirty="0"/>
              <a:t>řešení problémů</a:t>
            </a:r>
            <a:endParaRPr lang="en-US" altLang="cs-CZ" sz="2500" dirty="0"/>
          </a:p>
          <a:p>
            <a:r>
              <a:rPr lang="en-US" altLang="cs-CZ" sz="2700" dirty="0">
                <a:latin typeface="+mj-lt"/>
              </a:rPr>
              <a:t>Systematic</a:t>
            </a:r>
            <a:r>
              <a:rPr lang="cs-CZ" altLang="cs-CZ" sz="2700" dirty="0" err="1">
                <a:latin typeface="+mj-lt"/>
              </a:rPr>
              <a:t>ký</a:t>
            </a:r>
            <a:r>
              <a:rPr lang="en-US" altLang="cs-CZ" sz="2700" dirty="0">
                <a:latin typeface="+mj-lt"/>
              </a:rPr>
              <a:t> </a:t>
            </a:r>
            <a:r>
              <a:rPr lang="en-US" altLang="cs-CZ" sz="2700" dirty="0" err="1">
                <a:latin typeface="+mj-lt"/>
              </a:rPr>
              <a:t>proces</a:t>
            </a:r>
            <a:r>
              <a:rPr lang="en-US" altLang="cs-CZ" sz="2700" dirty="0">
                <a:latin typeface="+mj-lt"/>
              </a:rPr>
              <a:t> </a:t>
            </a:r>
            <a:r>
              <a:rPr lang="cs-CZ" altLang="cs-CZ" sz="2700" dirty="0">
                <a:latin typeface="+mj-lt"/>
              </a:rPr>
              <a:t>sběru a analýzy informací pro určitý účel</a:t>
            </a:r>
          </a:p>
          <a:p>
            <a:r>
              <a:rPr lang="cs-CZ" altLang="cs-CZ" sz="2700" dirty="0">
                <a:latin typeface="+mj-lt"/>
              </a:rPr>
              <a:t>Problematizuje a syntetizuje dosavadní znalosti</a:t>
            </a:r>
          </a:p>
          <a:p>
            <a:r>
              <a:rPr lang="cs-CZ" altLang="cs-CZ" sz="2700" dirty="0">
                <a:latin typeface="+mj-lt"/>
              </a:rPr>
              <a:t>Zahrnuje kritickou analýzu</a:t>
            </a:r>
          </a:p>
          <a:p>
            <a:r>
              <a:rPr lang="cs-CZ" altLang="cs-CZ" sz="2700" dirty="0">
                <a:latin typeface="+mj-lt"/>
              </a:rPr>
              <a:t>Vede ke zvyšování </a:t>
            </a:r>
            <a:r>
              <a:rPr lang="cs-CZ" altLang="cs-CZ" sz="2700" dirty="0" smtClean="0">
                <a:latin typeface="+mj-lt"/>
              </a:rPr>
              <a:t>znalostí</a:t>
            </a:r>
          </a:p>
          <a:p>
            <a:endParaRPr lang="cs-CZ" altLang="cs-CZ" sz="2700" dirty="0" smtClean="0">
              <a:solidFill>
                <a:srgbClr val="0033CC"/>
              </a:solidFill>
              <a:latin typeface="+mj-lt"/>
            </a:endParaRPr>
          </a:p>
          <a:p>
            <a:r>
              <a:rPr lang="cs-CZ" altLang="cs-CZ" sz="2700" dirty="0" smtClean="0">
                <a:solidFill>
                  <a:srgbClr val="0033CC"/>
                </a:solidFill>
                <a:latin typeface="+mj-lt"/>
              </a:rPr>
              <a:t>Vědecký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výzkum </a:t>
            </a:r>
            <a:r>
              <a:rPr lang="cs-CZ" altLang="cs-CZ" sz="2700" dirty="0">
                <a:latin typeface="+mj-lt"/>
              </a:rPr>
              <a:t>je systematické, kontrolované, empirické a kritické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zkoumání</a:t>
            </a:r>
            <a:r>
              <a:rPr lang="cs-CZ" altLang="cs-CZ" sz="2700" dirty="0">
                <a:latin typeface="+mj-lt"/>
              </a:rPr>
              <a:t> hypotetických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výroků</a:t>
            </a:r>
            <a:r>
              <a:rPr lang="cs-CZ" altLang="cs-CZ" sz="2700" dirty="0">
                <a:latin typeface="+mj-lt"/>
              </a:rPr>
              <a:t> o předpokládaných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vztazích</a:t>
            </a:r>
            <a:r>
              <a:rPr lang="cs-CZ" altLang="cs-CZ" sz="2700" dirty="0">
                <a:latin typeface="+mj-lt"/>
              </a:rPr>
              <a:t> mezi přirozenými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jevy</a:t>
            </a:r>
            <a:r>
              <a:rPr lang="cs-CZ" altLang="cs-CZ" sz="2700" dirty="0">
                <a:latin typeface="+mj-lt"/>
              </a:rPr>
              <a:t> (</a:t>
            </a:r>
            <a:r>
              <a:rPr lang="cs-CZ" altLang="cs-CZ" sz="2700" dirty="0" err="1">
                <a:latin typeface="+mj-lt"/>
              </a:rPr>
              <a:t>Kerlinger</a:t>
            </a:r>
            <a:r>
              <a:rPr lang="cs-CZ" altLang="cs-CZ" sz="2700" dirty="0">
                <a:latin typeface="+mj-lt"/>
              </a:rPr>
              <a:t>, 1972). </a:t>
            </a:r>
          </a:p>
        </p:txBody>
      </p:sp>
    </p:spTree>
    <p:extLst>
      <p:ext uri="{BB962C8B-B14F-4D97-AF65-F5344CB8AC3E}">
        <p14:creationId xmlns:p14="http://schemas.microsoft.com/office/powerpoint/2010/main" val="35128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177" y="1362972"/>
            <a:ext cx="11212901" cy="5227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Metoda, metodologie a metodika</a:t>
            </a:r>
          </a:p>
          <a:p>
            <a:r>
              <a:rPr lang="cs-CZ" altLang="cs-CZ" sz="2500" dirty="0" smtClean="0"/>
              <a:t>Metoda </a:t>
            </a:r>
            <a:r>
              <a:rPr lang="cs-CZ" altLang="cs-CZ" sz="2500" dirty="0"/>
              <a:t>- </a:t>
            </a:r>
            <a:r>
              <a:rPr lang="cs-CZ" sz="2500" dirty="0" smtClean="0"/>
              <a:t>nástroje </a:t>
            </a:r>
            <a:r>
              <a:rPr lang="cs-CZ" sz="2500" dirty="0"/>
              <a:t>ke zkoumání daného výzkumného </a:t>
            </a:r>
            <a:r>
              <a:rPr lang="cs-CZ" sz="2500" dirty="0" smtClean="0"/>
              <a:t>předmětu; </a:t>
            </a:r>
            <a:r>
              <a:rPr lang="cs-CZ" sz="2500" dirty="0"/>
              <a:t>způsob a aplikace </a:t>
            </a:r>
            <a:r>
              <a:rPr lang="cs-CZ" sz="2500" dirty="0" smtClean="0"/>
              <a:t>postupu k dosažení stanoveného výzkumného cíle</a:t>
            </a:r>
            <a:endParaRPr lang="cs-CZ" altLang="cs-CZ" sz="2500" dirty="0"/>
          </a:p>
          <a:p>
            <a:r>
              <a:rPr lang="cs-CZ" altLang="cs-CZ" sz="2500" dirty="0"/>
              <a:t>Metodologie - </a:t>
            </a:r>
            <a:r>
              <a:rPr lang="cs-CZ" sz="2500" dirty="0"/>
              <a:t>studium metod a vědeckých </a:t>
            </a:r>
            <a:r>
              <a:rPr lang="cs-CZ" sz="2500" dirty="0" smtClean="0"/>
              <a:t>postupů; nauka </a:t>
            </a:r>
            <a:r>
              <a:rPr lang="cs-CZ" sz="2500" dirty="0"/>
              <a:t>o </a:t>
            </a:r>
            <a:r>
              <a:rPr lang="cs-CZ" sz="2500" dirty="0" smtClean="0"/>
              <a:t>metodách</a:t>
            </a:r>
          </a:p>
          <a:p>
            <a:r>
              <a:rPr lang="cs-CZ" altLang="cs-CZ" sz="2500" dirty="0" smtClean="0"/>
              <a:t>Metodika - </a:t>
            </a:r>
            <a:r>
              <a:rPr lang="cs-CZ" sz="2500" dirty="0"/>
              <a:t>postup (návod, „recept"), jak v praxi postupně realizovat výzkumné procedury vztahující se k realizaci </a:t>
            </a:r>
            <a:endParaRPr lang="cs-CZ" altLang="cs-CZ" sz="2500" dirty="0" smtClean="0"/>
          </a:p>
          <a:p>
            <a:pPr marL="0" indent="0">
              <a:buNone/>
            </a:pPr>
            <a:endParaRPr lang="cs-CZ" altLang="cs-CZ" sz="2500" dirty="0" smtClean="0"/>
          </a:p>
          <a:p>
            <a:pPr marL="0" indent="0">
              <a:buNone/>
            </a:pPr>
            <a:r>
              <a:rPr lang="cs-CZ" altLang="cs-CZ" sz="2500" b="1" dirty="0" smtClean="0"/>
              <a:t>Teorie</a:t>
            </a:r>
          </a:p>
          <a:p>
            <a:r>
              <a:rPr lang="cs-CZ" altLang="cs-CZ" sz="2500" dirty="0"/>
              <a:t>Základním cílem vědy je získání znalostí na základě faktů.</a:t>
            </a:r>
            <a:endParaRPr lang="en-US" altLang="cs-CZ" sz="2500" dirty="0"/>
          </a:p>
          <a:p>
            <a:r>
              <a:rPr lang="cs-CZ" altLang="cs-CZ" sz="2500" dirty="0"/>
              <a:t>Teorie je množina propojených tvrzení, která vysvětluje určitá fakta</a:t>
            </a:r>
            <a:r>
              <a:rPr lang="en-US" altLang="cs-CZ" sz="2500" dirty="0" smtClean="0"/>
              <a:t>.</a:t>
            </a:r>
            <a:endParaRPr lang="en-US" altLang="cs-CZ" sz="2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3829192"/>
            <a:ext cx="42481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2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828796"/>
            <a:ext cx="10820400" cy="414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Charakteristiky dobrého výzkumu</a:t>
            </a:r>
          </a:p>
          <a:p>
            <a:r>
              <a:rPr lang="cs-CZ" altLang="cs-CZ" sz="2500" dirty="0"/>
              <a:t>Zabývá se hledáním odpovědí na neřešené otázky</a:t>
            </a:r>
          </a:p>
          <a:p>
            <a:r>
              <a:rPr lang="cs-CZ" altLang="cs-CZ" sz="2500" dirty="0"/>
              <a:t>Zdůrazňuje rozvoj teorie, zobecnění</a:t>
            </a:r>
            <a:endParaRPr lang="en-US" altLang="cs-CZ" sz="2500" dirty="0"/>
          </a:p>
          <a:p>
            <a:r>
              <a:rPr lang="cs-CZ" altLang="cs-CZ" sz="2500" dirty="0"/>
              <a:t>Zahrnuje sběr nových dat pro nové účely</a:t>
            </a:r>
            <a:endParaRPr lang="en-US" altLang="cs-CZ" sz="2500" dirty="0"/>
          </a:p>
          <a:p>
            <a:r>
              <a:rPr lang="cs-CZ" altLang="cs-CZ" sz="2500" dirty="0"/>
              <a:t>Vyžaduje pečlivě navržený plán výzkumu, procedur pro sběr dat a jejich analýzu</a:t>
            </a:r>
            <a:endParaRPr lang="en-US" altLang="cs-CZ" sz="2500" dirty="0"/>
          </a:p>
          <a:p>
            <a:r>
              <a:rPr lang="cs-CZ" altLang="cs-CZ" sz="2500" dirty="0"/>
              <a:t>Usiluje o objektivitu a logiku</a:t>
            </a:r>
          </a:p>
          <a:p>
            <a:r>
              <a:rPr lang="cs-CZ" altLang="cs-CZ" sz="2500" dirty="0"/>
              <a:t>Výsledky jsou úplně a přesně zaznamenány a </a:t>
            </a:r>
            <a:r>
              <a:rPr lang="cs-CZ" altLang="cs-CZ" sz="2500" dirty="0" smtClean="0"/>
              <a:t>dokumentovány</a:t>
            </a:r>
            <a:endParaRPr lang="en-US" altLang="cs-CZ" sz="2500" dirty="0"/>
          </a:p>
        </p:txBody>
      </p:sp>
    </p:spTree>
    <p:extLst>
      <p:ext uri="{BB962C8B-B14F-4D97-AF65-F5344CB8AC3E}">
        <p14:creationId xmlns:p14="http://schemas.microsoft.com/office/powerpoint/2010/main" val="27414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4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err="1" smtClean="0"/>
              <a:t>Kinantropologie</a:t>
            </a:r>
            <a:r>
              <a:rPr lang="cs-CZ" sz="2500" b="1" dirty="0" smtClean="0"/>
              <a:t> (více definic)</a:t>
            </a:r>
          </a:p>
          <a:p>
            <a:r>
              <a:rPr lang="cs-CZ" sz="2500" dirty="0" err="1" smtClean="0"/>
              <a:t>kinésis</a:t>
            </a:r>
            <a:r>
              <a:rPr lang="cs-CZ" sz="2500" dirty="0" smtClean="0"/>
              <a:t> </a:t>
            </a:r>
            <a:r>
              <a:rPr lang="cs-CZ" sz="2500" dirty="0"/>
              <a:t>(pohybovat se); </a:t>
            </a:r>
            <a:r>
              <a:rPr lang="cs-CZ" sz="2500" dirty="0" err="1" smtClean="0"/>
              <a:t>anthrópos</a:t>
            </a:r>
            <a:r>
              <a:rPr lang="cs-CZ" sz="2500" dirty="0" smtClean="0"/>
              <a:t> </a:t>
            </a:r>
            <a:r>
              <a:rPr lang="cs-CZ" sz="2500" dirty="0"/>
              <a:t>(člověk); </a:t>
            </a:r>
            <a:r>
              <a:rPr lang="cs-CZ" sz="2500" dirty="0" smtClean="0"/>
              <a:t>logos </a:t>
            </a:r>
            <a:r>
              <a:rPr lang="cs-CZ" sz="2500" dirty="0"/>
              <a:t>(slovo</a:t>
            </a:r>
            <a:r>
              <a:rPr lang="cs-CZ" sz="2500" dirty="0" smtClean="0"/>
              <a:t>)</a:t>
            </a:r>
          </a:p>
          <a:p>
            <a:r>
              <a:rPr lang="cs-CZ" sz="2500" dirty="0" smtClean="0"/>
              <a:t>Věda </a:t>
            </a:r>
            <a:r>
              <a:rPr lang="cs-CZ" sz="2500" dirty="0"/>
              <a:t>o pohybové aktivitě člověka a o jeho záměrném pohybovém a duševním zdokonalování.</a:t>
            </a:r>
          </a:p>
          <a:p>
            <a:r>
              <a:rPr lang="cs-CZ" sz="2500" dirty="0"/>
              <a:t>Studium motorických znaků, projevů a struktur lidského pohybu a motoriky</a:t>
            </a:r>
          </a:p>
          <a:p>
            <a:r>
              <a:rPr lang="cs-CZ" sz="2500" dirty="0"/>
              <a:t>Analýza pohybu a jeho souvislostí s jinými jevy</a:t>
            </a:r>
          </a:p>
          <a:p>
            <a:r>
              <a:rPr lang="cs-CZ" sz="2500" dirty="0"/>
              <a:t>Společenskovědní a biomedicínské aspekty pohybu člověka</a:t>
            </a:r>
          </a:p>
          <a:p>
            <a:r>
              <a:rPr lang="cs-CZ" sz="2500" dirty="0"/>
              <a:t>Způsoby a možnosti působení na rozvoj systémů lidské motoriky a pohybových </a:t>
            </a:r>
            <a:r>
              <a:rPr lang="cs-CZ" sz="2500" dirty="0" smtClean="0"/>
              <a:t>projevů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76899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184</TotalTime>
  <Words>1582</Words>
  <Application>Microsoft Office PowerPoint</Application>
  <PresentationFormat>Širokoúhlá obrazovka</PresentationFormat>
  <Paragraphs>302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Century Gothic</vt:lpstr>
      <vt:lpstr>Wingdings</vt:lpstr>
      <vt:lpstr>Kondenzační stopa</vt:lpstr>
      <vt:lpstr>Metodologie a statistika 1</vt:lpstr>
      <vt:lpstr>Cíl předmětu</vt:lpstr>
      <vt:lpstr>Literatura</vt:lpstr>
      <vt:lpstr>Literatura</vt:lpstr>
      <vt:lpstr>Základní pojmy</vt:lpstr>
      <vt:lpstr>Základní pojmy</vt:lpstr>
      <vt:lpstr>Základní pojmy</vt:lpstr>
      <vt:lpstr>Základní pojmy</vt:lpstr>
      <vt:lpstr>Základní pojmy</vt:lpstr>
      <vt:lpstr>Výběr tématu</vt:lpstr>
      <vt:lpstr>Struktura a návrh projektu</vt:lpstr>
      <vt:lpstr>Struktura a návrh projektu</vt:lpstr>
      <vt:lpstr>Struktura a návrh projektu</vt:lpstr>
      <vt:lpstr>Struktura a návrh projektu</vt:lpstr>
      <vt:lpstr>Literární rešerše</vt:lpstr>
      <vt:lpstr>Literární rešerše</vt:lpstr>
      <vt:lpstr>Citační norma</vt:lpstr>
      <vt:lpstr>Citační norma ČSN ISO 690</vt:lpstr>
      <vt:lpstr>Citační norma ČSN ISO 690</vt:lpstr>
      <vt:lpstr>Varianty výzkumu</vt:lpstr>
      <vt:lpstr>1. typ: Metodologická studie</vt:lpstr>
      <vt:lpstr>2. typ: Případová studie</vt:lpstr>
      <vt:lpstr>3. typ: Komparace</vt:lpstr>
      <vt:lpstr>4. typ: Korelačně-prediktivní studie</vt:lpstr>
      <vt:lpstr>5. typ: Experiment</vt:lpstr>
      <vt:lpstr>6. typ: Evaluace</vt:lpstr>
      <vt:lpstr>7. typ: Vývojové studie</vt:lpstr>
      <vt:lpstr>8. typ: Analýza trendů</vt:lpstr>
      <vt:lpstr>9. typ: Dotazování na postoje</vt:lpstr>
      <vt:lpstr>10. typ: Stav (status)</vt:lpstr>
      <vt:lpstr>11. typ: Explorace</vt:lpstr>
      <vt:lpstr>12. typ: Historická studie</vt:lpstr>
      <vt:lpstr>13. typ: Modelování</vt:lpstr>
      <vt:lpstr>14. typ: Návrh a demonstrace</vt:lpstr>
      <vt:lpstr>15. typ: Meta-analýza</vt:lpstr>
      <vt:lpstr>16. typ: Review a syntéza</vt:lpstr>
      <vt:lpstr>17. typ: Teoretické studie</vt:lpstr>
      <vt:lpstr>18. typ: Analytická práce</vt:lpstr>
      <vt:lpstr>19. typ: Kvalitativní studie</vt:lpstr>
      <vt:lpstr>20. typ: Kvasiexperiment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Martin Sebera</cp:lastModifiedBy>
  <cp:revision>27</cp:revision>
  <dcterms:created xsi:type="dcterms:W3CDTF">2017-10-08T21:44:25Z</dcterms:created>
  <dcterms:modified xsi:type="dcterms:W3CDTF">2018-10-08T22:46:22Z</dcterms:modified>
</cp:coreProperties>
</file>