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1" r:id="rId3"/>
    <p:sldId id="262" r:id="rId4"/>
    <p:sldId id="263" r:id="rId5"/>
    <p:sldId id="265" r:id="rId6"/>
    <p:sldId id="264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2"/>
            <p14:sldId id="263"/>
            <p14:sldId id="265"/>
            <p14:sldId id="264"/>
            <p14:sldId id="266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>
      <p:cViewPr varScale="1">
        <p:scale>
          <a:sx n="96" d="100"/>
          <a:sy n="96" d="100"/>
        </p:scale>
        <p:origin x="15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20.02.2018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20.02.2018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57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146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1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81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20.02.2018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tleti-tisnov.rajce.idnes.cz/2013-09-07-4.kolo_Uherske_Hradiste#MVI_3943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2D/3D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</a:p>
          <a:p>
            <a:r>
              <a:rPr lang="cs-CZ" sz="2400" dirty="0" smtClean="0">
                <a:latin typeface="+mn-lt"/>
              </a:rPr>
              <a:t>sebera@fsps.muni.cz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44624"/>
            <a:ext cx="8077200" cy="1143000"/>
          </a:xfrm>
        </p:spPr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052737"/>
            <a:ext cx="8077200" cy="5472608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sport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measure</a:t>
            </a:r>
            <a:r>
              <a:rPr lang="cs-CZ" dirty="0" smtClean="0"/>
              <a:t>?</a:t>
            </a:r>
            <a:endParaRPr lang="cs-CZ" dirty="0" smtClean="0"/>
          </a:p>
          <a:p>
            <a:pPr lvl="1"/>
            <a:r>
              <a:rPr lang="cs-CZ" dirty="0" smtClean="0"/>
              <a:t>Distance, </a:t>
            </a:r>
            <a:r>
              <a:rPr lang="cs-CZ" dirty="0" err="1" smtClean="0"/>
              <a:t>time</a:t>
            </a:r>
            <a:r>
              <a:rPr lang="cs-CZ" dirty="0" smtClean="0"/>
              <a:t>, speed, </a:t>
            </a:r>
            <a:r>
              <a:rPr lang="cs-CZ" dirty="0" err="1" smtClean="0"/>
              <a:t>angles</a:t>
            </a:r>
            <a:endParaRPr lang="cs-CZ" dirty="0" smtClean="0"/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YOU ARE SPORTING, YOU ARE AN ANALYZED SUBJECT</a:t>
            </a:r>
          </a:p>
          <a:p>
            <a:pPr lvl="1"/>
            <a:r>
              <a:rPr lang="cs-CZ" dirty="0" err="1" smtClean="0">
                <a:solidFill>
                  <a:srgbClr val="FF0000"/>
                </a:solidFill>
              </a:rPr>
              <a:t>Compare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your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parametres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with</a:t>
            </a:r>
            <a:r>
              <a:rPr lang="cs-CZ" dirty="0" smtClean="0">
                <a:solidFill>
                  <a:srgbClr val="FF0000"/>
                </a:solidFill>
              </a:rPr>
              <a:t> top </a:t>
            </a:r>
            <a:r>
              <a:rPr lang="cs-CZ" dirty="0" err="1" smtClean="0">
                <a:solidFill>
                  <a:srgbClr val="FF0000"/>
                </a:solidFill>
              </a:rPr>
              <a:t>athlets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from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library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research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lvl="1"/>
            <a:endParaRPr lang="cs-CZ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 – </a:t>
            </a:r>
          </a:p>
          <a:p>
            <a:pPr lvl="1"/>
            <a:r>
              <a:rPr lang="cs-CZ" dirty="0" err="1" smtClean="0"/>
              <a:t>resolution</a:t>
            </a:r>
            <a:r>
              <a:rPr lang="cs-CZ" dirty="0" smtClean="0"/>
              <a:t> 720x576, 640x480, no </a:t>
            </a:r>
            <a:r>
              <a:rPr lang="cs-CZ" dirty="0" err="1" smtClean="0"/>
              <a:t>less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25 </a:t>
            </a:r>
            <a:r>
              <a:rPr lang="cs-CZ" dirty="0" err="1" smtClean="0"/>
              <a:t>or</a:t>
            </a:r>
            <a:r>
              <a:rPr lang="cs-CZ" dirty="0" smtClean="0"/>
              <a:t> 30 </a:t>
            </a:r>
            <a:r>
              <a:rPr lang="cs-CZ" dirty="0" err="1" smtClean="0"/>
              <a:t>frames</a:t>
            </a:r>
            <a:r>
              <a:rPr lang="cs-CZ" dirty="0" smtClean="0"/>
              <a:t> per second (</a:t>
            </a:r>
            <a:r>
              <a:rPr lang="cs-CZ" dirty="0" err="1" smtClean="0"/>
              <a:t>fps</a:t>
            </a:r>
            <a:r>
              <a:rPr lang="cs-CZ" dirty="0" smtClean="0"/>
              <a:t>), not </a:t>
            </a:r>
            <a:r>
              <a:rPr lang="cs-CZ" dirty="0" err="1" smtClean="0"/>
              <a:t>less</a:t>
            </a:r>
            <a:endParaRPr lang="cs-CZ" dirty="0" smtClean="0"/>
          </a:p>
          <a:p>
            <a:r>
              <a:rPr lang="cs-CZ" dirty="0" err="1" smtClean="0"/>
              <a:t>Scene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atleti-tisnov.rajce.idnes.cz/2013-09-07-4.kolo_Uherske_Hradiste#MVI_3943.jpg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Always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</a:t>
            </a:r>
            <a:r>
              <a:rPr lang="en-US" dirty="0" smtClean="0"/>
              <a:t>point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measured </a:t>
            </a:r>
            <a:r>
              <a:rPr lang="cs-CZ" dirty="0" smtClean="0"/>
              <a:t>distance</a:t>
            </a:r>
          </a:p>
          <a:p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camera-scene</a:t>
            </a:r>
            <a:r>
              <a:rPr lang="cs-CZ" dirty="0" smtClean="0"/>
              <a:t>) - </a:t>
            </a:r>
            <a:r>
              <a:rPr lang="cs-CZ" dirty="0"/>
              <a:t>90 </a:t>
            </a:r>
            <a:r>
              <a:rPr lang="cs-CZ" dirty="0" err="1" smtClean="0"/>
              <a:t>degrees</a:t>
            </a:r>
            <a:endParaRPr lang="cs-CZ" dirty="0" smtClean="0"/>
          </a:p>
          <a:p>
            <a:r>
              <a:rPr lang="cs-CZ" dirty="0" smtClean="0"/>
              <a:t>VARIABLES are </a:t>
            </a:r>
            <a:r>
              <a:rPr lang="cs-CZ" dirty="0" err="1" smtClean="0"/>
              <a:t>measured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en-US" dirty="0"/>
              <a:t>the ratio between the information on the video and in fact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Distance in 2D/3D </a:t>
            </a:r>
            <a:r>
              <a:rPr lang="cs-CZ" dirty="0" err="1" smtClean="0"/>
              <a:t>space</a:t>
            </a:r>
            <a:endParaRPr lang="cs-CZ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00608" y="1705364"/>
            <a:ext cx="531427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Distance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between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two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points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b="1" dirty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cs-CZ" sz="1600" dirty="0">
                <a:latin typeface="Arial" charset="0"/>
                <a:cs typeface="Arial" charset="0"/>
              </a:rPr>
              <a:t>The Euclidean distance between two points of the plane </a:t>
            </a:r>
            <a:endParaRPr lang="cs-CZ" altLang="cs-CZ" sz="16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cs-CZ" sz="1600" dirty="0" smtClean="0">
                <a:latin typeface="Arial" charset="0"/>
                <a:cs typeface="Arial" charset="0"/>
              </a:rPr>
              <a:t>with </a:t>
            </a:r>
            <a:r>
              <a:rPr lang="en-US" altLang="cs-CZ" sz="1600" dirty="0">
                <a:latin typeface="Arial" charset="0"/>
                <a:cs typeface="Arial" charset="0"/>
              </a:rPr>
              <a:t>Cartesian </a:t>
            </a:r>
            <a:r>
              <a:rPr lang="en-US" altLang="cs-CZ" sz="1600" dirty="0" smtClean="0">
                <a:latin typeface="Arial" charset="0"/>
                <a:cs typeface="Arial" charset="0"/>
              </a:rPr>
              <a:t>coordinates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(x</a:t>
            </a:r>
            <a:r>
              <a:rPr lang="cs-CZ" altLang="cs-CZ" sz="1600" dirty="0">
                <a:latin typeface="Arial" charset="0"/>
                <a:cs typeface="Arial" charset="0"/>
              </a:rPr>
              <a:t>1</a:t>
            </a:r>
            <a:r>
              <a:rPr lang="cs-CZ" altLang="cs-CZ" sz="1600" dirty="0" smtClean="0">
                <a:latin typeface="Arial" charset="0"/>
                <a:cs typeface="Arial" charset="0"/>
              </a:rPr>
              <a:t>, y1) and (x2, y2)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is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2" name="Picture 4" descr="d = \sqrt{(x_2-x_1)^2 + (y_2-y_1)^2}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45693"/>
            <a:ext cx="3514328" cy="4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71600" y="3746158"/>
            <a:ext cx="8002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three-dimensional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space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distance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between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points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altLang="cs-CZ" sz="1600" dirty="0">
                <a:latin typeface="Arial" charset="0"/>
                <a:cs typeface="Arial" charset="0"/>
              </a:rPr>
              <a:t>(x1, </a:t>
            </a:r>
            <a:r>
              <a:rPr lang="cs-CZ" altLang="cs-CZ" sz="1600" dirty="0" smtClean="0">
                <a:latin typeface="Arial" charset="0"/>
                <a:cs typeface="Arial" charset="0"/>
              </a:rPr>
              <a:t>y1,z1) </a:t>
            </a:r>
            <a:r>
              <a:rPr lang="cs-CZ" altLang="cs-CZ" sz="1600" dirty="0">
                <a:latin typeface="Arial" charset="0"/>
                <a:cs typeface="Arial" charset="0"/>
              </a:rPr>
              <a:t>and (x2, </a:t>
            </a:r>
            <a:r>
              <a:rPr lang="cs-CZ" altLang="cs-CZ" sz="1600" dirty="0" smtClean="0">
                <a:latin typeface="Arial" charset="0"/>
                <a:cs typeface="Arial" charset="0"/>
              </a:rPr>
              <a:t>y2, z2)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6" name="Picture 8" descr="d = \sqrt{(x_2-x_1)^2 + (y_2-y_1)^2+ (z_2-z_1)^2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923" y="4149080"/>
            <a:ext cx="4819254" cy="42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0051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Angles</a:t>
            </a:r>
            <a:endParaRPr lang="cs-CZ" dirty="0"/>
          </a:p>
        </p:txBody>
      </p:sp>
      <p:pic>
        <p:nvPicPr>
          <p:cNvPr id="1026" name="Picture 2" descr="http://upload.wikimedia.org/wikipedia/commons/thumb/4/49/Triangle_with_notations_2.svg/220px-Triangle_with_notations_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20688"/>
            <a:ext cx="4111724" cy="239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^2\ = a^2 + b^2 - 2ab\cos(\gamma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2708920"/>
            <a:ext cx="2038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^2\ = a^2 + c^2 - 2ac\cos(\beta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2239342"/>
            <a:ext cx="20478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^2\ = b^2 + c^2 - 2bc\cos(\alpha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1809504"/>
            <a:ext cx="2038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alpha=\arccos\left(\frac{b^2+c^2-a^2}{2bc}\right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519" y="3501008"/>
            <a:ext cx="2095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beta=\arccos\left(\frac{a^2+c^2-b^2}{2ac}\right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337" y="4077072"/>
            <a:ext cx="2095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gamma=\arccos\left(\frac{a^2+b^2-c^2}{2ab}\right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608" y="4687328"/>
            <a:ext cx="20859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55576" y="6093296"/>
            <a:ext cx="3668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http://en.wikipedia.org/wiki/Triangle</a:t>
            </a:r>
          </a:p>
        </p:txBody>
      </p:sp>
    </p:spTree>
    <p:extLst>
      <p:ext uri="{BB962C8B-B14F-4D97-AF65-F5344CB8AC3E}">
        <p14:creationId xmlns:p14="http://schemas.microsoft.com/office/powerpoint/2010/main" val="38635748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sport</a:t>
            </a:r>
          </a:p>
          <a:p>
            <a:r>
              <a:rPr lang="cs-CZ" dirty="0" err="1" smtClean="0"/>
              <a:t>Record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move</a:t>
            </a:r>
            <a:endParaRPr lang="cs-CZ" dirty="0" smtClean="0"/>
          </a:p>
          <a:p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r>
              <a:rPr lang="cs-CZ" dirty="0" err="1" smtClean="0"/>
              <a:t>Measure</a:t>
            </a:r>
            <a:r>
              <a:rPr lang="cs-CZ" dirty="0" smtClean="0"/>
              <a:t>/</a:t>
            </a:r>
            <a:r>
              <a:rPr lang="cs-CZ" dirty="0" err="1" smtClean="0"/>
              <a:t>count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Distance</a:t>
            </a:r>
          </a:p>
          <a:p>
            <a:pPr lvl="1"/>
            <a:r>
              <a:rPr lang="cs-CZ" dirty="0" err="1" smtClean="0"/>
              <a:t>Time</a:t>
            </a:r>
            <a:endParaRPr lang="cs-CZ" dirty="0" smtClean="0"/>
          </a:p>
          <a:p>
            <a:pPr lvl="1"/>
            <a:r>
              <a:rPr lang="cs-CZ" dirty="0" smtClean="0"/>
              <a:t>Speed</a:t>
            </a:r>
          </a:p>
          <a:p>
            <a:pPr lvl="1"/>
            <a:r>
              <a:rPr lang="cs-CZ" dirty="0" err="1" smtClean="0"/>
              <a:t>Angles</a:t>
            </a:r>
            <a:endParaRPr lang="cs-CZ" dirty="0" smtClean="0"/>
          </a:p>
          <a:p>
            <a:r>
              <a:rPr lang="cs-CZ" smtClean="0"/>
              <a:t>Compare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9433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418</Words>
  <Application>Microsoft Office PowerPoint</Application>
  <PresentationFormat>Předvádění na obrazovce (4:3)</PresentationFormat>
  <Paragraphs>70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Školení</vt:lpstr>
      <vt:lpstr>2D/3D motion analysis</vt:lpstr>
      <vt:lpstr>Idea</vt:lpstr>
      <vt:lpstr>Deficiencies, errors, bad source</vt:lpstr>
      <vt:lpstr>Always…</vt:lpstr>
      <vt:lpstr>Distance in 2D/3D space</vt:lpstr>
      <vt:lpstr>Angles</vt:lpstr>
      <vt:lpstr>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2018-02-20T07:33:28Z</dcterms:modified>
</cp:coreProperties>
</file>