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9" r:id="rId10"/>
    <p:sldId id="268" r:id="rId11"/>
    <p:sldId id="264" r:id="rId12"/>
    <p:sldId id="265"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92827C-5057-41FE-A594-73C608CB09FE}" v="643" dt="2018-09-06T06:18:45.7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cs-CZ"/>
              <a:t>Kliknutím lze upravit styl.</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E17AD06-6039-41BD-AD12-FBAE397C51E8}" type="datetimeFigureOut">
              <a:rPr lang="en-GB" smtClean="0"/>
              <a:t>18/09/2018</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F0869055-D178-48EA-A896-C5783CE893D9}"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8328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E17AD06-6039-41BD-AD12-FBAE397C51E8}" type="datetimeFigureOut">
              <a:rPr lang="en-GB" smtClean="0"/>
              <a:t>18/09/2018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869055-D178-48EA-A896-C5783CE893D9}"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2313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E17AD06-6039-41BD-AD12-FBAE397C51E8}" type="datetimeFigureOut">
              <a:rPr lang="en-GB" smtClean="0"/>
              <a:t>18/09/2018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869055-D178-48EA-A896-C5783CE893D9}"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85903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E17AD06-6039-41BD-AD12-FBAE397C51E8}" type="datetimeFigureOut">
              <a:rPr lang="en-GB" smtClean="0"/>
              <a:t>18/09/2018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869055-D178-48EA-A896-C5783CE893D9}"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21777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cs-CZ"/>
              <a:t>Kliknutím lze upravit styl.</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E17AD06-6039-41BD-AD12-FBAE397C51E8}" type="datetimeFigureOut">
              <a:rPr lang="en-GB" smtClean="0"/>
              <a:t>18/09/2018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869055-D178-48EA-A896-C5783CE893D9}"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12125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E17AD06-6039-41BD-AD12-FBAE397C51E8}" type="datetimeFigureOut">
              <a:rPr lang="en-GB" smtClean="0"/>
              <a:t>18/09/2018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869055-D178-48EA-A896-C5783CE893D9}"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3876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447191" y="2824269"/>
            <a:ext cx="4645152" cy="264445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412362" y="2821491"/>
            <a:ext cx="4645152" cy="2637371"/>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E17AD06-6039-41BD-AD12-FBAE397C51E8}" type="datetimeFigureOut">
              <a:rPr lang="en-GB" smtClean="0"/>
              <a:t>18/09/2018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869055-D178-48EA-A896-C5783CE893D9}"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77307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E17AD06-6039-41BD-AD12-FBAE397C51E8}" type="datetimeFigureOut">
              <a:rPr lang="en-GB" smtClean="0"/>
              <a:t>18/09/2018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869055-D178-48EA-A896-C5783CE893D9}"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1915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17AD06-6039-41BD-AD12-FBAE397C51E8}" type="datetimeFigureOut">
              <a:rPr lang="en-GB" smtClean="0"/>
              <a:t>18/09/2018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869055-D178-48EA-A896-C5783CE893D9}" type="slidenum">
              <a:rPr lang="en-GB" smtClean="0"/>
              <a:t>‹#›</a:t>
            </a:fld>
            <a:endParaRPr lang="en-GB"/>
          </a:p>
        </p:txBody>
      </p:sp>
    </p:spTree>
    <p:extLst>
      <p:ext uri="{BB962C8B-B14F-4D97-AF65-F5344CB8AC3E}">
        <p14:creationId xmlns:p14="http://schemas.microsoft.com/office/powerpoint/2010/main" val="155619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BE17AD06-6039-41BD-AD12-FBAE397C51E8}" type="datetimeFigureOut">
              <a:rPr lang="en-GB" smtClean="0"/>
              <a:t>18/09/2018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869055-D178-48EA-A896-C5783CE893D9}"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39388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BE17AD06-6039-41BD-AD12-FBAE397C51E8}" type="datetimeFigureOut">
              <a:rPr lang="en-GB" smtClean="0"/>
              <a:t>18/09/2018</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F0869055-D178-48EA-A896-C5783CE893D9}"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7724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E17AD06-6039-41BD-AD12-FBAE397C51E8}" type="datetimeFigureOut">
              <a:rPr lang="en-GB" smtClean="0"/>
              <a:t>18/09/2018</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0869055-D178-48EA-A896-C5783CE893D9}"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02533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ckoverflow.com/questions/12294718/how-to-create-a-cross-as-a-template-to-checkbox"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ckoverflow.com/questions/12294718/how-to-create-a-cross-as-a-template-to-checkbox"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ckoverflow.com/questions/12294718/how-to-create-a-cross-as-a-template-to-checkbox"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ckoverflow.com/questions/12294718/how-to-create-a-cross-as-a-template-to-checkbox"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86EC10-86C7-4F9E-9FED-EE3A819FA27B}"/>
              </a:ext>
            </a:extLst>
          </p:cNvPr>
          <p:cNvSpPr>
            <a:spLocks noGrp="1"/>
          </p:cNvSpPr>
          <p:nvPr>
            <p:ph type="ctrTitle"/>
          </p:nvPr>
        </p:nvSpPr>
        <p:spPr>
          <a:xfrm>
            <a:off x="674915" y="802298"/>
            <a:ext cx="11299372" cy="2541431"/>
          </a:xfrm>
        </p:spPr>
        <p:txBody>
          <a:bodyPr>
            <a:normAutofit/>
          </a:bodyPr>
          <a:lstStyle/>
          <a:p>
            <a:r>
              <a:rPr lang="cs-CZ" sz="4800" dirty="0">
                <a:latin typeface="Times New Roman" panose="02020603050405020304" pitchFamily="18" charset="0"/>
                <a:cs typeface="Times New Roman" panose="02020603050405020304" pitchFamily="18" charset="0"/>
              </a:rPr>
              <a:t>PROJEKT DO PŘEDMĚTU METODOLOGIE A STATISTIKA II</a:t>
            </a:r>
            <a:endParaRPr lang="en-GB" sz="4800" dirty="0">
              <a:latin typeface="Times New Roman" panose="02020603050405020304" pitchFamily="18" charset="0"/>
              <a:cs typeface="Times New Roman" panose="02020603050405020304" pitchFamily="18" charset="0"/>
            </a:endParaRPr>
          </a:p>
        </p:txBody>
      </p:sp>
      <p:sp>
        <p:nvSpPr>
          <p:cNvPr id="3" name="Podnadpis 2">
            <a:extLst>
              <a:ext uri="{FF2B5EF4-FFF2-40B4-BE49-F238E27FC236}">
                <a16:creationId xmlns:a16="http://schemas.microsoft.com/office/drawing/2014/main" id="{254C820C-E696-4164-AA61-5820D645FA7F}"/>
              </a:ext>
            </a:extLst>
          </p:cNvPr>
          <p:cNvSpPr>
            <a:spLocks noGrp="1"/>
          </p:cNvSpPr>
          <p:nvPr>
            <p:ph type="subTitle" idx="1"/>
          </p:nvPr>
        </p:nvSpPr>
        <p:spPr/>
        <p:txBody>
          <a:bodyPr/>
          <a:lstStyle/>
          <a:p>
            <a:r>
              <a:rPr lang="cs-CZ" cap="none" dirty="0">
                <a:latin typeface="Times New Roman" panose="02020603050405020304" pitchFamily="18" charset="0"/>
                <a:cs typeface="Times New Roman" panose="02020603050405020304" pitchFamily="18" charset="0"/>
              </a:rPr>
              <a:t>np2019, nk2019</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9382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Metodika</a:t>
            </a:r>
            <a:br>
              <a:rPr lang="cs-CZ" b="1" dirty="0">
                <a:latin typeface="Times New Roman" panose="02020603050405020304" pitchFamily="18" charset="0"/>
                <a:cs typeface="Times New Roman" panose="02020603050405020304" pitchFamily="18" charset="0"/>
              </a:rPr>
            </a:br>
            <a:r>
              <a:rPr lang="cs-CZ" b="1" baseline="30000" dirty="0">
                <a:latin typeface="Times New Roman" panose="02020603050405020304" pitchFamily="18" charset="0"/>
                <a:cs typeface="Times New Roman" panose="02020603050405020304" pitchFamily="18" charset="0"/>
              </a:rPr>
              <a:t>(nový tréninkový program HIT)</a:t>
            </a:r>
            <a:endParaRPr lang="en-GB" baseline="300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a:xfrm>
                <a:off x="1451579" y="2015732"/>
                <a:ext cx="10226071" cy="3450613"/>
              </a:xfrm>
            </p:spPr>
            <p:txBody>
              <a:bodyPr>
                <a:normAutofit fontScale="85000" lnSpcReduction="20000"/>
              </a:bodyPr>
              <a:lstStyle/>
              <a:p>
                <a:pPr marL="0" indent="0">
                  <a:buNone/>
                </a:pPr>
                <a:r>
                  <a:rPr lang="cs-CZ" b="1" dirty="0">
                    <a:latin typeface="Times New Roman" panose="02020603050405020304" pitchFamily="18" charset="0"/>
                    <a:cs typeface="Times New Roman" panose="02020603050405020304" pitchFamily="18" charset="0"/>
                  </a:rPr>
                  <a:t>Typ výzkumu: </a:t>
                </a:r>
                <a:r>
                  <a:rPr lang="cs-CZ" dirty="0">
                    <a:latin typeface="Times New Roman" panose="02020603050405020304" pitchFamily="18" charset="0"/>
                    <a:cs typeface="Times New Roman" panose="02020603050405020304" pitchFamily="18" charset="0"/>
                  </a:rPr>
                  <a:t>kvantitativní, typ výzkumu: experiment </a:t>
                </a:r>
              </a:p>
              <a:p>
                <a:pPr marL="0" indent="0">
                  <a:buNone/>
                </a:pPr>
                <a:r>
                  <a:rPr lang="cs-CZ" b="1" dirty="0">
                    <a:latin typeface="Times New Roman" panose="02020603050405020304" pitchFamily="18" charset="0"/>
                    <a:cs typeface="Times New Roman" panose="02020603050405020304" pitchFamily="18" charset="0"/>
                  </a:rPr>
                  <a:t>Charakteristika výzkumného souboru: </a:t>
                </a:r>
                <a:r>
                  <a:rPr lang="cs-CZ" dirty="0">
                    <a:latin typeface="Times New Roman" panose="02020603050405020304" pitchFamily="18" charset="0"/>
                    <a:cs typeface="Times New Roman" panose="02020603050405020304" pitchFamily="18" charset="0"/>
                  </a:rPr>
                  <a:t> náhodný výběr „A-týmu“ Komety Brno (n=38, </a:t>
                </a:r>
                <a14:m>
                  <m:oMath xmlns:m="http://schemas.openxmlformats.org/officeDocument/2006/math">
                    <m:acc>
                      <m:accPr>
                        <m:chr m:val="̅"/>
                        <m:ctrlPr>
                          <a:rPr lang="cs-CZ" i="1" smtClean="0">
                            <a:latin typeface="Cambria Math" panose="02040503050406030204" pitchFamily="18" charset="0"/>
                          </a:rPr>
                        </m:ctrlPr>
                      </m:accPr>
                      <m:e>
                        <m:r>
                          <m:rPr>
                            <m:sty m:val="p"/>
                          </m:rPr>
                          <a:rPr lang="cs-CZ" i="0" smtClean="0">
                            <a:latin typeface="Cambria Math" panose="02040503050406030204" pitchFamily="18" charset="0"/>
                          </a:rPr>
                          <m:t>x</m:t>
                        </m:r>
                      </m:e>
                    </m:acc>
                  </m:oMath>
                </a14:m>
                <a:r>
                  <a:rPr lang="cs-CZ" dirty="0">
                    <a:latin typeface="Times New Roman" panose="02020603050405020304" pitchFamily="18" charset="0"/>
                    <a:cs typeface="Times New Roman" panose="02020603050405020304" pitchFamily="18" charset="0"/>
                  </a:rPr>
                  <a:t>=25 let, male)</a:t>
                </a:r>
              </a:p>
              <a:p>
                <a:pPr marL="0" indent="0">
                  <a:buNone/>
                </a:pPr>
                <a:r>
                  <a:rPr lang="cs-CZ" b="1" dirty="0">
                    <a:latin typeface="Times New Roman" panose="02020603050405020304" pitchFamily="18" charset="0"/>
                    <a:cs typeface="Times New Roman" panose="02020603050405020304" pitchFamily="18" charset="0"/>
                  </a:rPr>
                  <a:t>Charakteristika HIT intervence: </a:t>
                </a:r>
                <a:r>
                  <a:rPr lang="cs-CZ" dirty="0">
                    <a:latin typeface="Times New Roman" panose="02020603050405020304" pitchFamily="18" charset="0"/>
                    <a:cs typeface="Times New Roman" panose="02020603050405020304" pitchFamily="18" charset="0"/>
                  </a:rPr>
                  <a:t>a) 7x2 (80% </a:t>
                </a:r>
                <a:r>
                  <a:rPr lang="cs-CZ" dirty="0" err="1">
                    <a:latin typeface="Times New Roman" panose="02020603050405020304" pitchFamily="18" charset="0"/>
                    <a:cs typeface="Times New Roman" panose="02020603050405020304" pitchFamily="18" charset="0"/>
                  </a:rPr>
                  <a:t>max</a:t>
                </a:r>
                <a:r>
                  <a:rPr lang="cs-CZ" dirty="0">
                    <a:latin typeface="Times New Roman" panose="02020603050405020304" pitchFamily="18" charset="0"/>
                    <a:cs typeface="Times New Roman" panose="02020603050405020304" pitchFamily="18" charset="0"/>
                  </a:rPr>
                  <a:t>) – </a:t>
                </a:r>
                <a:r>
                  <a:rPr lang="cs-CZ" dirty="0" err="1">
                    <a:latin typeface="Times New Roman" panose="02020603050405020304" pitchFamily="18" charset="0"/>
                    <a:cs typeface="Times New Roman" panose="02020603050405020304" pitchFamily="18" charset="0"/>
                  </a:rPr>
                  <a:t>plyometrické</a:t>
                </a:r>
                <a:r>
                  <a:rPr lang="cs-CZ" dirty="0">
                    <a:latin typeface="Times New Roman" panose="02020603050405020304" pitchFamily="18" charset="0"/>
                    <a:cs typeface="Times New Roman" panose="02020603050405020304" pitchFamily="18" charset="0"/>
                  </a:rPr>
                  <a:t> cviky, b) variace HIT tréninku (8-10 min)</a:t>
                </a:r>
              </a:p>
              <a:p>
                <a:pPr marL="0" indent="0">
                  <a:buNone/>
                </a:pPr>
                <a:r>
                  <a:rPr lang="cs-CZ" b="1" dirty="0">
                    <a:latin typeface="Times New Roman" panose="02020603050405020304" pitchFamily="18" charset="0"/>
                    <a:cs typeface="Times New Roman" panose="02020603050405020304" pitchFamily="18" charset="0"/>
                  </a:rPr>
                  <a:t>Měřící procedury:  </a:t>
                </a:r>
                <a:r>
                  <a:rPr lang="cs-CZ" dirty="0" err="1">
                    <a:latin typeface="Times New Roman" panose="02020603050405020304" pitchFamily="18" charset="0"/>
                    <a:cs typeface="Times New Roman" panose="02020603050405020304" pitchFamily="18" charset="0"/>
                  </a:rPr>
                  <a:t>Jump</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Reach</a:t>
                </a:r>
                <a:r>
                  <a:rPr lang="cs-CZ" dirty="0">
                    <a:latin typeface="Times New Roman" panose="02020603050405020304" pitchFamily="18" charset="0"/>
                    <a:cs typeface="Times New Roman" panose="02020603050405020304" pitchFamily="18" charset="0"/>
                  </a:rPr>
                  <a:t> test (5 pokusů, cm), skok z místa (3 pokusy, nejlepší v cm), člunkový běh 10x5m (1 pokus, sekundy)</a:t>
                </a:r>
              </a:p>
              <a:p>
                <a:pPr marL="0" indent="0">
                  <a:buNone/>
                </a:pPr>
                <a:r>
                  <a:rPr lang="cs-CZ" b="1" dirty="0">
                    <a:latin typeface="Times New Roman" panose="02020603050405020304" pitchFamily="18" charset="0"/>
                    <a:cs typeface="Times New Roman" panose="02020603050405020304" pitchFamily="18" charset="0"/>
                  </a:rPr>
                  <a:t>Sběr dat: </a:t>
                </a:r>
                <a:r>
                  <a:rPr lang="cs-CZ" dirty="0">
                    <a:latin typeface="Times New Roman" panose="02020603050405020304" pitchFamily="18" charset="0"/>
                    <a:cs typeface="Times New Roman" panose="02020603050405020304" pitchFamily="18" charset="0"/>
                  </a:rPr>
                  <a:t>tělocvična na Vodové, začátek: leden 2019 (</a:t>
                </a:r>
                <a:r>
                  <a:rPr lang="cs-CZ" dirty="0" err="1">
                    <a:latin typeface="Times New Roman" panose="02020603050405020304" pitchFamily="18" charset="0"/>
                    <a:cs typeface="Times New Roman" panose="02020603050405020304" pitchFamily="18" charset="0"/>
                  </a:rPr>
                  <a:t>pretest</a:t>
                </a:r>
                <a:r>
                  <a:rPr lang="cs-CZ" dirty="0">
                    <a:latin typeface="Times New Roman" panose="02020603050405020304" pitchFamily="18" charset="0"/>
                    <a:cs typeface="Times New Roman" panose="02020603050405020304" pitchFamily="18" charset="0"/>
                  </a:rPr>
                  <a:t>, randomizace), leden-březen 2019: intervence (3xtýdně, 13 týdnů, 39 intervencí), konec: duben 2019 (</a:t>
                </a:r>
                <a:r>
                  <a:rPr lang="cs-CZ" dirty="0" err="1">
                    <a:latin typeface="Times New Roman" panose="02020603050405020304" pitchFamily="18" charset="0"/>
                    <a:cs typeface="Times New Roman" panose="02020603050405020304" pitchFamily="18" charset="0"/>
                  </a:rPr>
                  <a:t>posttest</a:t>
                </a:r>
                <a:r>
                  <a:rPr lang="cs-CZ" dirty="0">
                    <a:latin typeface="Times New Roman" panose="02020603050405020304" pitchFamily="18" charset="0"/>
                    <a:cs typeface="Times New Roman" panose="02020603050405020304" pitchFamily="18" charset="0"/>
                  </a:rPr>
                  <a:t>)</a:t>
                </a:r>
              </a:p>
              <a:p>
                <a:pPr marL="0" indent="0">
                  <a:buNone/>
                </a:pPr>
                <a:r>
                  <a:rPr lang="cs-CZ" b="1" dirty="0">
                    <a:latin typeface="Times New Roman" panose="02020603050405020304" pitchFamily="18" charset="0"/>
                    <a:cs typeface="Times New Roman" panose="02020603050405020304" pitchFamily="18" charset="0"/>
                  </a:rPr>
                  <a:t>Typy dat: </a:t>
                </a:r>
                <a:r>
                  <a:rPr lang="cs-CZ" dirty="0">
                    <a:latin typeface="Times New Roman" panose="02020603050405020304" pitchFamily="18" charset="0"/>
                    <a:cs typeface="Times New Roman" panose="02020603050405020304" pitchFamily="18" charset="0"/>
                  </a:rPr>
                  <a:t>výsledky v centimetrech a sekundách - poměrová škála, kvantitativní spojité znaky</a:t>
                </a:r>
              </a:p>
              <a:p>
                <a:pPr marL="0" indent="0">
                  <a:buNone/>
                </a:pPr>
                <a:r>
                  <a:rPr lang="cs-CZ" b="1" dirty="0">
                    <a:latin typeface="Times New Roman" panose="02020603050405020304" pitchFamily="18" charset="0"/>
                    <a:cs typeface="Times New Roman" panose="02020603050405020304" pitchFamily="18" charset="0"/>
                  </a:rPr>
                  <a:t>Metody analýzy dat: </a:t>
                </a:r>
                <a:r>
                  <a:rPr lang="cs-CZ" dirty="0">
                    <a:latin typeface="Times New Roman" panose="02020603050405020304" pitchFamily="18" charset="0"/>
                    <a:cs typeface="Times New Roman" panose="02020603050405020304" pitchFamily="18" charset="0"/>
                  </a:rPr>
                  <a:t>metody deskriptivní (absolutní a relativní četnost, korelace) a </a:t>
                </a:r>
                <a:r>
                  <a:rPr lang="cs-CZ" dirty="0" err="1">
                    <a:latin typeface="Times New Roman" panose="02020603050405020304" pitchFamily="18" charset="0"/>
                    <a:cs typeface="Times New Roman" panose="02020603050405020304" pitchFamily="18" charset="0"/>
                  </a:rPr>
                  <a:t>inferentní</a:t>
                </a:r>
                <a:r>
                  <a:rPr lang="cs-CZ" dirty="0">
                    <a:latin typeface="Times New Roman" panose="02020603050405020304" pitchFamily="18" charset="0"/>
                    <a:cs typeface="Times New Roman" panose="02020603050405020304" pitchFamily="18" charset="0"/>
                  </a:rPr>
                  <a:t> statistiky (párový a nepárový t-test)</a:t>
                </a:r>
              </a:p>
            </p:txBody>
          </p:sp>
        </mc:Choice>
        <mc:Fallback xmlns="">
          <p:sp>
            <p:nvSpPr>
              <p:cNvPr id="3" name="Zástupný symbol pro obsah 2">
                <a:extLst>
                  <a:ext uri="{FF2B5EF4-FFF2-40B4-BE49-F238E27FC236}">
                    <a16:creationId xmlns:a16="http://schemas.microsoft.com/office/drawing/2014/main" id="{F75655DA-A786-4544-9724-8B117B3B7C57}"/>
                  </a:ext>
                </a:extLst>
              </p:cNvPr>
              <p:cNvSpPr>
                <a:spLocks noGrp="1" noRot="1" noChangeAspect="1" noMove="1" noResize="1" noEditPoints="1" noAdjustHandles="1" noChangeArrowheads="1" noChangeShapeType="1" noTextEdit="1"/>
              </p:cNvSpPr>
              <p:nvPr>
                <p:ph idx="1"/>
              </p:nvPr>
            </p:nvSpPr>
            <p:spPr>
              <a:xfrm>
                <a:off x="1451579" y="2015732"/>
                <a:ext cx="10226071" cy="3450613"/>
              </a:xfrm>
              <a:blipFill>
                <a:blip r:embed="rId2"/>
                <a:stretch>
                  <a:fillRect l="-358" t="-530" b="-2473"/>
                </a:stretch>
              </a:blipFill>
            </p:spPr>
            <p:txBody>
              <a:bodyPr/>
              <a:lstStyle/>
              <a:p>
                <a:r>
                  <a:rPr lang="en-GB">
                    <a:noFill/>
                  </a:rPr>
                  <a:t> </a:t>
                </a:r>
              </a:p>
            </p:txBody>
          </p:sp>
        </mc:Fallback>
      </mc:AlternateContent>
    </p:spTree>
    <p:extLst>
      <p:ext uri="{BB962C8B-B14F-4D97-AF65-F5344CB8AC3E}">
        <p14:creationId xmlns:p14="http://schemas.microsoft.com/office/powerpoint/2010/main" val="3093773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normAutofit fontScale="90000"/>
          </a:bodyPr>
          <a:lstStyle/>
          <a:p>
            <a:r>
              <a:rPr lang="cs-CZ" b="1" dirty="0">
                <a:latin typeface="Times New Roman" panose="02020603050405020304" pitchFamily="18" charset="0"/>
                <a:cs typeface="Times New Roman" panose="02020603050405020304" pitchFamily="18" charset="0"/>
              </a:rPr>
              <a:t>Metodika </a:t>
            </a:r>
            <a:br>
              <a:rPr lang="cs-CZ" b="1" dirty="0">
                <a:latin typeface="Times New Roman" panose="02020603050405020304" pitchFamily="18" charset="0"/>
                <a:cs typeface="Times New Roman" panose="02020603050405020304" pitchFamily="18" charset="0"/>
              </a:rPr>
            </a:br>
            <a:r>
              <a:rPr lang="cs-CZ" b="1" baseline="30000" dirty="0">
                <a:latin typeface="Times New Roman" panose="02020603050405020304" pitchFamily="18" charset="0"/>
                <a:cs typeface="Times New Roman" panose="02020603050405020304" pitchFamily="18" charset="0"/>
              </a:rPr>
              <a:t>(postoje zastupitelstva)</a:t>
            </a:r>
            <a:br>
              <a:rPr lang="cs-CZ" b="1" baseline="30000" dirty="0">
                <a:latin typeface="Times New Roman" panose="02020603050405020304" pitchFamily="18" charset="0"/>
                <a:cs typeface="Times New Roman" panose="02020603050405020304" pitchFamily="18" charset="0"/>
              </a:rPr>
            </a:br>
            <a:r>
              <a:rPr lang="cs-CZ" baseline="30000" dirty="0">
                <a:solidFill>
                  <a:srgbClr val="0070C0"/>
                </a:solidFill>
                <a:latin typeface="Times New Roman" panose="02020603050405020304" pitchFamily="18" charset="0"/>
                <a:cs typeface="Times New Roman" panose="02020603050405020304" pitchFamily="18" charset="0"/>
              </a:rPr>
              <a:t>ukázka možností</a:t>
            </a:r>
            <a:endParaRPr lang="en-GB" baseline="30000" dirty="0">
              <a:solidFill>
                <a:srgbClr val="0070C0"/>
              </a:solidFill>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a:xfrm>
            <a:off x="985584" y="1853754"/>
            <a:ext cx="10347698" cy="4199727"/>
          </a:xfrm>
        </p:spPr>
        <p:txBody>
          <a:bodyPr>
            <a:normAutofit fontScale="85000" lnSpcReduction="10000"/>
          </a:bodyPr>
          <a:lstStyle/>
          <a:p>
            <a:pPr marL="0" indent="0">
              <a:buNone/>
            </a:pPr>
            <a:r>
              <a:rPr lang="cs-CZ" b="1" dirty="0">
                <a:latin typeface="Times New Roman" panose="02020603050405020304" pitchFamily="18" charset="0"/>
                <a:cs typeface="Times New Roman" panose="02020603050405020304" pitchFamily="18" charset="0"/>
              </a:rPr>
              <a:t>Typ výzkumu: </a:t>
            </a:r>
            <a:r>
              <a:rPr lang="cs-CZ" dirty="0">
                <a:latin typeface="Times New Roman" panose="02020603050405020304" pitchFamily="18" charset="0"/>
                <a:cs typeface="Times New Roman" panose="02020603050405020304" pitchFamily="18" charset="0"/>
              </a:rPr>
              <a:t>kvalitativní</a:t>
            </a:r>
          </a:p>
          <a:p>
            <a:pPr marL="0" indent="0">
              <a:buNone/>
            </a:pPr>
            <a:r>
              <a:rPr lang="cs-CZ" b="1" dirty="0">
                <a:latin typeface="Times New Roman" panose="02020603050405020304" pitchFamily="18" charset="0"/>
                <a:cs typeface="Times New Roman" panose="02020603050405020304" pitchFamily="18" charset="0"/>
              </a:rPr>
              <a:t>Teoretický přístup:	 </a:t>
            </a:r>
            <a:r>
              <a:rPr lang="cs-CZ" dirty="0">
                <a:latin typeface="Times New Roman" panose="02020603050405020304" pitchFamily="18" charset="0"/>
                <a:cs typeface="Times New Roman" panose="02020603050405020304" pitchFamily="18" charset="0"/>
              </a:rPr>
              <a:t>a) metoda zakotvené teorie (vytvoření teorie bez předem připravených hypotéz),   				b) Fenomenologické pojetí (hluboké porozumění zkoumaného jevu), … </a:t>
            </a:r>
          </a:p>
          <a:p>
            <a:pPr marL="0" indent="0">
              <a:buNone/>
            </a:pPr>
            <a:r>
              <a:rPr lang="cs-CZ" b="1" dirty="0">
                <a:latin typeface="Times New Roman" panose="02020603050405020304" pitchFamily="18" charset="0"/>
                <a:cs typeface="Times New Roman" panose="02020603050405020304" pitchFamily="18" charset="0"/>
              </a:rPr>
              <a:t>Technika sběru dat: </a:t>
            </a:r>
            <a:r>
              <a:rPr lang="cs-CZ" dirty="0">
                <a:latin typeface="Times New Roman" panose="02020603050405020304" pitchFamily="18" charset="0"/>
                <a:cs typeface="Times New Roman" panose="02020603050405020304" pitchFamily="18" charset="0"/>
              </a:rPr>
              <a:t>a)</a:t>
            </a:r>
            <a:r>
              <a:rPr lang="cs-CZ" b="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narativní interview (otevřený, hloubkový), b) standardizovaný rozhovor (předčítání dotazníku), c) nestandardizované pozorování (typ dat)</a:t>
            </a:r>
          </a:p>
          <a:p>
            <a:pPr marL="0" indent="0">
              <a:buNone/>
            </a:pPr>
            <a:r>
              <a:rPr lang="cs-CZ" b="1" dirty="0">
                <a:latin typeface="Times New Roman" panose="02020603050405020304" pitchFamily="18" charset="0"/>
                <a:cs typeface="Times New Roman" panose="02020603050405020304" pitchFamily="18" charset="0"/>
              </a:rPr>
              <a:t>Kategorizace dat:</a:t>
            </a:r>
          </a:p>
          <a:p>
            <a:pPr marL="457200" lvl="1" indent="0">
              <a:buNone/>
            </a:pPr>
            <a:r>
              <a:rPr lang="cs-CZ" dirty="0">
                <a:latin typeface="Times New Roman" panose="02020603050405020304" pitchFamily="18" charset="0"/>
                <a:cs typeface="Times New Roman" panose="02020603050405020304" pitchFamily="18" charset="0"/>
              </a:rPr>
              <a:t>a) Kódováním: vyhledání opakujících se obdobných pojmů -&gt; kategorizace pojmů </a:t>
            </a:r>
          </a:p>
          <a:p>
            <a:pPr marL="457200" lvl="1" indent="0">
              <a:buNone/>
            </a:pPr>
            <a:r>
              <a:rPr lang="cs-CZ" dirty="0">
                <a:latin typeface="Times New Roman" panose="02020603050405020304" pitchFamily="18" charset="0"/>
                <a:cs typeface="Times New Roman" panose="02020603050405020304" pitchFamily="18" charset="0"/>
              </a:rPr>
              <a:t>b) Rozstříhání textu a jeho seskupení podle jednotlivých kategorií</a:t>
            </a:r>
          </a:p>
          <a:p>
            <a:pPr marL="0" indent="0">
              <a:buNone/>
            </a:pPr>
            <a:r>
              <a:rPr lang="cs-CZ" b="1" dirty="0">
                <a:latin typeface="Times New Roman" panose="02020603050405020304" pitchFamily="18" charset="0"/>
                <a:cs typeface="Times New Roman" panose="02020603050405020304" pitchFamily="18" charset="0"/>
              </a:rPr>
              <a:t>Analýza testu: </a:t>
            </a:r>
            <a:r>
              <a:rPr lang="cs-CZ" dirty="0">
                <a:latin typeface="Times New Roman" panose="02020603050405020304" pitchFamily="18" charset="0"/>
                <a:cs typeface="Times New Roman" panose="02020603050405020304" pitchFamily="18" charset="0"/>
              </a:rPr>
              <a:t>Zakotvená teorie: výzkumník vytváří teorii a hledá v textu relativní materiál, z kterých tvoří hypotézu v průběhu čtení textu</a:t>
            </a:r>
          </a:p>
          <a:p>
            <a:pPr marL="0" indent="0">
              <a:buNone/>
            </a:pPr>
            <a:r>
              <a:rPr lang="cs-CZ" b="1" dirty="0">
                <a:latin typeface="Times New Roman" panose="02020603050405020304" pitchFamily="18" charset="0"/>
                <a:cs typeface="Times New Roman" panose="02020603050405020304" pitchFamily="18" charset="0"/>
              </a:rPr>
              <a:t>Interpretace dat: </a:t>
            </a:r>
            <a:r>
              <a:rPr lang="cs-CZ" dirty="0">
                <a:latin typeface="Times New Roman" panose="02020603050405020304" pitchFamily="18" charset="0"/>
                <a:cs typeface="Times New Roman" panose="02020603050405020304" pitchFamily="18" charset="0"/>
              </a:rPr>
              <a:t>vyhnout se subjektivního/neobjektivního přístupu.</a:t>
            </a: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5746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metodika</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normAutofit fontScale="92500" lnSpcReduction="10000"/>
          </a:bodyPr>
          <a:lstStyle/>
          <a:p>
            <a:pPr marL="0" indent="0">
              <a:buNone/>
            </a:pPr>
            <a:r>
              <a:rPr lang="cs-CZ" u="sng" dirty="0">
                <a:latin typeface="Times New Roman" panose="02020603050405020304" pitchFamily="18" charset="0"/>
                <a:cs typeface="Times New Roman" panose="02020603050405020304" pitchFamily="18" charset="0"/>
              </a:rPr>
              <a:t>Časté chyby v projektech:</a:t>
            </a:r>
          </a:p>
          <a:p>
            <a:r>
              <a:rPr lang="cs-CZ" dirty="0">
                <a:latin typeface="Times New Roman" panose="02020603050405020304" pitchFamily="18" charset="0"/>
                <a:cs typeface="Times New Roman" panose="02020603050405020304" pitchFamily="18" charset="0"/>
              </a:rPr>
              <a:t>Častá výmluva: </a:t>
            </a:r>
            <a:r>
              <a:rPr lang="cs-CZ" i="1" dirty="0">
                <a:latin typeface="Times New Roman" panose="02020603050405020304" pitchFamily="18" charset="0"/>
                <a:cs typeface="Times New Roman" panose="02020603050405020304" pitchFamily="18" charset="0"/>
              </a:rPr>
              <a:t>v tuto chvíli ještě nevím, co budu přesně dělat.</a:t>
            </a:r>
          </a:p>
          <a:p>
            <a:r>
              <a:rPr lang="cs-CZ" dirty="0">
                <a:latin typeface="Times New Roman" panose="02020603050405020304" pitchFamily="18" charset="0"/>
                <a:cs typeface="Times New Roman" panose="02020603050405020304" pitchFamily="18" charset="0"/>
              </a:rPr>
              <a:t>Příliš dlouhý (např. popisem standardizovaného testu) nebo příliš krátký až žádný obsah (např. vynecháním relevantních podkapitol – typy dat)</a:t>
            </a:r>
          </a:p>
          <a:p>
            <a:r>
              <a:rPr lang="cs-CZ" dirty="0">
                <a:latin typeface="Times New Roman" panose="02020603050405020304" pitchFamily="18" charset="0"/>
                <a:cs typeface="Times New Roman" panose="02020603050405020304" pitchFamily="18" charset="0"/>
              </a:rPr>
              <a:t>Nevyhledání/nevyužití standardizovaných testů</a:t>
            </a:r>
          </a:p>
          <a:p>
            <a:r>
              <a:rPr lang="cs-CZ" dirty="0">
                <a:latin typeface="Times New Roman" panose="02020603050405020304" pitchFamily="18" charset="0"/>
                <a:cs typeface="Times New Roman" panose="02020603050405020304" pitchFamily="18" charset="0"/>
              </a:rPr>
              <a:t>Metody analýzy dat: deskriptivní a analytická statistika</a:t>
            </a:r>
          </a:p>
          <a:p>
            <a:endParaRPr lang="cs-CZ" dirty="0">
              <a:latin typeface="Times New Roman" panose="02020603050405020304" pitchFamily="18" charset="0"/>
              <a:cs typeface="Times New Roman" panose="02020603050405020304" pitchFamily="18" charset="0"/>
            </a:endParaRPr>
          </a:p>
          <a:p>
            <a:pPr marL="0" indent="0" algn="ctr">
              <a:buNone/>
            </a:pPr>
            <a:r>
              <a:rPr lang="cs-CZ" i="1" dirty="0">
                <a:latin typeface="Times New Roman" panose="02020603050405020304" pitchFamily="18" charset="0"/>
                <a:cs typeface="Times New Roman" panose="02020603050405020304" pitchFamily="18" charset="0"/>
              </a:rPr>
              <a:t>Nedostatečný obsah v této kapitole je často následek nedůsledné literární rešerše  </a:t>
            </a:r>
            <a:endParaRPr lang="en-GB" i="1" dirty="0">
              <a:latin typeface="Times New Roman" panose="02020603050405020304" pitchFamily="18" charset="0"/>
              <a:cs typeface="Times New Roman" panose="02020603050405020304" pitchFamily="18" charset="0"/>
            </a:endParaRPr>
          </a:p>
        </p:txBody>
      </p:sp>
      <p:pic>
        <p:nvPicPr>
          <p:cNvPr id="4" name="Obrázek 3">
            <a:extLst>
              <a:ext uri="{FF2B5EF4-FFF2-40B4-BE49-F238E27FC236}">
                <a16:creationId xmlns:a16="http://schemas.microsoft.com/office/drawing/2014/main" id="{332B5814-0B94-46D9-9781-5B3FE4A9457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736373" y="-128336"/>
            <a:ext cx="2438400" cy="2438400"/>
          </a:xfrm>
          <a:prstGeom prst="rect">
            <a:avLst/>
          </a:prstGeom>
        </p:spPr>
      </p:pic>
      <p:sp>
        <p:nvSpPr>
          <p:cNvPr id="5" name="Obdélník 4">
            <a:extLst>
              <a:ext uri="{FF2B5EF4-FFF2-40B4-BE49-F238E27FC236}">
                <a16:creationId xmlns:a16="http://schemas.microsoft.com/office/drawing/2014/main" id="{5E17FD8B-1EA7-413A-844E-0EEF24CEFE4E}"/>
              </a:ext>
            </a:extLst>
          </p:cNvPr>
          <p:cNvSpPr/>
          <p:nvPr/>
        </p:nvSpPr>
        <p:spPr>
          <a:xfrm>
            <a:off x="10471549" y="1515070"/>
            <a:ext cx="1500732" cy="923330"/>
          </a:xfrm>
          <a:prstGeom prst="rect">
            <a:avLst/>
          </a:prstGeom>
          <a:noFill/>
        </p:spPr>
        <p:txBody>
          <a:bodyPr wrap="none" lIns="91440" tIns="45720" rIns="91440" bIns="45720">
            <a:spAutoFit/>
          </a:bodyPr>
          <a:lstStyle/>
          <a:p>
            <a:pPr algn="ctr"/>
            <a:r>
              <a:rPr lang="cs-CZ" sz="5400" b="1" i="1" cap="none" spc="0"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rPr>
              <a:t>NE !</a:t>
            </a:r>
          </a:p>
        </p:txBody>
      </p:sp>
    </p:spTree>
    <p:extLst>
      <p:ext uri="{BB962C8B-B14F-4D97-AF65-F5344CB8AC3E}">
        <p14:creationId xmlns:p14="http://schemas.microsoft.com/office/powerpoint/2010/main" val="35486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Literatura</a:t>
            </a:r>
            <a:endParaRPr lang="en-GB" dirty="0">
              <a:solidFill>
                <a:srgbClr val="FF0000"/>
              </a:solidFill>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normAutofit fontScale="77500" lnSpcReduction="20000"/>
          </a:bodyPr>
          <a:lstStyle/>
          <a:p>
            <a:r>
              <a:rPr lang="cs-CZ" dirty="0">
                <a:latin typeface="Times New Roman" panose="02020603050405020304" pitchFamily="18" charset="0"/>
                <a:cs typeface="Times New Roman" panose="02020603050405020304" pitchFamily="18" charset="0"/>
              </a:rPr>
              <a:t>DOVALIL, J. a kol. </a:t>
            </a:r>
            <a:r>
              <a:rPr lang="cs-CZ" i="1" dirty="0">
                <a:latin typeface="Times New Roman" panose="02020603050405020304" pitchFamily="18" charset="0"/>
                <a:cs typeface="Times New Roman" panose="02020603050405020304" pitchFamily="18" charset="0"/>
              </a:rPr>
              <a:t>Výkon a trénink ve sportu</a:t>
            </a:r>
            <a:r>
              <a:rPr lang="cs-CZ" dirty="0">
                <a:latin typeface="Times New Roman" panose="02020603050405020304" pitchFamily="18" charset="0"/>
                <a:cs typeface="Times New Roman" panose="02020603050405020304" pitchFamily="18" charset="0"/>
              </a:rPr>
              <a:t>. Praha: Olympia, 2009. ISBN 978-80-247-2783-8.</a:t>
            </a:r>
          </a:p>
          <a:p>
            <a:r>
              <a:rPr lang="cs-CZ" dirty="0">
                <a:latin typeface="Times New Roman" panose="02020603050405020304" pitchFamily="18" charset="0"/>
                <a:cs typeface="Times New Roman" panose="02020603050405020304" pitchFamily="18" charset="0"/>
              </a:rPr>
              <a:t>MĚKOTA, Karel. a Jiří NOVOSAD. </a:t>
            </a:r>
            <a:r>
              <a:rPr lang="cs-CZ" i="1" dirty="0">
                <a:latin typeface="Times New Roman" panose="02020603050405020304" pitchFamily="18" charset="0"/>
                <a:cs typeface="Times New Roman" panose="02020603050405020304" pitchFamily="18" charset="0"/>
              </a:rPr>
              <a:t>Motorické schopnosti</a:t>
            </a:r>
            <a:r>
              <a:rPr lang="cs-CZ" dirty="0">
                <a:latin typeface="Times New Roman" panose="02020603050405020304" pitchFamily="18" charset="0"/>
                <a:cs typeface="Times New Roman" panose="02020603050405020304" pitchFamily="18" charset="0"/>
              </a:rPr>
              <a:t>. Olomouc: Univerzita Palackého, 2005. ISBN 80-244-0981-X.</a:t>
            </a:r>
          </a:p>
          <a:p>
            <a:r>
              <a:rPr lang="cs-CZ" dirty="0">
                <a:latin typeface="Times New Roman" panose="02020603050405020304" pitchFamily="18" charset="0"/>
                <a:cs typeface="Times New Roman" panose="02020603050405020304" pitchFamily="18" charset="0"/>
              </a:rPr>
              <a:t>HOHMANN, A. a I. SEIDEL. </a:t>
            </a:r>
            <a:r>
              <a:rPr lang="cs-CZ" dirty="0" err="1">
                <a:latin typeface="Times New Roman" panose="02020603050405020304" pitchFamily="18" charset="0"/>
                <a:cs typeface="Times New Roman" panose="02020603050405020304" pitchFamily="18" charset="0"/>
              </a:rPr>
              <a:t>Scientific</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Aspect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Talent Development. </a:t>
            </a:r>
            <a:r>
              <a:rPr lang="cs-CZ" i="1" dirty="0">
                <a:latin typeface="Times New Roman" panose="02020603050405020304" pitchFamily="18" charset="0"/>
                <a:cs typeface="Times New Roman" panose="02020603050405020304" pitchFamily="18" charset="0"/>
              </a:rPr>
              <a:t>International </a:t>
            </a:r>
            <a:r>
              <a:rPr lang="cs-CZ" i="1" dirty="0" err="1">
                <a:latin typeface="Times New Roman" panose="02020603050405020304" pitchFamily="18" charset="0"/>
                <a:cs typeface="Times New Roman" panose="02020603050405020304" pitchFamily="18" charset="0"/>
              </a:rPr>
              <a:t>Journal</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of</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Physical</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Education</a:t>
            </a:r>
            <a:r>
              <a:rPr lang="cs-CZ" dirty="0">
                <a:latin typeface="Times New Roman" panose="02020603050405020304" pitchFamily="18" charset="0"/>
                <a:cs typeface="Times New Roman" panose="02020603050405020304" pitchFamily="18" charset="0"/>
              </a:rPr>
              <a:t>. 2003, 32(3), s. 9-20. DOI</a:t>
            </a:r>
            <a:r>
              <a:rPr lang="cs-CZ">
                <a:latin typeface="Times New Roman" panose="02020603050405020304" pitchFamily="18" charset="0"/>
                <a:cs typeface="Times New Roman" panose="02020603050405020304" pitchFamily="18" charset="0"/>
              </a:rPr>
              <a:t>: 10.1080/02701367.2003.10599790.</a:t>
            </a: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MARTIN, Hilary a kol. </a:t>
            </a:r>
            <a:r>
              <a:rPr lang="cs-CZ" dirty="0" err="1">
                <a:latin typeface="Times New Roman" panose="02020603050405020304" pitchFamily="18" charset="0"/>
                <a:cs typeface="Times New Roman" panose="02020603050405020304" pitchFamily="18" charset="0"/>
              </a:rPr>
              <a:t>Multicohort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analysis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maternal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age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effect</a:t>
            </a:r>
            <a:r>
              <a:rPr lang="cs-CZ" dirty="0">
                <a:latin typeface="Times New Roman" panose="02020603050405020304" pitchFamily="18" charset="0"/>
                <a:cs typeface="Times New Roman" panose="02020603050405020304" pitchFamily="18" charset="0"/>
              </a:rPr>
              <a:t> on </a:t>
            </a:r>
            <a:r>
              <a:rPr lang="cs-CZ" dirty="0" err="1">
                <a:latin typeface="Times New Roman" panose="02020603050405020304" pitchFamily="18" charset="0"/>
                <a:cs typeface="Times New Roman" panose="02020603050405020304" pitchFamily="18" charset="0"/>
              </a:rPr>
              <a:t>recombination</a:t>
            </a:r>
            <a:r>
              <a:rPr lang="cs-CZ" dirty="0">
                <a:latin typeface="Times New Roman" panose="02020603050405020304" pitchFamily="18" charset="0"/>
                <a:cs typeface="Times New Roman" panose="02020603050405020304" pitchFamily="18" charset="0"/>
              </a:rPr>
              <a:t>.</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Nature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Communication</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2015, 6 [cit. 2017-08-07]. DOI: 10.1038-ncomms8846.</a:t>
            </a:r>
          </a:p>
          <a:p>
            <a:r>
              <a:rPr lang="cs-CZ" dirty="0">
                <a:latin typeface="Times New Roman" panose="02020603050405020304" pitchFamily="18" charset="0"/>
                <a:cs typeface="Times New Roman" panose="02020603050405020304" pitchFamily="18" charset="0"/>
              </a:rPr>
              <a:t>ČELIKOVSKÝ, Stanislav a kol. </a:t>
            </a:r>
            <a:r>
              <a:rPr lang="cs-CZ" i="1" dirty="0" err="1">
                <a:latin typeface="Times New Roman" panose="02020603050405020304" pitchFamily="18" charset="0"/>
                <a:cs typeface="Times New Roman" panose="02020603050405020304" pitchFamily="18" charset="0"/>
              </a:rPr>
              <a:t>Antropomotorika</a:t>
            </a:r>
            <a:r>
              <a:rPr lang="cs-CZ" dirty="0">
                <a:latin typeface="Times New Roman" panose="02020603050405020304" pitchFamily="18" charset="0"/>
                <a:cs typeface="Times New Roman" panose="02020603050405020304" pitchFamily="18" charset="0"/>
              </a:rPr>
              <a:t>. Praha: Státní pedagogické nakladatelství, 1990. ISBN 80-04-23248-5.</a:t>
            </a:r>
          </a:p>
          <a:p>
            <a:r>
              <a:rPr lang="en-GB" dirty="0">
                <a:latin typeface="Times New Roman" panose="02020603050405020304" pitchFamily="18" charset="0"/>
                <a:cs typeface="Times New Roman" panose="02020603050405020304" pitchFamily="18" charset="0"/>
              </a:rPr>
              <a:t>TRANCKLE, P. </a:t>
            </a:r>
            <a:r>
              <a:rPr lang="cs-CZ" dirty="0">
                <a:latin typeface="Times New Roman" panose="02020603050405020304" pitchFamily="18" charset="0"/>
                <a:cs typeface="Times New Roman" panose="02020603050405020304" pitchFamily="18" charset="0"/>
              </a:rPr>
              <a:t>a</a:t>
            </a:r>
            <a:r>
              <a:rPr lang="en-GB" dirty="0">
                <a:latin typeface="Times New Roman" panose="02020603050405020304" pitchFamily="18" charset="0"/>
                <a:cs typeface="Times New Roman" panose="02020603050405020304" pitchFamily="18" charset="0"/>
              </a:rPr>
              <a:t> C. J. CUSHION. Rethinking Giftedness and Talent in Sport. </a:t>
            </a:r>
            <a:r>
              <a:rPr lang="en-GB" i="1" dirty="0">
                <a:latin typeface="Times New Roman" panose="02020603050405020304" pitchFamily="18" charset="0"/>
                <a:cs typeface="Times New Roman" panose="02020603050405020304" pitchFamily="18" charset="0"/>
              </a:rPr>
              <a:t>Quest</a:t>
            </a:r>
            <a:r>
              <a:rPr lang="en-GB" dirty="0">
                <a:latin typeface="Times New Roman" panose="02020603050405020304" pitchFamily="18" charset="0"/>
                <a:cs typeface="Times New Roman" panose="02020603050405020304" pitchFamily="18" charset="0"/>
              </a:rPr>
              <a:t>, 2006</a:t>
            </a:r>
            <a:r>
              <a:rPr lang="cs-CZ" dirty="0">
                <a:latin typeface="Times New Roman" panose="02020603050405020304" pitchFamily="18" charset="0"/>
                <a:cs typeface="Times New Roman" panose="02020603050405020304" pitchFamily="18" charset="0"/>
              </a:rPr>
              <a:t>,</a:t>
            </a:r>
            <a:r>
              <a:rPr lang="en-GB" dirty="0">
                <a:latin typeface="Times New Roman" panose="02020603050405020304" pitchFamily="18" charset="0"/>
                <a:cs typeface="Times New Roman" panose="02020603050405020304" pitchFamily="18" charset="0"/>
              </a:rPr>
              <a:t> 58(2), </a:t>
            </a:r>
            <a:r>
              <a:rPr lang="cs-CZ" dirty="0">
                <a:latin typeface="Times New Roman" panose="02020603050405020304" pitchFamily="18" charset="0"/>
                <a:cs typeface="Times New Roman" panose="02020603050405020304" pitchFamily="18" charset="0"/>
              </a:rPr>
              <a:t>s. </a:t>
            </a:r>
            <a:r>
              <a:rPr lang="en-GB" dirty="0">
                <a:latin typeface="Times New Roman" panose="02020603050405020304" pitchFamily="18" charset="0"/>
                <a:cs typeface="Times New Roman" panose="02020603050405020304" pitchFamily="18" charset="0"/>
              </a:rPr>
              <a:t>265.</a:t>
            </a:r>
            <a:r>
              <a:rPr lang="cs-CZ" dirty="0">
                <a:latin typeface="Times New Roman" panose="02020603050405020304" pitchFamily="18" charset="0"/>
                <a:cs typeface="Times New Roman" panose="02020603050405020304" pitchFamily="18" charset="0"/>
              </a:rPr>
              <a:t> DOI: 10.1080/00336297.2006.10491883.</a:t>
            </a:r>
            <a:endParaRPr lang="en-GB" dirty="0">
              <a:latin typeface="Times New Roman" panose="02020603050405020304" pitchFamily="18" charset="0"/>
              <a:cs typeface="Times New Roman" panose="02020603050405020304" pitchFamily="18" charset="0"/>
            </a:endParaRPr>
          </a:p>
          <a:p>
            <a:pPr marL="0" indent="0">
              <a:buNone/>
            </a:pPr>
            <a:endParaRPr lang="en-GB" dirty="0"/>
          </a:p>
        </p:txBody>
      </p:sp>
      <p:sp>
        <p:nvSpPr>
          <p:cNvPr id="4" name="TextovéPole 3">
            <a:extLst>
              <a:ext uri="{FF2B5EF4-FFF2-40B4-BE49-F238E27FC236}">
                <a16:creationId xmlns:a16="http://schemas.microsoft.com/office/drawing/2014/main" id="{69D72534-648E-4C03-A09B-D7986C24E175}"/>
              </a:ext>
            </a:extLst>
          </p:cNvPr>
          <p:cNvSpPr txBox="1"/>
          <p:nvPr/>
        </p:nvSpPr>
        <p:spPr>
          <a:xfrm>
            <a:off x="7489371" y="5715000"/>
            <a:ext cx="4702629" cy="369332"/>
          </a:xfrm>
          <a:prstGeom prst="rect">
            <a:avLst/>
          </a:prstGeom>
          <a:noFill/>
        </p:spPr>
        <p:txBody>
          <a:bodyPr wrap="square" rtlCol="0">
            <a:spAutoFit/>
          </a:bodyPr>
          <a:lstStyle/>
          <a:p>
            <a:r>
              <a:rPr lang="cs-CZ" dirty="0">
                <a:solidFill>
                  <a:srgbClr val="FF0000"/>
                </a:solidFill>
              </a:rPr>
              <a:t>Musí se shodovat s obsahem v syntéze poznatků</a:t>
            </a:r>
            <a:endParaRPr lang="en-GB" dirty="0">
              <a:solidFill>
                <a:srgbClr val="FF0000"/>
              </a:solidFill>
            </a:endParaRPr>
          </a:p>
        </p:txBody>
      </p:sp>
    </p:spTree>
    <p:extLst>
      <p:ext uri="{BB962C8B-B14F-4D97-AF65-F5344CB8AC3E}">
        <p14:creationId xmlns:p14="http://schemas.microsoft.com/office/powerpoint/2010/main" val="2235559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9B87AF-3FAA-4A10-AEC2-016D2C9B2AFA}"/>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Požadavky projektu (np2019, nk2019)</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6E5872FB-884D-4A48-9764-5D25714106AB}"/>
              </a:ext>
            </a:extLst>
          </p:cNvPr>
          <p:cNvSpPr>
            <a:spLocks noGrp="1"/>
          </p:cNvSpPr>
          <p:nvPr>
            <p:ph idx="1"/>
          </p:nvPr>
        </p:nvSpPr>
        <p:spPr/>
        <p:txBody>
          <a:bodyPr>
            <a:normAutofit fontScale="77500" lnSpcReduction="20000"/>
          </a:bodyPr>
          <a:lstStyle/>
          <a:p>
            <a:r>
              <a:rPr lang="cs-CZ" dirty="0">
                <a:latin typeface="Times New Roman" panose="02020603050405020304" pitchFamily="18" charset="0"/>
                <a:cs typeface="Times New Roman" panose="02020603050405020304" pitchFamily="18" charset="0"/>
              </a:rPr>
              <a:t>Název práce, autor, školitel</a:t>
            </a:r>
          </a:p>
          <a:p>
            <a:r>
              <a:rPr lang="cs-CZ" b="1" dirty="0">
                <a:latin typeface="Times New Roman" panose="02020603050405020304" pitchFamily="18" charset="0"/>
                <a:cs typeface="Times New Roman" panose="02020603050405020304" pitchFamily="18" charset="0"/>
              </a:rPr>
              <a:t>ÚVOD</a:t>
            </a:r>
            <a:r>
              <a:rPr lang="cs-CZ" dirty="0">
                <a:latin typeface="Times New Roman" panose="02020603050405020304" pitchFamily="18" charset="0"/>
                <a:cs typeface="Times New Roman" panose="02020603050405020304" pitchFamily="18" charset="0"/>
              </a:rPr>
              <a:t>: 1 slide</a:t>
            </a:r>
          </a:p>
          <a:p>
            <a:r>
              <a:rPr lang="cs-CZ" b="1" dirty="0">
                <a:latin typeface="Times New Roman" panose="02020603050405020304" pitchFamily="18" charset="0"/>
                <a:cs typeface="Times New Roman" panose="02020603050405020304" pitchFamily="18" charset="0"/>
              </a:rPr>
              <a:t>SYNTÉZA</a:t>
            </a:r>
            <a:r>
              <a:rPr lang="cs-CZ" dirty="0">
                <a:latin typeface="Times New Roman" panose="02020603050405020304" pitchFamily="18" charset="0"/>
                <a:cs typeface="Times New Roman" panose="02020603050405020304" pitchFamily="18" charset="0"/>
              </a:rPr>
              <a:t> </a:t>
            </a:r>
            <a:r>
              <a:rPr lang="cs-CZ" b="1" dirty="0">
                <a:latin typeface="Times New Roman" panose="02020603050405020304" pitchFamily="18" charset="0"/>
                <a:cs typeface="Times New Roman" panose="02020603050405020304" pitchFamily="18" charset="0"/>
              </a:rPr>
              <a:t>POZNATKŮ</a:t>
            </a:r>
            <a:r>
              <a:rPr lang="cs-CZ" dirty="0">
                <a:latin typeface="Times New Roman" panose="02020603050405020304" pitchFamily="18" charset="0"/>
                <a:cs typeface="Times New Roman" panose="02020603050405020304" pitchFamily="18" charset="0"/>
              </a:rPr>
              <a:t>: max. 3 slide, ISO 690 (Směrnice </a:t>
            </a:r>
            <a:r>
              <a:rPr lang="cs-CZ" dirty="0" err="1">
                <a:latin typeface="Times New Roman" panose="02020603050405020304" pitchFamily="18" charset="0"/>
                <a:cs typeface="Times New Roman" panose="02020603050405020304" pitchFamily="18" charset="0"/>
              </a:rPr>
              <a:t>FSpS</a:t>
            </a:r>
            <a:r>
              <a:rPr lang="cs-CZ" dirty="0">
                <a:latin typeface="Times New Roman" panose="02020603050405020304" pitchFamily="18" charset="0"/>
                <a:cs typeface="Times New Roman" panose="02020603050405020304" pitchFamily="18" charset="0"/>
              </a:rPr>
              <a:t> č.11/2017), min. 3 CZ a 2 cizojazyčných zdrojů, formulace výzkumného problému</a:t>
            </a:r>
          </a:p>
          <a:p>
            <a:r>
              <a:rPr lang="cs-CZ" b="1" dirty="0">
                <a:latin typeface="Times New Roman" panose="02020603050405020304" pitchFamily="18" charset="0"/>
                <a:cs typeface="Times New Roman" panose="02020603050405020304" pitchFamily="18" charset="0"/>
              </a:rPr>
              <a:t>CÍLE VÝZKUMU, VÝZKUMNÁ OTÁZKA, HYPOTÉZA</a:t>
            </a:r>
            <a:r>
              <a:rPr lang="cs-CZ" dirty="0">
                <a:latin typeface="Times New Roman" panose="02020603050405020304" pitchFamily="18" charset="0"/>
                <a:cs typeface="Times New Roman" panose="02020603050405020304" pitchFamily="18" charset="0"/>
              </a:rPr>
              <a:t>: 2 slide</a:t>
            </a:r>
          </a:p>
          <a:p>
            <a:r>
              <a:rPr lang="cs-CZ" b="1" dirty="0">
                <a:latin typeface="Times New Roman" panose="02020603050405020304" pitchFamily="18" charset="0"/>
                <a:cs typeface="Times New Roman" panose="02020603050405020304" pitchFamily="18" charset="0"/>
              </a:rPr>
              <a:t>METODIKA</a:t>
            </a:r>
            <a:r>
              <a:rPr lang="cs-CZ" dirty="0">
                <a:latin typeface="Times New Roman" panose="02020603050405020304" pitchFamily="18" charset="0"/>
                <a:cs typeface="Times New Roman" panose="02020603050405020304" pitchFamily="18" charset="0"/>
              </a:rPr>
              <a:t>: max. 3 slide, typ výzkumu, charakteristika výzkumného souboru, měřící procedury, sběr dat,  typy dat, metody analýzy dat</a:t>
            </a:r>
          </a:p>
          <a:p>
            <a:r>
              <a:rPr lang="cs-CZ" b="1" dirty="0">
                <a:latin typeface="Times New Roman" panose="02020603050405020304" pitchFamily="18" charset="0"/>
                <a:cs typeface="Times New Roman" panose="02020603050405020304" pitchFamily="18" charset="0"/>
              </a:rPr>
              <a:t>LITERATURA</a:t>
            </a:r>
            <a:r>
              <a:rPr lang="cs-CZ" dirty="0">
                <a:latin typeface="Times New Roman" panose="02020603050405020304" pitchFamily="18" charset="0"/>
                <a:cs typeface="Times New Roman" panose="02020603050405020304" pitchFamily="18" charset="0"/>
              </a:rPr>
              <a:t>: 1 slide, ISO 690</a:t>
            </a:r>
          </a:p>
          <a:p>
            <a:r>
              <a:rPr lang="cs-CZ" dirty="0">
                <a:latin typeface="Times New Roman" panose="02020603050405020304" pitchFamily="18" charset="0"/>
                <a:cs typeface="Times New Roman" panose="02020603050405020304" pitchFamily="18" charset="0"/>
              </a:rPr>
              <a:t>Délka prezentace projektu max. 8 min</a:t>
            </a:r>
          </a:p>
          <a:p>
            <a:r>
              <a:rPr lang="cs-CZ" dirty="0">
                <a:latin typeface="Times New Roman" panose="02020603050405020304" pitchFamily="18" charset="0"/>
                <a:cs typeface="Times New Roman" panose="02020603050405020304" pitchFamily="18" charset="0"/>
              </a:rPr>
              <a:t>Nahrát do „odevzdávárny“ v </a:t>
            </a:r>
            <a:r>
              <a:rPr lang="cs-CZ" dirty="0" err="1">
                <a:latin typeface="Times New Roman" panose="02020603050405020304" pitchFamily="18" charset="0"/>
                <a:cs typeface="Times New Roman" panose="02020603050405020304" pitchFamily="18" charset="0"/>
              </a:rPr>
              <a:t>Isu</a:t>
            </a:r>
            <a:r>
              <a:rPr lang="cs-CZ" dirty="0">
                <a:latin typeface="Times New Roman" panose="02020603050405020304" pitchFamily="18" charset="0"/>
                <a:cs typeface="Times New Roman" panose="02020603050405020304" pitchFamily="18" charset="0"/>
              </a:rPr>
              <a:t> do 14 dnů od prezentace </a:t>
            </a:r>
            <a:endParaRPr lang="en-GB" dirty="0">
              <a:latin typeface="Times New Roman" panose="02020603050405020304" pitchFamily="18" charset="0"/>
              <a:cs typeface="Times New Roman" panose="02020603050405020304" pitchFamily="18" charset="0"/>
            </a:endParaRPr>
          </a:p>
        </p:txBody>
      </p:sp>
      <p:sp>
        <p:nvSpPr>
          <p:cNvPr id="4" name="TextovéPole 3">
            <a:extLst>
              <a:ext uri="{FF2B5EF4-FFF2-40B4-BE49-F238E27FC236}">
                <a16:creationId xmlns:a16="http://schemas.microsoft.com/office/drawing/2014/main" id="{583B1768-46E9-4C81-A0B3-5C7253DB5423}"/>
              </a:ext>
            </a:extLst>
          </p:cNvPr>
          <p:cNvSpPr txBox="1"/>
          <p:nvPr/>
        </p:nvSpPr>
        <p:spPr>
          <a:xfrm>
            <a:off x="7772400" y="5715796"/>
            <a:ext cx="4419600" cy="369332"/>
          </a:xfrm>
          <a:prstGeom prst="rect">
            <a:avLst/>
          </a:prstGeom>
          <a:noFill/>
        </p:spPr>
        <p:txBody>
          <a:bodyPr wrap="square" rtlCol="0">
            <a:spAutoFit/>
          </a:bodyPr>
          <a:lstStyle/>
          <a:p>
            <a:r>
              <a:rPr lang="cs-CZ" b="1" i="1" dirty="0">
                <a:solidFill>
                  <a:srgbClr val="FF0000"/>
                </a:solidFill>
              </a:rPr>
              <a:t>Dodržet názvosloví a posloupnost kapitol</a:t>
            </a:r>
            <a:endParaRPr lang="en-GB" b="1" i="1" dirty="0">
              <a:solidFill>
                <a:srgbClr val="FF0000"/>
              </a:solidFill>
            </a:endParaRPr>
          </a:p>
        </p:txBody>
      </p:sp>
    </p:spTree>
    <p:extLst>
      <p:ext uri="{BB962C8B-B14F-4D97-AF65-F5344CB8AC3E}">
        <p14:creationId xmlns:p14="http://schemas.microsoft.com/office/powerpoint/2010/main" val="2697017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úvod</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normAutofit lnSpcReduction="10000"/>
          </a:bodyPr>
          <a:lstStyle/>
          <a:p>
            <a:pPr marL="0" indent="0">
              <a:buNone/>
            </a:pPr>
            <a:r>
              <a:rPr lang="cs-CZ" dirty="0">
                <a:latin typeface="Times New Roman" panose="02020603050405020304" pitchFamily="18" charset="0"/>
                <a:cs typeface="Times New Roman" panose="02020603050405020304" pitchFamily="18" charset="0"/>
              </a:rPr>
              <a:t>Děti v období pubescence, který jsou narozený na začátku roku/sezóny nevědomě využívají biologických výhod ze svého data narození. Tato výhoda je pak často zaměňována za sportovní talent. Po ukončení pubescence však biologické výhody přestávají působit, ale díky snaze o co nejbrzčí identifikaci sportovního talentu, relativně starší děti už jsou v evidenci jako elitní sportovci.</a:t>
            </a:r>
          </a:p>
          <a:p>
            <a:pPr marL="0" indent="0">
              <a:buNone/>
            </a:pPr>
            <a:r>
              <a:rPr lang="cs-CZ" dirty="0">
                <a:latin typeface="Times New Roman" panose="02020603050405020304" pitchFamily="18" charset="0"/>
                <a:cs typeface="Times New Roman" panose="02020603050405020304" pitchFamily="18" charset="0"/>
              </a:rPr>
              <a:t>S problematikou Relative Age Effect (RAE) jsem osobně pocítil na střední škole, kde jsem začal být brán jako průměrný sportovec. Což bylo pro mě velmi demotivační, jelikož na základní škole jsem reprezentoval ve všech možných sportovních odvětví, např. plavání, volejbal.</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5448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úvod</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Škola</a:t>
            </a:r>
          </a:p>
          <a:p>
            <a:r>
              <a:rPr lang="cs-CZ" dirty="0">
                <a:latin typeface="Times New Roman" panose="02020603050405020304" pitchFamily="18" charset="0"/>
                <a:cs typeface="Times New Roman" panose="02020603050405020304" pitchFamily="18" charset="0"/>
              </a:rPr>
              <a:t>Motivace</a:t>
            </a:r>
          </a:p>
          <a:p>
            <a:r>
              <a:rPr lang="cs-CZ" dirty="0">
                <a:latin typeface="Times New Roman" panose="02020603050405020304" pitchFamily="18" charset="0"/>
                <a:cs typeface="Times New Roman" panose="02020603050405020304" pitchFamily="18" charset="0"/>
              </a:rPr>
              <a:t>Vlastní zkušenost</a:t>
            </a:r>
            <a:endParaRPr lang="en-GB" dirty="0">
              <a:latin typeface="Times New Roman" panose="02020603050405020304" pitchFamily="18" charset="0"/>
              <a:cs typeface="Times New Roman" panose="02020603050405020304" pitchFamily="18" charset="0"/>
            </a:endParaRPr>
          </a:p>
        </p:txBody>
      </p:sp>
      <p:pic>
        <p:nvPicPr>
          <p:cNvPr id="4" name="Obrázek 3">
            <a:extLst>
              <a:ext uri="{FF2B5EF4-FFF2-40B4-BE49-F238E27FC236}">
                <a16:creationId xmlns:a16="http://schemas.microsoft.com/office/drawing/2014/main" id="{68C322A7-0D74-452C-A0B8-A45C8736E19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736373" y="0"/>
            <a:ext cx="2438400" cy="2438400"/>
          </a:xfrm>
          <a:prstGeom prst="rect">
            <a:avLst/>
          </a:prstGeom>
        </p:spPr>
      </p:pic>
      <p:sp>
        <p:nvSpPr>
          <p:cNvPr id="5" name="Obdélník 4">
            <a:extLst>
              <a:ext uri="{FF2B5EF4-FFF2-40B4-BE49-F238E27FC236}">
                <a16:creationId xmlns:a16="http://schemas.microsoft.com/office/drawing/2014/main" id="{2969C304-767A-4C38-A597-F0098EAF3531}"/>
              </a:ext>
            </a:extLst>
          </p:cNvPr>
          <p:cNvSpPr/>
          <p:nvPr/>
        </p:nvSpPr>
        <p:spPr>
          <a:xfrm>
            <a:off x="10471549" y="1515070"/>
            <a:ext cx="1500732" cy="923330"/>
          </a:xfrm>
          <a:prstGeom prst="rect">
            <a:avLst/>
          </a:prstGeom>
          <a:noFill/>
        </p:spPr>
        <p:txBody>
          <a:bodyPr wrap="none" lIns="91440" tIns="45720" rIns="91440" bIns="45720">
            <a:spAutoFit/>
          </a:bodyPr>
          <a:lstStyle/>
          <a:p>
            <a:pPr algn="ctr"/>
            <a:r>
              <a:rPr lang="cs-CZ" sz="5400" b="1" i="1" cap="none" spc="0"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rPr>
              <a:t>NE !</a:t>
            </a:r>
          </a:p>
        </p:txBody>
      </p:sp>
    </p:spTree>
    <p:extLst>
      <p:ext uri="{BB962C8B-B14F-4D97-AF65-F5344CB8AC3E}">
        <p14:creationId xmlns:p14="http://schemas.microsoft.com/office/powerpoint/2010/main" val="2680787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Syntéza poznatků</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normAutofit fontScale="85000" lnSpcReduction="10000"/>
          </a:bodyPr>
          <a:lstStyle/>
          <a:p>
            <a:pPr marL="0" indent="0">
              <a:buNone/>
            </a:pPr>
            <a:r>
              <a:rPr lang="cs-CZ" dirty="0">
                <a:latin typeface="Times New Roman" panose="02020603050405020304" pitchFamily="18" charset="0"/>
                <a:cs typeface="Times New Roman" panose="02020603050405020304" pitchFamily="18" charset="0"/>
              </a:rPr>
              <a:t>Motorické schopnosti jsou „soubor integrovaných, vnitřně relativně samostatných předpokladů splnit pohybový úkol“ (Čelikovský a kol, 1990, s. 17). Dovalil a kol. (2009, s. 24) motorické schopnosti popisují jako „samostatné soubory vnitřních předpoklady k vnější činnosti“. Zde se můžeme všimnout relativně stejného výkladu dané problematiky.</a:t>
            </a:r>
          </a:p>
          <a:p>
            <a:pPr marL="0" indent="0">
              <a:buNone/>
            </a:pPr>
            <a:r>
              <a:rPr lang="cs-CZ" dirty="0">
                <a:latin typeface="Times New Roman" panose="02020603050405020304" pitchFamily="18" charset="0"/>
                <a:cs typeface="Times New Roman" panose="02020603050405020304" pitchFamily="18" charset="0"/>
              </a:rPr>
              <a:t>Proces osvojování motorických schopností není krátkodobým, ale dlouhodobým procesem (Měkota a Novosad, 2005).</a:t>
            </a:r>
          </a:p>
          <a:p>
            <a:pPr marL="0" indent="0">
              <a:buNone/>
            </a:pPr>
            <a:r>
              <a:rPr lang="cs-CZ" dirty="0">
                <a:latin typeface="Times New Roman" panose="02020603050405020304" pitchFamily="18" charset="0"/>
                <a:cs typeface="Times New Roman" panose="02020603050405020304" pitchFamily="18" charset="0"/>
              </a:rPr>
              <a:t>Problematice motorických schopností se zabývali i </a:t>
            </a:r>
            <a:r>
              <a:rPr lang="cs-CZ" dirty="0" err="1">
                <a:latin typeface="Times New Roman" panose="02020603050405020304" pitchFamily="18" charset="0"/>
                <a:cs typeface="Times New Roman" panose="02020603050405020304" pitchFamily="18" charset="0"/>
              </a:rPr>
              <a:t>Hohmann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Lames</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Letzelter</a:t>
            </a:r>
            <a:r>
              <a:rPr lang="cs-CZ" dirty="0">
                <a:latin typeface="Times New Roman" panose="02020603050405020304" pitchFamily="18" charset="0"/>
                <a:cs typeface="Times New Roman" panose="02020603050405020304" pitchFamily="18" charset="0"/>
              </a:rPr>
              <a:t> (2007), kteří zjistili, že…</a:t>
            </a:r>
          </a:p>
          <a:p>
            <a:pPr marL="0" indent="0">
              <a:buNone/>
            </a:pPr>
            <a:r>
              <a:rPr lang="cs-CZ" dirty="0">
                <a:latin typeface="Times New Roman" panose="02020603050405020304" pitchFamily="18" charset="0"/>
                <a:cs typeface="Times New Roman" panose="02020603050405020304" pitchFamily="18" charset="0"/>
              </a:rPr>
              <a:t>Výběr sportovních talentů Je dlouhodobí vědecky odůvodněný proces zaměřený na vyhledávání vhodných jedinců, kteří mají předpoklady uplatnit se ve vrcholovém sportu (Hohmann a Seidel, 2003; </a:t>
            </a:r>
            <a:r>
              <a:rPr lang="cs-CZ" dirty="0" err="1">
                <a:latin typeface="Times New Roman" panose="02020603050405020304" pitchFamily="18" charset="0"/>
                <a:cs typeface="Times New Roman" panose="02020603050405020304" pitchFamily="18" charset="0"/>
              </a:rPr>
              <a:t>Tranckle</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Cushion</a:t>
            </a:r>
            <a:r>
              <a:rPr lang="cs-CZ" dirty="0">
                <a:latin typeface="Times New Roman" panose="02020603050405020304" pitchFamily="18" charset="0"/>
                <a:cs typeface="Times New Roman" panose="02020603050405020304" pitchFamily="18" charset="0"/>
              </a:rPr>
              <a:t>, 2006).</a:t>
            </a:r>
          </a:p>
        </p:txBody>
      </p:sp>
    </p:spTree>
    <p:extLst>
      <p:ext uri="{BB962C8B-B14F-4D97-AF65-F5344CB8AC3E}">
        <p14:creationId xmlns:p14="http://schemas.microsoft.com/office/powerpoint/2010/main" val="319905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Syntéza poznatků</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normAutofit fontScale="85000" lnSpcReduction="10000"/>
          </a:bodyPr>
          <a:lstStyle/>
          <a:p>
            <a:pPr marL="0" indent="0">
              <a:buNone/>
            </a:pPr>
            <a:r>
              <a:rPr lang="cs-CZ" b="1" dirty="0">
                <a:latin typeface="Times New Roman" panose="02020603050405020304" pitchFamily="18" charset="0"/>
                <a:cs typeface="Times New Roman" panose="02020603050405020304" pitchFamily="18" charset="0"/>
              </a:rPr>
              <a:t>Čelikovský, S., Blahuš, P., </a:t>
            </a:r>
            <a:r>
              <a:rPr lang="cs-CZ" b="1" dirty="0" err="1">
                <a:latin typeface="Times New Roman" panose="02020603050405020304" pitchFamily="18" charset="0"/>
                <a:cs typeface="Times New Roman" panose="02020603050405020304" pitchFamily="18" charset="0"/>
              </a:rPr>
              <a:t>Chytráčková</a:t>
            </a:r>
            <a:r>
              <a:rPr lang="cs-CZ" b="1" dirty="0">
                <a:latin typeface="Times New Roman" panose="02020603050405020304" pitchFamily="18" charset="0"/>
                <a:cs typeface="Times New Roman" panose="02020603050405020304" pitchFamily="18" charset="0"/>
              </a:rPr>
              <a:t>, J., Kasa, J., Kohoutek, M., Kovář R., Měkota, K., </a:t>
            </a:r>
            <a:r>
              <a:rPr lang="cs-CZ" b="1" dirty="0" err="1">
                <a:latin typeface="Times New Roman" panose="02020603050405020304" pitchFamily="18" charset="0"/>
                <a:cs typeface="Times New Roman" panose="02020603050405020304" pitchFamily="18" charset="0"/>
              </a:rPr>
              <a:t>Stráňai</a:t>
            </a:r>
            <a:r>
              <a:rPr lang="cs-CZ" b="1" dirty="0">
                <a:latin typeface="Times New Roman" panose="02020603050405020304" pitchFamily="18" charset="0"/>
                <a:cs typeface="Times New Roman" panose="02020603050405020304" pitchFamily="18" charset="0"/>
              </a:rPr>
              <a:t>, K., Štěpnička, J., &amp; </a:t>
            </a:r>
            <a:r>
              <a:rPr lang="cs-CZ" b="1" dirty="0" err="1">
                <a:latin typeface="Times New Roman" panose="02020603050405020304" pitchFamily="18" charset="0"/>
                <a:cs typeface="Times New Roman" panose="02020603050405020304" pitchFamily="18" charset="0"/>
              </a:rPr>
              <a:t>Zaciorskij</a:t>
            </a:r>
            <a:r>
              <a:rPr lang="cs-CZ" b="1" dirty="0">
                <a:latin typeface="Times New Roman" panose="02020603050405020304" pitchFamily="18" charset="0"/>
                <a:cs typeface="Times New Roman" panose="02020603050405020304" pitchFamily="18" charset="0"/>
              </a:rPr>
              <a:t>, V. M. </a:t>
            </a:r>
            <a:r>
              <a:rPr lang="cs-CZ" b="1" i="1" dirty="0" err="1">
                <a:latin typeface="Times New Roman" panose="02020603050405020304" pitchFamily="18" charset="0"/>
                <a:cs typeface="Times New Roman" panose="02020603050405020304" pitchFamily="18" charset="0"/>
              </a:rPr>
              <a:t>Antropomotorika</a:t>
            </a:r>
            <a:r>
              <a:rPr lang="cs-CZ" b="1" dirty="0">
                <a:latin typeface="Times New Roman" panose="02020603050405020304" pitchFamily="18" charset="0"/>
                <a:cs typeface="Times New Roman" panose="02020603050405020304" pitchFamily="18" charset="0"/>
              </a:rPr>
              <a:t>. Praha, 1990. Státní pedagogické nakladatelství.</a:t>
            </a:r>
          </a:p>
          <a:p>
            <a:pPr marL="0" indent="0">
              <a:buNone/>
            </a:pPr>
            <a:r>
              <a:rPr lang="cs-CZ" dirty="0">
                <a:latin typeface="Times New Roman" panose="02020603050405020304" pitchFamily="18" charset="0"/>
                <a:cs typeface="Times New Roman" panose="02020603050405020304" pitchFamily="18" charset="0"/>
              </a:rPr>
              <a:t>V této knize se autoři zabývají charakteristikou </a:t>
            </a:r>
            <a:r>
              <a:rPr lang="cs-CZ" dirty="0" err="1">
                <a:latin typeface="Times New Roman" panose="02020603050405020304" pitchFamily="18" charset="0"/>
                <a:cs typeface="Times New Roman" panose="02020603050405020304" pitchFamily="18" charset="0"/>
              </a:rPr>
              <a:t>antropomotoriky</a:t>
            </a:r>
            <a:r>
              <a:rPr lang="cs-CZ" dirty="0">
                <a:latin typeface="Times New Roman" panose="02020603050405020304" pitchFamily="18" charset="0"/>
                <a:cs typeface="Times New Roman" panose="02020603050405020304" pitchFamily="18" charset="0"/>
              </a:rPr>
              <a:t> a jejího praktického využití v životě.</a:t>
            </a:r>
          </a:p>
          <a:p>
            <a:pPr marL="0" indent="0">
              <a:buNone/>
            </a:pPr>
            <a:r>
              <a:rPr lang="cs-CZ" dirty="0">
                <a:latin typeface="Times New Roman" panose="02020603050405020304" pitchFamily="18" charset="0"/>
                <a:cs typeface="Times New Roman" panose="02020603050405020304" pitchFamily="18" charset="0"/>
              </a:rPr>
              <a:t>Motorické schopnosti jsou “soubor integrovaných, vnitřně relativně samostatných předpokladů splnit pohybovou úkol“ (Čelikovský et al, 1990, pp. 17-18).  Avšak Dovalil a kol. (2009) motorické schopnosti popisuje jako „</a:t>
            </a:r>
            <a:r>
              <a:rPr lang="cs-CZ" i="1" dirty="0">
                <a:latin typeface="Times New Roman" panose="02020603050405020304" pitchFamily="18" charset="0"/>
                <a:cs typeface="Times New Roman" panose="02020603050405020304" pitchFamily="18" charset="0"/>
              </a:rPr>
              <a:t>samostatné soubory vnitřních předpoklady k vnější činnosti</a:t>
            </a:r>
            <a:r>
              <a:rPr lang="cs-CZ" dirty="0">
                <a:latin typeface="Times New Roman" panose="02020603050405020304" pitchFamily="18" charset="0"/>
                <a:cs typeface="Times New Roman" panose="02020603050405020304" pitchFamily="18" charset="0"/>
              </a:rPr>
              <a:t>“.</a:t>
            </a:r>
          </a:p>
          <a:p>
            <a:pPr marL="0" indent="0">
              <a:buNone/>
            </a:pPr>
            <a:r>
              <a:rPr lang="cs-CZ" dirty="0">
                <a:latin typeface="Times New Roman" panose="02020603050405020304" pitchFamily="18" charset="0"/>
                <a:cs typeface="Times New Roman" panose="02020603050405020304" pitchFamily="18" charset="0"/>
              </a:rPr>
              <a:t>Proces osvojování motorických schopností není krátkodobým, ale dlouhodobým procesem (Měkota &amp; Novosad, 2005).</a:t>
            </a:r>
          </a:p>
          <a:p>
            <a:pPr marL="0" indent="0">
              <a:buNone/>
            </a:pP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p:txBody>
      </p:sp>
      <p:pic>
        <p:nvPicPr>
          <p:cNvPr id="4" name="Obrázek 3">
            <a:extLst>
              <a:ext uri="{FF2B5EF4-FFF2-40B4-BE49-F238E27FC236}">
                <a16:creationId xmlns:a16="http://schemas.microsoft.com/office/drawing/2014/main" id="{3C792A7A-1D90-445E-B126-89DEE28C876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736373" y="-128336"/>
            <a:ext cx="2438400" cy="2438400"/>
          </a:xfrm>
          <a:prstGeom prst="rect">
            <a:avLst/>
          </a:prstGeom>
        </p:spPr>
      </p:pic>
      <p:sp>
        <p:nvSpPr>
          <p:cNvPr id="5" name="Obdélník 4">
            <a:extLst>
              <a:ext uri="{FF2B5EF4-FFF2-40B4-BE49-F238E27FC236}">
                <a16:creationId xmlns:a16="http://schemas.microsoft.com/office/drawing/2014/main" id="{B20DD919-D09B-420A-A077-224CFCB41A8E}"/>
              </a:ext>
            </a:extLst>
          </p:cNvPr>
          <p:cNvSpPr/>
          <p:nvPr/>
        </p:nvSpPr>
        <p:spPr>
          <a:xfrm>
            <a:off x="10489133" y="1321646"/>
            <a:ext cx="1500732" cy="923330"/>
          </a:xfrm>
          <a:prstGeom prst="rect">
            <a:avLst/>
          </a:prstGeom>
          <a:noFill/>
        </p:spPr>
        <p:txBody>
          <a:bodyPr wrap="none" lIns="91440" tIns="45720" rIns="91440" bIns="45720">
            <a:spAutoFit/>
          </a:bodyPr>
          <a:lstStyle/>
          <a:p>
            <a:pPr algn="ctr"/>
            <a:r>
              <a:rPr lang="cs-CZ" sz="5400" b="1" i="1" cap="none" spc="0"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rPr>
              <a:t>NE !</a:t>
            </a:r>
          </a:p>
        </p:txBody>
      </p:sp>
    </p:spTree>
    <p:extLst>
      <p:ext uri="{BB962C8B-B14F-4D97-AF65-F5344CB8AC3E}">
        <p14:creationId xmlns:p14="http://schemas.microsoft.com/office/powerpoint/2010/main" val="1707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a:xfrm>
            <a:off x="368967" y="989158"/>
            <a:ext cx="10685888" cy="637419"/>
          </a:xfrm>
        </p:spPr>
        <p:txBody>
          <a:bodyPr/>
          <a:lstStyle/>
          <a:p>
            <a:r>
              <a:rPr lang="cs-CZ" b="1" dirty="0">
                <a:latin typeface="Times New Roman" panose="02020603050405020304" pitchFamily="18" charset="0"/>
                <a:cs typeface="Times New Roman" panose="02020603050405020304" pitchFamily="18" charset="0"/>
              </a:rPr>
              <a:t>CÍLE VÝZKUMU, VÝZKUMNÁ OTÁZKA, HYPOTÉZA</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a:xfrm>
            <a:off x="346661" y="1853754"/>
            <a:ext cx="11561890" cy="4252118"/>
          </a:xfrm>
        </p:spPr>
        <p:txBody>
          <a:bodyPr>
            <a:normAutofit/>
          </a:bodyPr>
          <a:lstStyle/>
          <a:p>
            <a:pPr marL="0" indent="0">
              <a:buNone/>
            </a:pPr>
            <a:r>
              <a:rPr lang="cs-CZ" dirty="0">
                <a:latin typeface="Times New Roman" panose="02020603050405020304" pitchFamily="18" charset="0"/>
                <a:cs typeface="Times New Roman" panose="02020603050405020304" pitchFamily="18" charset="0"/>
              </a:rPr>
              <a:t>Cílem práce je zjistit vliv data narozený u všech hráčů na turnaji Mistrovství světa 2018 ve fotbalu.</a:t>
            </a:r>
          </a:p>
          <a:p>
            <a:pPr marL="0" indent="0">
              <a:buNone/>
            </a:pPr>
            <a:r>
              <a:rPr lang="cs-CZ" dirty="0">
                <a:latin typeface="Times New Roman" panose="02020603050405020304" pitchFamily="18" charset="0"/>
                <a:cs typeface="Times New Roman" panose="02020603050405020304" pitchFamily="18" charset="0"/>
              </a:rPr>
              <a:t>VO</a:t>
            </a:r>
            <a:r>
              <a:rPr lang="cs-CZ" baseline="-25000" dirty="0">
                <a:latin typeface="Times New Roman" panose="02020603050405020304" pitchFamily="18" charset="0"/>
                <a:cs typeface="Times New Roman" panose="02020603050405020304" pitchFamily="18" charset="0"/>
              </a:rPr>
              <a:t>1</a:t>
            </a:r>
            <a:r>
              <a:rPr lang="cs-CZ" dirty="0">
                <a:latin typeface="Times New Roman" panose="02020603050405020304" pitchFamily="18" charset="0"/>
                <a:cs typeface="Times New Roman" panose="02020603050405020304" pitchFamily="18" charset="0"/>
              </a:rPr>
              <a:t>: Je prokazatelný vliv data narození (RAE) u hráčů mistrovství světa ve fotbale?</a:t>
            </a:r>
          </a:p>
          <a:p>
            <a:pPr marL="0" indent="0">
              <a:buNone/>
            </a:pPr>
            <a:r>
              <a:rPr lang="cs-CZ" dirty="0">
                <a:latin typeface="Times New Roman" panose="02020603050405020304" pitchFamily="18" charset="0"/>
                <a:cs typeface="Times New Roman" panose="02020603050405020304" pitchFamily="18" charset="0"/>
              </a:rPr>
              <a:t>Cílem práce je zjistit jestli vybraná tréninková metoda HIIT je účinnější pro rozvoj explozivní sily než klasická tréninková metoda. </a:t>
            </a:r>
          </a:p>
          <a:p>
            <a:pPr marL="0" indent="0">
              <a:buNone/>
            </a:pPr>
            <a:r>
              <a:rPr lang="cs-CZ" dirty="0">
                <a:latin typeface="Times New Roman" panose="02020603050405020304" pitchFamily="18" charset="0"/>
                <a:cs typeface="Times New Roman" panose="02020603050405020304" pitchFamily="18" charset="0"/>
              </a:rPr>
              <a:t>H</a:t>
            </a:r>
            <a:r>
              <a:rPr lang="cs-CZ" baseline="-25000" dirty="0">
                <a:latin typeface="Times New Roman" panose="02020603050405020304" pitchFamily="18" charset="0"/>
                <a:cs typeface="Times New Roman" panose="02020603050405020304" pitchFamily="18" charset="0"/>
              </a:rPr>
              <a:t>a</a:t>
            </a:r>
            <a:r>
              <a:rPr lang="cs-CZ" dirty="0">
                <a:latin typeface="Times New Roman" panose="02020603050405020304" pitchFamily="18" charset="0"/>
                <a:cs typeface="Times New Roman" panose="02020603050405020304" pitchFamily="18" charset="0"/>
              </a:rPr>
              <a:t>: HIT program výrazně zlepšuje rozvoj explozivní síly než klasický tréninkový program.</a:t>
            </a:r>
          </a:p>
          <a:p>
            <a:pPr marL="0" indent="0">
              <a:buNone/>
            </a:pPr>
            <a:r>
              <a:rPr lang="cs-CZ" dirty="0">
                <a:latin typeface="Times New Roman" panose="02020603050405020304" pitchFamily="18" charset="0"/>
                <a:cs typeface="Times New Roman" panose="02020603050405020304" pitchFamily="18" charset="0"/>
              </a:rPr>
              <a:t>Cílem práce je zjistit postoje zastupitelstva městské části Brno Černá Pole ohledně výstavky nového sportovního areálu Za Lužánkami.</a:t>
            </a:r>
          </a:p>
          <a:p>
            <a:pPr marL="0" indent="0">
              <a:buNone/>
            </a:pPr>
            <a:r>
              <a:rPr lang="cs-CZ" dirty="0">
                <a:latin typeface="Times New Roman" panose="02020603050405020304" pitchFamily="18" charset="0"/>
                <a:cs typeface="Times New Roman" panose="02020603050405020304" pitchFamily="18" charset="0"/>
              </a:rPr>
              <a:t>VO</a:t>
            </a:r>
            <a:r>
              <a:rPr lang="cs-CZ" baseline="-25000" dirty="0">
                <a:latin typeface="Times New Roman" panose="02020603050405020304" pitchFamily="18" charset="0"/>
                <a:cs typeface="Times New Roman" panose="02020603050405020304" pitchFamily="18" charset="0"/>
              </a:rPr>
              <a:t>1</a:t>
            </a:r>
            <a:r>
              <a:rPr lang="cs-CZ" dirty="0">
                <a:latin typeface="Times New Roman" panose="02020603050405020304" pitchFamily="18" charset="0"/>
                <a:cs typeface="Times New Roman" panose="02020603050405020304" pitchFamily="18" charset="0"/>
              </a:rPr>
              <a:t>: Jaké postoje má zastupitelstvo k výstavbě nového sportovního areálu?</a:t>
            </a:r>
          </a:p>
          <a:p>
            <a:pPr marL="0" indent="0">
              <a:buNone/>
            </a:pPr>
            <a:r>
              <a:rPr lang="cs-CZ" dirty="0">
                <a:latin typeface="Times New Roman" panose="02020603050405020304" pitchFamily="18" charset="0"/>
                <a:cs typeface="Times New Roman" panose="02020603050405020304" pitchFamily="18" charset="0"/>
              </a:rPr>
              <a:t>VO</a:t>
            </a:r>
            <a:r>
              <a:rPr lang="cs-CZ" baseline="-25000" dirty="0">
                <a:latin typeface="Times New Roman" panose="02020603050405020304" pitchFamily="18" charset="0"/>
                <a:cs typeface="Times New Roman" panose="02020603050405020304" pitchFamily="18" charset="0"/>
              </a:rPr>
              <a:t>2</a:t>
            </a:r>
            <a:r>
              <a:rPr lang="cs-CZ" dirty="0">
                <a:latin typeface="Times New Roman" panose="02020603050405020304" pitchFamily="18" charset="0"/>
                <a:cs typeface="Times New Roman" panose="02020603050405020304" pitchFamily="18" charset="0"/>
              </a:rPr>
              <a:t>: Jaká jsou omezení pro výstavbu nového sportovního areálu?</a:t>
            </a:r>
            <a:endParaRPr lang="en-GB" dirty="0">
              <a:latin typeface="Times New Roman" panose="02020603050405020304" pitchFamily="18" charset="0"/>
              <a:cs typeface="Times New Roman" panose="02020603050405020304" pitchFamily="18" charset="0"/>
            </a:endParaRPr>
          </a:p>
        </p:txBody>
      </p:sp>
      <p:cxnSp>
        <p:nvCxnSpPr>
          <p:cNvPr id="5" name="Přímá spojnice 4">
            <a:extLst>
              <a:ext uri="{FF2B5EF4-FFF2-40B4-BE49-F238E27FC236}">
                <a16:creationId xmlns:a16="http://schemas.microsoft.com/office/drawing/2014/main" id="{16B4C997-3F2A-46FB-82E3-5F2153FF8925}"/>
              </a:ext>
            </a:extLst>
          </p:cNvPr>
          <p:cNvCxnSpPr>
            <a:cxnSpLocks/>
          </p:cNvCxnSpPr>
          <p:nvPr/>
        </p:nvCxnSpPr>
        <p:spPr>
          <a:xfrm flipV="1">
            <a:off x="697598" y="2818015"/>
            <a:ext cx="1080000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Přímá spojnice 5">
            <a:extLst>
              <a:ext uri="{FF2B5EF4-FFF2-40B4-BE49-F238E27FC236}">
                <a16:creationId xmlns:a16="http://schemas.microsoft.com/office/drawing/2014/main" id="{94DE3296-3A7B-4008-8FDB-4422B23D349A}"/>
              </a:ext>
            </a:extLst>
          </p:cNvPr>
          <p:cNvCxnSpPr>
            <a:cxnSpLocks/>
          </p:cNvCxnSpPr>
          <p:nvPr/>
        </p:nvCxnSpPr>
        <p:spPr>
          <a:xfrm flipV="1">
            <a:off x="691398" y="4199181"/>
            <a:ext cx="10800000" cy="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5479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a:xfrm>
            <a:off x="942975" y="1337919"/>
            <a:ext cx="10664330" cy="1049235"/>
          </a:xfrm>
        </p:spPr>
        <p:txBody>
          <a:bodyPr>
            <a:normAutofit/>
          </a:bodyPr>
          <a:lstStyle/>
          <a:p>
            <a:r>
              <a:rPr lang="cs-CZ" sz="2800" b="1" dirty="0">
                <a:latin typeface="Times New Roman" panose="02020603050405020304" pitchFamily="18" charset="0"/>
                <a:cs typeface="Times New Roman" panose="02020603050405020304" pitchFamily="18" charset="0"/>
              </a:rPr>
              <a:t>CÍLE VÝZKUMU, VÝZKUMNÁ OTÁZKA, HYPOTÉZA</a:t>
            </a:r>
            <a:endParaRPr lang="en-GB" sz="2800"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lstStyle/>
          <a:p>
            <a:pPr marL="0" indent="0">
              <a:buNone/>
            </a:pPr>
            <a:r>
              <a:rPr lang="cs-CZ" u="sng" dirty="0">
                <a:latin typeface="Times New Roman" panose="02020603050405020304" pitchFamily="18" charset="0"/>
                <a:cs typeface="Times New Roman" panose="02020603050405020304" pitchFamily="18" charset="0"/>
              </a:rPr>
              <a:t>Časté chyby v projektech:</a:t>
            </a:r>
          </a:p>
          <a:p>
            <a:r>
              <a:rPr lang="cs-CZ" dirty="0">
                <a:latin typeface="Times New Roman" panose="02020603050405020304" pitchFamily="18" charset="0"/>
                <a:cs typeface="Times New Roman" panose="02020603050405020304" pitchFamily="18" charset="0"/>
              </a:rPr>
              <a:t>Zaměnění významu výzkumného problému, cílů výzkumu, výzkumné otázky a hypotézy</a:t>
            </a:r>
          </a:p>
          <a:p>
            <a:r>
              <a:rPr lang="cs-CZ" dirty="0">
                <a:latin typeface="Times New Roman" panose="02020603050405020304" pitchFamily="18" charset="0"/>
                <a:cs typeface="Times New Roman" panose="02020603050405020304" pitchFamily="18" charset="0"/>
              </a:rPr>
              <a:t>VO na kterou se nedá zjistit odpověď příslušnou studií</a:t>
            </a:r>
          </a:p>
          <a:p>
            <a:r>
              <a:rPr lang="cs-CZ" dirty="0">
                <a:latin typeface="Times New Roman" panose="02020603050405020304" pitchFamily="18" charset="0"/>
                <a:cs typeface="Times New Roman" panose="02020603050405020304" pitchFamily="18" charset="0"/>
              </a:rPr>
              <a:t>Příliš mnoho VO, které mají tendenci se opakovat</a:t>
            </a:r>
          </a:p>
          <a:p>
            <a:r>
              <a:rPr lang="cs-CZ" dirty="0">
                <a:latin typeface="Times New Roman" panose="02020603050405020304" pitchFamily="18" charset="0"/>
                <a:cs typeface="Times New Roman" panose="02020603050405020304" pitchFamily="18" charset="0"/>
              </a:rPr>
              <a:t>Stejný význam VO a H </a:t>
            </a:r>
            <a:endParaRPr lang="en-GB" dirty="0">
              <a:latin typeface="Times New Roman" panose="02020603050405020304" pitchFamily="18" charset="0"/>
              <a:cs typeface="Times New Roman" panose="02020603050405020304" pitchFamily="18" charset="0"/>
            </a:endParaRPr>
          </a:p>
        </p:txBody>
      </p:sp>
      <p:pic>
        <p:nvPicPr>
          <p:cNvPr id="4" name="Obrázek 3">
            <a:extLst>
              <a:ext uri="{FF2B5EF4-FFF2-40B4-BE49-F238E27FC236}">
                <a16:creationId xmlns:a16="http://schemas.microsoft.com/office/drawing/2014/main" id="{B6C2B312-FEB0-4F14-A622-816051C2E16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736373" y="-128336"/>
            <a:ext cx="2438400" cy="2438400"/>
          </a:xfrm>
          <a:prstGeom prst="rect">
            <a:avLst/>
          </a:prstGeom>
        </p:spPr>
      </p:pic>
      <p:sp>
        <p:nvSpPr>
          <p:cNvPr id="5" name="Obdélník 4">
            <a:extLst>
              <a:ext uri="{FF2B5EF4-FFF2-40B4-BE49-F238E27FC236}">
                <a16:creationId xmlns:a16="http://schemas.microsoft.com/office/drawing/2014/main" id="{952C4CDC-105F-4AB8-9F2A-1AC29BAF1E72}"/>
              </a:ext>
            </a:extLst>
          </p:cNvPr>
          <p:cNvSpPr/>
          <p:nvPr/>
        </p:nvSpPr>
        <p:spPr>
          <a:xfrm>
            <a:off x="10471549" y="1515070"/>
            <a:ext cx="1500732" cy="923330"/>
          </a:xfrm>
          <a:prstGeom prst="rect">
            <a:avLst/>
          </a:prstGeom>
          <a:noFill/>
        </p:spPr>
        <p:txBody>
          <a:bodyPr wrap="none" lIns="91440" tIns="45720" rIns="91440" bIns="45720">
            <a:spAutoFit/>
          </a:bodyPr>
          <a:lstStyle/>
          <a:p>
            <a:pPr algn="ctr"/>
            <a:r>
              <a:rPr lang="cs-CZ" sz="5400" b="1" i="1" cap="none" spc="0"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rPr>
              <a:t>NE !</a:t>
            </a:r>
          </a:p>
        </p:txBody>
      </p:sp>
    </p:spTree>
    <p:extLst>
      <p:ext uri="{BB962C8B-B14F-4D97-AF65-F5344CB8AC3E}">
        <p14:creationId xmlns:p14="http://schemas.microsoft.com/office/powerpoint/2010/main" val="371956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Metodika </a:t>
            </a:r>
            <a:br>
              <a:rPr lang="cs-CZ" b="1" dirty="0">
                <a:latin typeface="Times New Roman" panose="02020603050405020304" pitchFamily="18" charset="0"/>
                <a:cs typeface="Times New Roman" panose="02020603050405020304" pitchFamily="18" charset="0"/>
              </a:rPr>
            </a:br>
            <a:r>
              <a:rPr lang="cs-CZ" b="1" baseline="30000" dirty="0">
                <a:latin typeface="Times New Roman" panose="02020603050405020304" pitchFamily="18" charset="0"/>
                <a:cs typeface="Times New Roman" panose="02020603050405020304" pitchFamily="18" charset="0"/>
              </a:rPr>
              <a:t>(vliv data narození)</a:t>
            </a:r>
            <a:endParaRPr lang="en-GB" baseline="30000"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normAutofit lnSpcReduction="10000"/>
          </a:bodyPr>
          <a:lstStyle/>
          <a:p>
            <a:pPr marL="0" indent="0">
              <a:buNone/>
            </a:pPr>
            <a:r>
              <a:rPr lang="cs-CZ" b="1" dirty="0">
                <a:latin typeface="Times New Roman" panose="02020603050405020304" pitchFamily="18" charset="0"/>
                <a:cs typeface="Times New Roman" panose="02020603050405020304" pitchFamily="18" charset="0"/>
              </a:rPr>
              <a:t>Typ výzkumu:</a:t>
            </a:r>
            <a:r>
              <a:rPr lang="cs-CZ" dirty="0">
                <a:latin typeface="Times New Roman" panose="02020603050405020304" pitchFamily="18" charset="0"/>
                <a:cs typeface="Times New Roman" panose="02020603050405020304" pitchFamily="18" charset="0"/>
              </a:rPr>
              <a:t> kvantitativní, typ výzkumu: status</a:t>
            </a:r>
          </a:p>
          <a:p>
            <a:pPr marL="0" indent="0">
              <a:buNone/>
            </a:pPr>
            <a:r>
              <a:rPr lang="cs-CZ" b="1" dirty="0">
                <a:latin typeface="Times New Roman" panose="02020603050405020304" pitchFamily="18" charset="0"/>
                <a:cs typeface="Times New Roman" panose="02020603050405020304" pitchFamily="18" charset="0"/>
              </a:rPr>
              <a:t>Charakteristika výzkumného souboru:</a:t>
            </a:r>
            <a:r>
              <a:rPr lang="cs-CZ" dirty="0">
                <a:latin typeface="Times New Roman" panose="02020603050405020304" pitchFamily="18" charset="0"/>
                <a:cs typeface="Times New Roman" panose="02020603050405020304" pitchFamily="18" charset="0"/>
              </a:rPr>
              <a:t> náhodný výběr mužů (n=400) účastníci MS 2018 ve fotbale, věk 20-35 let</a:t>
            </a:r>
          </a:p>
          <a:p>
            <a:pPr marL="0" indent="0">
              <a:buNone/>
            </a:pPr>
            <a:r>
              <a:rPr lang="cs-CZ" b="1" dirty="0">
                <a:latin typeface="Times New Roman" panose="02020603050405020304" pitchFamily="18" charset="0"/>
                <a:cs typeface="Times New Roman" panose="02020603050405020304" pitchFamily="18" charset="0"/>
              </a:rPr>
              <a:t>Zdroj sekundárních dat:</a:t>
            </a:r>
            <a:r>
              <a:rPr lang="cs-CZ" dirty="0">
                <a:latin typeface="Times New Roman" panose="02020603050405020304" pitchFamily="18" charset="0"/>
                <a:cs typeface="Times New Roman" panose="02020603050405020304" pitchFamily="18" charset="0"/>
              </a:rPr>
              <a:t> http//ms2018.org</a:t>
            </a:r>
          </a:p>
          <a:p>
            <a:pPr marL="0" indent="0">
              <a:buNone/>
            </a:pPr>
            <a:r>
              <a:rPr lang="cs-CZ" b="1" dirty="0">
                <a:latin typeface="Times New Roman" panose="02020603050405020304" pitchFamily="18" charset="0"/>
                <a:cs typeface="Times New Roman" panose="02020603050405020304" pitchFamily="18" charset="0"/>
              </a:rPr>
              <a:t>Typy dat:</a:t>
            </a:r>
            <a:r>
              <a:rPr lang="cs-CZ" dirty="0">
                <a:latin typeface="Times New Roman" panose="02020603050405020304" pitchFamily="18" charset="0"/>
                <a:cs typeface="Times New Roman" panose="02020603050405020304" pitchFamily="18" charset="0"/>
              </a:rPr>
              <a:t> kvantitativní, ordinální (kategoriální), data budou rozdělena podle jednotlivých kritérií (Jméno, datum narození, stát, hráčská pozice)</a:t>
            </a:r>
          </a:p>
          <a:p>
            <a:pPr marL="0" indent="0">
              <a:buNone/>
            </a:pPr>
            <a:r>
              <a:rPr lang="cs-CZ" b="1" dirty="0">
                <a:latin typeface="Times New Roman" panose="02020603050405020304" pitchFamily="18" charset="0"/>
                <a:cs typeface="Times New Roman" panose="02020603050405020304" pitchFamily="18" charset="0"/>
              </a:rPr>
              <a:t>Metody analýzy dat:</a:t>
            </a:r>
            <a:r>
              <a:rPr lang="cs-CZ" dirty="0">
                <a:latin typeface="Times New Roman" panose="02020603050405020304" pitchFamily="18" charset="0"/>
                <a:cs typeface="Times New Roman" panose="02020603050405020304" pitchFamily="18" charset="0"/>
              </a:rPr>
              <a:t> metody deskriptivní (absolutní a relativní četnost) a analytické (chí-kvadrát test, varianta test dobré schody a Cramer‘s V test) statistiky</a:t>
            </a: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7856790"/>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519</TotalTime>
  <Words>1183</Words>
  <Application>Microsoft Office PowerPoint</Application>
  <PresentationFormat>Širokoúhlá obrazovka</PresentationFormat>
  <Paragraphs>86</Paragraphs>
  <Slides>13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13</vt:i4>
      </vt:variant>
    </vt:vector>
  </HeadingPairs>
  <TitlesOfParts>
    <vt:vector size="18" baseType="lpstr">
      <vt:lpstr>Arial</vt:lpstr>
      <vt:lpstr>Cambria Math</vt:lpstr>
      <vt:lpstr>Gill Sans MT</vt:lpstr>
      <vt:lpstr>Times New Roman</vt:lpstr>
      <vt:lpstr>Galerie</vt:lpstr>
      <vt:lpstr>PROJEKT DO PŘEDMĚTU METODOLOGIE A STATISTIKA II</vt:lpstr>
      <vt:lpstr>Požadavky projektu (np2019, nk2019)</vt:lpstr>
      <vt:lpstr>úvod</vt:lpstr>
      <vt:lpstr>úvod</vt:lpstr>
      <vt:lpstr>Syntéza poznatků</vt:lpstr>
      <vt:lpstr>Syntéza poznatků</vt:lpstr>
      <vt:lpstr>CÍLE VÝZKUMU, VÝZKUMNÁ OTÁZKA, HYPOTÉZA</vt:lpstr>
      <vt:lpstr>CÍLE VÝZKUMU, VÝZKUMNÁ OTÁZKA, HYPOTÉZA</vt:lpstr>
      <vt:lpstr>Metodika  (vliv data narození)</vt:lpstr>
      <vt:lpstr>Metodika (nový tréninkový program HIT)</vt:lpstr>
      <vt:lpstr>Metodika  (postoje zastupitelstva) ukázka možností</vt:lpstr>
      <vt:lpstr>metodika</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 DO PŘEDMĚTU METODOLOGIE A STATISTIKA II</dc:title>
  <dc:creator>Michal Bozděch</dc:creator>
  <cp:lastModifiedBy>Michal Bozděch</cp:lastModifiedBy>
  <cp:revision>15</cp:revision>
  <dcterms:created xsi:type="dcterms:W3CDTF">2018-06-30T13:31:21Z</dcterms:created>
  <dcterms:modified xsi:type="dcterms:W3CDTF">2018-09-18T12:38:37Z</dcterms:modified>
</cp:coreProperties>
</file>