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83" autoAdjust="0"/>
    <p:restoredTop sz="94660"/>
  </p:normalViewPr>
  <p:slideViewPr>
    <p:cSldViewPr snapToGrid="0">
      <p:cViewPr varScale="1">
        <p:scale>
          <a:sx n="70" d="100"/>
          <a:sy n="70" d="100"/>
        </p:scale>
        <p:origin x="84" y="5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5759" y="2166364"/>
            <a:ext cx="11471565" cy="1739347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0000"/>
              </a:lnSpc>
              <a:defRPr sz="6000" spc="15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996250"/>
            <a:ext cx="9144000" cy="1309255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20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9/12/2014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9/12/2014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019312" y="0"/>
            <a:ext cx="27432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0624" y="274638"/>
            <a:ext cx="2402380" cy="5897562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199" y="274638"/>
            <a:ext cx="7973291" cy="5897562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422854"/>
            <a:ext cx="2743196" cy="365125"/>
          </a:xfrm>
        </p:spPr>
        <p:txBody>
          <a:bodyPr/>
          <a:lstStyle/>
          <a:p>
            <a:fld id="{96DFF08F-DC6B-4601-B491-B0F83F6DD2DA}" type="datetimeFigureOut">
              <a:rPr lang="en-US" dirty="0"/>
              <a:t>9/12/2014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776135" y="6422854"/>
            <a:ext cx="427966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3048" y="6422854"/>
            <a:ext cx="879759" cy="365125"/>
          </a:xfrm>
        </p:spPr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9/12/2014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191" y="2208879"/>
            <a:ext cx="10515600" cy="1676400"/>
          </a:xfrm>
        </p:spPr>
        <p:txBody>
          <a:bodyPr anchor="ctr">
            <a:noAutofit/>
          </a:bodyPr>
          <a:lstStyle>
            <a:lvl1pPr algn="ctr">
              <a:lnSpc>
                <a:spcPct val="80000"/>
              </a:lnSpc>
              <a:defRPr sz="6000" b="0" spc="150" baseline="0"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3191" y="4010334"/>
            <a:ext cx="10515600" cy="1174639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6DFF08F-DC6B-4601-B491-B0F83F6DD2DA}" type="datetimeFigureOut">
              <a:rPr lang="en-US" dirty="0"/>
              <a:pPr/>
              <a:t>9/12/2014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05344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30391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9/12/2014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7008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07008" y="2656566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31230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31230" y="2656564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9/12/2014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9/12/2014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9/12/2014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07008" y="2120054"/>
            <a:ext cx="6126480" cy="4114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89023" y="2147486"/>
            <a:ext cx="3200400" cy="3432319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9/12/2014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0160" y="2211494"/>
            <a:ext cx="6126480" cy="3931920"/>
          </a:xfrm>
          <a:solidFill>
            <a:schemeClr val="tx2">
              <a:lumMod val="60000"/>
              <a:lumOff val="40000"/>
            </a:schemeClr>
          </a:solidFill>
        </p:spPr>
        <p:txBody>
          <a:bodyPr tIns="365760" anchor="t"/>
          <a:lstStyle>
            <a:lvl1pPr marL="0" indent="0" algn="ctr">
              <a:buNone/>
              <a:defRPr sz="320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90688" y="2150621"/>
            <a:ext cx="3200400" cy="3429000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9/12/2014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83" y="176109"/>
            <a:ext cx="12188952" cy="16459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02919" y="284176"/>
            <a:ext cx="9784080" cy="15087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2919" y="2011680"/>
            <a:ext cx="9784080" cy="42062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02266" y="6422854"/>
            <a:ext cx="3000894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fld id="{96DFF08F-DC6B-4601-B491-B0F83F6DD2DA}" type="datetimeFigureOut">
              <a:rPr lang="en-US" dirty="0"/>
              <a:pPr/>
              <a:t>9/12/2014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96471" y="6422854"/>
            <a:ext cx="50444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58927" y="6422854"/>
            <a:ext cx="946264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 b="0">
                <a:solidFill>
                  <a:schemeClr val="tx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000" kern="1200" cap="all" baseline="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tx1"/>
        </a:buClr>
        <a:buFont typeface="Wingdings" pitchFamily="2" charset="2"/>
        <a:buChar char="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4114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6400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8686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0972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2846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718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29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18062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sps.muni.cz/inovace-SEBS-ASEBS/elearning/socialni-psychologie/treti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 smtClean="0"/>
              <a:t>Androdidaktika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Zdenko Reguli</a:t>
            </a:r>
          </a:p>
          <a:p>
            <a:r>
              <a:rPr lang="cs-CZ" dirty="0" smtClean="0"/>
              <a:t>Lucie Mlejnková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556388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Anotace předmětu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Přednášky a semináře</a:t>
            </a:r>
          </a:p>
          <a:p>
            <a:pPr lvl="1"/>
            <a:r>
              <a:rPr lang="cs-CZ" dirty="0" smtClean="0"/>
              <a:t>Vymezení pojmů</a:t>
            </a:r>
          </a:p>
          <a:p>
            <a:pPr lvl="1"/>
            <a:r>
              <a:rPr lang="cs-CZ" dirty="0" smtClean="0"/>
              <a:t>Učení a vyučování</a:t>
            </a:r>
          </a:p>
          <a:p>
            <a:pPr lvl="1"/>
            <a:r>
              <a:rPr lang="cs-CZ" dirty="0" smtClean="0"/>
              <a:t>Didaktické principy</a:t>
            </a:r>
          </a:p>
          <a:p>
            <a:pPr lvl="1"/>
            <a:r>
              <a:rPr lang="cs-CZ" dirty="0" smtClean="0"/>
              <a:t>Vyučovací jednotka</a:t>
            </a:r>
          </a:p>
          <a:p>
            <a:pPr lvl="1"/>
            <a:r>
              <a:rPr lang="cs-CZ" dirty="0" smtClean="0"/>
              <a:t>Interaktivní a komunikační aspekty výchovně vzdělávací práce</a:t>
            </a:r>
          </a:p>
          <a:p>
            <a:pPr lvl="1"/>
            <a:r>
              <a:rPr lang="cs-CZ" dirty="0" smtClean="0"/>
              <a:t>Diferenciace a individualizace práce</a:t>
            </a:r>
          </a:p>
          <a:p>
            <a:pPr lvl="1"/>
            <a:r>
              <a:rPr lang="cs-CZ" dirty="0" smtClean="0"/>
              <a:t>Rozvoj aktivit a tvořivosti</a:t>
            </a:r>
          </a:p>
          <a:p>
            <a:pPr lvl="1"/>
            <a:r>
              <a:rPr lang="cs-CZ" dirty="0" smtClean="0"/>
              <a:t>Alternativní přístupy v </a:t>
            </a:r>
            <a:r>
              <a:rPr lang="cs-CZ" dirty="0" err="1" smtClean="0"/>
              <a:t>androdidaktice</a:t>
            </a:r>
            <a:endParaRPr lang="cs-CZ" dirty="0" smtClean="0"/>
          </a:p>
          <a:p>
            <a:pPr lvl="1"/>
            <a:r>
              <a:rPr lang="cs-CZ" dirty="0" smtClean="0"/>
              <a:t>Inovace, experimentování a další zkvalitňování výuky</a:t>
            </a:r>
          </a:p>
        </p:txBody>
      </p:sp>
    </p:spTree>
    <p:extLst>
      <p:ext uri="{BB962C8B-B14F-4D97-AF65-F5344CB8AC3E}">
        <p14:creationId xmlns:p14="http://schemas.microsoft.com/office/powerpoint/2010/main" val="19410858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Literatura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cs-CZ" dirty="0" err="1"/>
              <a:t>Belcourt,M</a:t>
            </a:r>
            <a:r>
              <a:rPr lang="cs-CZ" dirty="0"/>
              <a:t>., </a:t>
            </a:r>
            <a:r>
              <a:rPr lang="cs-CZ" dirty="0" err="1"/>
              <a:t>Wright</a:t>
            </a:r>
            <a:r>
              <a:rPr lang="cs-CZ" dirty="0"/>
              <a:t>, P.C. (1998). Vzdělávání pracovníků a řízení pracovního výkonu (1.vydání). Praha, Česká republika : </a:t>
            </a:r>
            <a:r>
              <a:rPr lang="cs-CZ" dirty="0" err="1"/>
              <a:t>Grada</a:t>
            </a:r>
            <a:r>
              <a:rPr lang="cs-CZ" dirty="0"/>
              <a:t> </a:t>
            </a:r>
            <a:r>
              <a:rPr lang="cs-CZ" dirty="0" err="1"/>
              <a:t>publishing</a:t>
            </a:r>
            <a:r>
              <a:rPr lang="cs-CZ" dirty="0"/>
              <a:t> 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cs-CZ" dirty="0" err="1"/>
              <a:t>Bneš,M</a:t>
            </a:r>
            <a:r>
              <a:rPr lang="cs-CZ" dirty="0"/>
              <a:t>. (2003). Andragogika (2.vydání). Praha, Česká republika: </a:t>
            </a:r>
            <a:r>
              <a:rPr lang="cs-CZ" dirty="0" err="1"/>
              <a:t>Eurolex</a:t>
            </a:r>
            <a:r>
              <a:rPr lang="cs-CZ" dirty="0"/>
              <a:t> Bohemia 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cs-CZ" dirty="0"/>
              <a:t>Hartl, P. (1999). Kompendium pedagogické psychologie dospělých (1.Vydání). Praha, Česká republika: Karolinum 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cs-CZ" dirty="0"/>
              <a:t>Kolektiv autorů. (2000). Výchova a vzdělávání dospělých: Andragogika- terminologický slovník (1.vydání). Bratislava, Slovenská republika: Media </a:t>
            </a:r>
            <a:r>
              <a:rPr lang="cs-CZ" dirty="0" err="1"/>
              <a:t>trade</a:t>
            </a:r>
            <a:r>
              <a:rPr lang="cs-CZ" dirty="0"/>
              <a:t> – Slovenské pedagogické nakladatelství. 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cs-CZ" dirty="0"/>
              <a:t>Koubek, J. (2000). Řízení lidských zdrojů: Základy moderní personalistiky (2. vydání). Praha, Česká republika: </a:t>
            </a:r>
            <a:r>
              <a:rPr lang="cs-CZ" dirty="0" err="1"/>
              <a:t>Managment</a:t>
            </a:r>
            <a:r>
              <a:rPr lang="cs-CZ" dirty="0"/>
              <a:t> </a:t>
            </a:r>
            <a:r>
              <a:rPr lang="cs-CZ" dirty="0" err="1"/>
              <a:t>press</a:t>
            </a:r>
            <a:r>
              <a:rPr lang="cs-CZ" dirty="0"/>
              <a:t>. 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cs-CZ" dirty="0"/>
              <a:t>Mužík, J. (2004). </a:t>
            </a:r>
            <a:r>
              <a:rPr lang="cs-CZ" dirty="0" err="1"/>
              <a:t>Androdidaktika</a:t>
            </a:r>
            <a:r>
              <a:rPr lang="cs-CZ" dirty="0"/>
              <a:t> (2. </a:t>
            </a:r>
            <a:r>
              <a:rPr lang="cs-CZ" dirty="0" err="1"/>
              <a:t>přeprac</a:t>
            </a:r>
            <a:r>
              <a:rPr lang="cs-CZ" dirty="0"/>
              <a:t>. Vydání). Praha, Česká republika: ASPI. 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cs-CZ" dirty="0" err="1"/>
              <a:t>Mužík,J</a:t>
            </a:r>
            <a:r>
              <a:rPr lang="cs-CZ" dirty="0"/>
              <a:t>. (2011). </a:t>
            </a:r>
            <a:r>
              <a:rPr lang="cs-CZ" dirty="0" err="1"/>
              <a:t>Andragogická</a:t>
            </a:r>
            <a:r>
              <a:rPr lang="cs-CZ" dirty="0"/>
              <a:t> didaktika: Řízení vzdělávacího procesu (1.vydání). Praha, Česká republika: </a:t>
            </a:r>
            <a:r>
              <a:rPr lang="cs-CZ" dirty="0" err="1"/>
              <a:t>Wolters</a:t>
            </a:r>
            <a:r>
              <a:rPr lang="cs-CZ" dirty="0"/>
              <a:t> </a:t>
            </a:r>
            <a:r>
              <a:rPr lang="cs-CZ" dirty="0" err="1"/>
              <a:t>Kulwer</a:t>
            </a:r>
            <a:r>
              <a:rPr lang="cs-CZ" dirty="0"/>
              <a:t> 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cs-CZ" dirty="0"/>
              <a:t>Mužík, J. (1998). Profesní vzdělávání dospělých (1.vydání). Praha, Česká republika: ASPI </a:t>
            </a:r>
            <a:r>
              <a:rPr lang="cs-CZ" dirty="0" err="1"/>
              <a:t>Publishing</a:t>
            </a:r>
            <a:r>
              <a:rPr lang="cs-CZ" dirty="0"/>
              <a:t> 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cs-CZ" dirty="0"/>
              <a:t>Mužík, J. (1998). </a:t>
            </a:r>
            <a:r>
              <a:rPr lang="cs-CZ" dirty="0" err="1"/>
              <a:t>Andragogická</a:t>
            </a:r>
            <a:r>
              <a:rPr lang="cs-CZ" dirty="0"/>
              <a:t> didaktika (1.vydání). Praha, Česká republika: CODEX Bohemia. 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cs-CZ" dirty="0"/>
              <a:t>Palán, Z. (1997). Výkladový slovník vzdělávání dospělých (1.vydání). Praha, Česká republika 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cs-CZ" dirty="0" err="1"/>
              <a:t>Prokopenko</a:t>
            </a:r>
            <a:r>
              <a:rPr lang="cs-CZ" dirty="0"/>
              <a:t>, J., Kubr, M. a kol., (1996). Vzdělávání a rozvoj manažerů </a:t>
            </a:r>
            <a:r>
              <a:rPr lang="cs-CZ" dirty="0" smtClean="0"/>
              <a:t>(Přeloženo </a:t>
            </a:r>
            <a:r>
              <a:rPr lang="cs-CZ" dirty="0"/>
              <a:t>z prozatímní verze nepublikované v ILO). Praha, Česká republika: </a:t>
            </a:r>
            <a:r>
              <a:rPr lang="cs-CZ" dirty="0" err="1"/>
              <a:t>Grada</a:t>
            </a:r>
            <a:r>
              <a:rPr lang="cs-CZ" dirty="0"/>
              <a:t> </a:t>
            </a:r>
            <a:r>
              <a:rPr lang="cs-CZ" dirty="0" err="1"/>
              <a:t>publishing</a:t>
            </a:r>
            <a:r>
              <a:rPr lang="cs-CZ" dirty="0"/>
              <a:t> 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cs-CZ" dirty="0" err="1"/>
              <a:t>Prusáková</a:t>
            </a:r>
            <a:r>
              <a:rPr lang="cs-CZ" dirty="0"/>
              <a:t>, V. (2005). Základy andragogiky. Bratislava, Slovenská republika: </a:t>
            </a:r>
            <a:r>
              <a:rPr lang="cs-CZ" dirty="0" err="1"/>
              <a:t>Gerlach</a:t>
            </a:r>
            <a:r>
              <a:rPr lang="cs-CZ" dirty="0"/>
              <a:t> </a:t>
            </a:r>
            <a:r>
              <a:rPr lang="cs-CZ" dirty="0" err="1"/>
              <a:t>print</a:t>
            </a:r>
            <a:r>
              <a:rPr lang="cs-CZ" dirty="0"/>
              <a:t> 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cs-CZ" dirty="0"/>
              <a:t>Švec, Š. (1995). Základné pojmy v </a:t>
            </a:r>
            <a:r>
              <a:rPr lang="cs-CZ" dirty="0" err="1"/>
              <a:t>pedagogike</a:t>
            </a:r>
            <a:r>
              <a:rPr lang="cs-CZ" dirty="0"/>
              <a:t> a </a:t>
            </a:r>
            <a:r>
              <a:rPr lang="cs-CZ" dirty="0" err="1"/>
              <a:t>andragogike</a:t>
            </a:r>
            <a:r>
              <a:rPr lang="cs-CZ" dirty="0"/>
              <a:t> (1. vydání). Bratislava, Slovenská republika: IRIS </a:t>
            </a:r>
            <a:endParaRPr lang="cs-CZ" dirty="0" smtClean="0"/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cs-CZ" dirty="0" smtClean="0"/>
              <a:t>Mlejnková, L. </a:t>
            </a:r>
            <a:r>
              <a:rPr lang="cs-CZ" dirty="0"/>
              <a:t>(2013): </a:t>
            </a:r>
            <a:r>
              <a:rPr lang="cs-CZ" dirty="0" smtClean="0"/>
              <a:t>Komunikace a vzdělávání uvnitř organizace. </a:t>
            </a:r>
            <a:r>
              <a:rPr lang="cs-CZ" dirty="0" smtClean="0">
                <a:hlinkClick r:id="rId2"/>
              </a:rPr>
              <a:t>http</a:t>
            </a:r>
            <a:r>
              <a:rPr lang="cs-CZ" dirty="0">
                <a:hlinkClick r:id="rId2"/>
              </a:rPr>
              <a:t>://</a:t>
            </a:r>
            <a:r>
              <a:rPr lang="cs-CZ" dirty="0" smtClean="0">
                <a:hlinkClick r:id="rId2"/>
              </a:rPr>
              <a:t>www.fsps.muni.cz/inovace-SEBS-ASEBS/elearning/socialni-psychologie/treti</a:t>
            </a:r>
            <a:endParaRPr lang="cs-CZ" dirty="0" smtClean="0"/>
          </a:p>
          <a:p>
            <a:pPr>
              <a:spcBef>
                <a:spcPts val="0"/>
              </a:spcBef>
              <a:spcAft>
                <a:spcPts val="600"/>
              </a:spcAft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399389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zkouška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Písemný test (poslední hodinu)</a:t>
            </a:r>
          </a:p>
          <a:p>
            <a:r>
              <a:rPr lang="cs-CZ" dirty="0" smtClean="0"/>
              <a:t>Ústní zkouška (doc. </a:t>
            </a:r>
            <a:r>
              <a:rPr lang="cs-CZ" smtClean="0"/>
              <a:t>Reguli)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1077865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ruhy">
  <a:themeElements>
    <a:clrScheme name="Banded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A5300F"/>
      </a:accent1>
      <a:accent2>
        <a:srgbClr val="D55816"/>
      </a:accent2>
      <a:accent3>
        <a:srgbClr val="E19825"/>
      </a:accent3>
      <a:accent4>
        <a:srgbClr val="B19C7D"/>
      </a:accent4>
      <a:accent5>
        <a:srgbClr val="7F5F52"/>
      </a:accent5>
      <a:accent6>
        <a:srgbClr val="B27D49"/>
      </a:accent6>
      <a:hlink>
        <a:srgbClr val="6B9F25"/>
      </a:hlink>
      <a:folHlink>
        <a:srgbClr val="B26B02"/>
      </a:folHlink>
    </a:clrScheme>
    <a:fontScheme name="Banded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nded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120000"/>
                <a:lumMod val="107000"/>
              </a:schemeClr>
            </a:gs>
            <a:gs pos="50000">
              <a:schemeClr val="phClr">
                <a:tint val="70000"/>
                <a:satMod val="124000"/>
                <a:lumMod val="103000"/>
              </a:schemeClr>
            </a:gs>
            <a:gs pos="100000">
              <a:schemeClr val="phClr">
                <a:tint val="85000"/>
                <a:satMod val="12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5000"/>
                <a:shade val="98000"/>
                <a:satMod val="110000"/>
                <a:lumMod val="103000"/>
              </a:schemeClr>
            </a:gs>
            <a:gs pos="50000">
              <a:schemeClr val="phClr">
                <a:shade val="85000"/>
                <a:satMod val="105000"/>
                <a:lumMod val="100000"/>
              </a:schemeClr>
            </a:gs>
            <a:gs pos="100000">
              <a:schemeClr val="phClr">
                <a:shade val="60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875" dir="5400000" algn="ctr" rotWithShape="0">
              <a:srgbClr val="000000">
                <a:alpha val="68000"/>
              </a:srgbClr>
            </a:outerShdw>
          </a:effectLst>
        </a:effectStyle>
        <a:effectStyle>
          <a:effectLst>
            <a:outerShdw blurRad="88900" dist="2794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8000"/>
              </a:schemeClr>
              <a:schemeClr val="phClr">
                <a:tint val="99000"/>
                <a:shade val="96000"/>
                <a:satMod val="105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nded" id="{98DFF888-2449-4D28-977C-6306C017633E}" vid="{C3935CB6-B0E3-44A7-AB37-996D901F73A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TC103090430[[fn=Pruhovaný]]</Template>
  <TotalTime>1563</TotalTime>
  <Words>369</Words>
  <Application>Microsoft Office PowerPoint</Application>
  <PresentationFormat>Širokoúhlá obrazovka</PresentationFormat>
  <Paragraphs>32</Paragraphs>
  <Slides>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7" baseType="lpstr">
      <vt:lpstr>Corbel</vt:lpstr>
      <vt:lpstr>Wingdings</vt:lpstr>
      <vt:lpstr>Pruhy</vt:lpstr>
      <vt:lpstr>Androdidaktika</vt:lpstr>
      <vt:lpstr>Anotace předmětu</vt:lpstr>
      <vt:lpstr>Literatura</vt:lpstr>
      <vt:lpstr>zkouška</vt:lpstr>
    </vt:vector>
  </TitlesOfParts>
  <Company>MU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Androdidaktika</dc:title>
  <dc:creator>Reguli</dc:creator>
  <cp:lastModifiedBy>Reguli</cp:lastModifiedBy>
  <cp:revision>6</cp:revision>
  <dcterms:created xsi:type="dcterms:W3CDTF">2014-09-12T07:45:11Z</dcterms:created>
  <dcterms:modified xsi:type="dcterms:W3CDTF">2014-09-13T09:48:47Z</dcterms:modified>
</cp:coreProperties>
</file>