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81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5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946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3893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528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33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748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759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46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13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02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3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7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19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62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21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996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55EE5-7988-4FB2-B681-514BA566BC1A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C21F8-4575-4CB0-893E-F678EB5C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2118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BC2A56F-DFCC-478D-8609-C62FFAF546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Subjekty ve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FFE86554-6BA7-4095-8C52-4C98207EE2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Petr Skryja</a:t>
            </a:r>
            <a:r>
              <a:rPr lang="cs-CZ" dirty="0" smtClean="0"/>
              <a:t>, </a:t>
            </a:r>
            <a:r>
              <a:rPr lang="cs-CZ" dirty="0" err="1" smtClean="0"/>
              <a:t>Ph.D.,LL.M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1853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56AABFF-7398-4F21-A635-69371C01F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svaz tělesné výchovy (ČSTV</a:t>
            </a:r>
            <a:r>
              <a:rPr lang="cs-CZ" dirty="0" smtClean="0"/>
              <a:t>) - ČUS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2E795A47-3C6A-4843-8F4F-84102E265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Sdružuje především „neprofesionály“, tzn. jeho členy jsou spolky věnující se sportu, tělesné výchově nebo turistice)  - ale vytváří i služby pro neorganizovanou veřejnost.</a:t>
            </a:r>
          </a:p>
          <a:p>
            <a:r>
              <a:rPr lang="cs-CZ" dirty="0"/>
              <a:t>Členy jsou TJ, SK, národní sportovní svazy… cca </a:t>
            </a:r>
            <a:r>
              <a:rPr lang="cs-CZ"/>
              <a:t>9.300 právnických osob </a:t>
            </a:r>
            <a:r>
              <a:rPr lang="cs-CZ" dirty="0"/>
              <a:t>a 1.500.000 fyzických osob.</a:t>
            </a:r>
          </a:p>
        </p:txBody>
      </p:sp>
    </p:spTree>
    <p:extLst>
      <p:ext uri="{BB962C8B-B14F-4D97-AF65-F5344CB8AC3E}">
        <p14:creationId xmlns:p14="http://schemas.microsoft.com/office/powerpoint/2010/main" val="328300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5A55757-8719-4F1A-B427-07516D32E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Fyzická osoba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3BB6C8C-59E8-4E89-8F0E-A1D8C23DC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Namísto pojmu fyzická osoba používá nový občanský zákoník termín člověk. Ale pojem fyzická osoba je již zažitý a používá jej právní teorie. Znamená však v podstatě totéž.</a:t>
            </a:r>
          </a:p>
          <a:p>
            <a:r>
              <a:rPr lang="cs-CZ" b="1" dirty="0"/>
              <a:t>V prostředí sportovního práva máme na mysli především člověka – sportovce.</a:t>
            </a:r>
          </a:p>
          <a:p>
            <a:r>
              <a:rPr lang="cs-CZ" dirty="0"/>
              <a:t>Každý člověk má právní subjektivitu, tedy způsobilost v mezích právního řádu mít práva a povinnosti. Má ji od narození (resp. od fáze </a:t>
            </a:r>
            <a:r>
              <a:rPr lang="cs-CZ" dirty="0" err="1"/>
              <a:t>nascitura</a:t>
            </a:r>
            <a:r>
              <a:rPr lang="cs-CZ" dirty="0"/>
              <a:t>) do smrti.</a:t>
            </a:r>
          </a:p>
          <a:p>
            <a:r>
              <a:rPr lang="cs-CZ" dirty="0"/>
              <a:t>Každý člověk má rovněž svéprávnost, tedy způsobilost nabývat pro sebe vlastním jednáním práva a zavazovat se k povinnostem. Tato jeho způsobilost odpovídá „rozumové a volní vyspělosti“ jedince. Svéprávnost lze pouze omezit, nikdo nemůže člověka svéprávnosti zbavit (rozdíl oproti dřívější úpravě).</a:t>
            </a:r>
          </a:p>
          <a:p>
            <a:r>
              <a:rPr lang="cs-CZ" dirty="0"/>
              <a:t>Příklad ze sportovního světa: podle interních pravidel FIFA může sportovec uzavřít smlouvu s agentem od 15 let.</a:t>
            </a:r>
          </a:p>
        </p:txBody>
      </p:sp>
    </p:spTree>
    <p:extLst>
      <p:ext uri="{BB962C8B-B14F-4D97-AF65-F5344CB8AC3E}">
        <p14:creationId xmlns:p14="http://schemas.microsoft.com/office/powerpoint/2010/main" val="104128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0B3E74A-7CA3-4EBE-993B-A6BE3390C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FE8FA35-3193-401E-BC6A-3525DB4F0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Zákonná definice chybí.</a:t>
            </a:r>
          </a:p>
          <a:p>
            <a:r>
              <a:rPr lang="cs-CZ" dirty="0"/>
              <a:t>Jedná se např. o:</a:t>
            </a:r>
          </a:p>
          <a:p>
            <a:pPr lvl="1"/>
            <a:r>
              <a:rPr lang="cs-CZ" dirty="0"/>
              <a:t>Profesionály,</a:t>
            </a:r>
          </a:p>
          <a:p>
            <a:pPr lvl="1"/>
            <a:r>
              <a:rPr lang="cs-CZ" dirty="0"/>
              <a:t>výkonné sportovce (pobírají odměnu, ale věnují se činnosti ve svém volném čase),</a:t>
            </a:r>
          </a:p>
          <a:p>
            <a:pPr lvl="1"/>
            <a:r>
              <a:rPr lang="cs-CZ" dirty="0"/>
              <a:t>amatéry.</a:t>
            </a:r>
          </a:p>
          <a:p>
            <a:r>
              <a:rPr lang="cs-CZ" dirty="0"/>
              <a:t>Dále podle funkce v organizaci např. o:</a:t>
            </a:r>
          </a:p>
          <a:p>
            <a:pPr lvl="1"/>
            <a:r>
              <a:rPr lang="cs-CZ" dirty="0"/>
              <a:t>rozhodčí,</a:t>
            </a:r>
          </a:p>
          <a:p>
            <a:pPr lvl="1"/>
            <a:r>
              <a:rPr lang="cs-CZ" dirty="0"/>
              <a:t>členy spolku,</a:t>
            </a:r>
          </a:p>
          <a:p>
            <a:pPr lvl="1"/>
            <a:r>
              <a:rPr lang="cs-CZ" dirty="0"/>
              <a:t>agenty hráčů,</a:t>
            </a:r>
          </a:p>
          <a:p>
            <a:pPr lvl="1"/>
            <a:r>
              <a:rPr lang="cs-CZ" dirty="0"/>
              <a:t>pořadatele,</a:t>
            </a:r>
          </a:p>
          <a:p>
            <a:pPr lvl="1"/>
            <a:r>
              <a:rPr lang="cs-CZ" dirty="0"/>
              <a:t>zdravotníky.</a:t>
            </a:r>
          </a:p>
        </p:txBody>
      </p:sp>
    </p:spTree>
    <p:extLst>
      <p:ext uri="{BB962C8B-B14F-4D97-AF65-F5344CB8AC3E}">
        <p14:creationId xmlns:p14="http://schemas.microsoft.com/office/powerpoint/2010/main" val="316774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8F831-52E8-4B04-B0FE-75779F41F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Právnická osoba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5BBF807-56F5-47F2-8662-AFE44ABCA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Uměle vytvořené organizované společenství osob (korporace) nebo majetku (nadace, fondy atd.)</a:t>
            </a:r>
          </a:p>
          <a:p>
            <a:r>
              <a:rPr lang="cs-CZ" dirty="0"/>
              <a:t>Vhodné je rozdělit tyto osoby pro účely sportovního práva z hlediska přítomnosti vlivu státu nebo jeho absence. </a:t>
            </a:r>
          </a:p>
          <a:p>
            <a:r>
              <a:rPr lang="cs-CZ" dirty="0"/>
              <a:t>S vlivem státu:</a:t>
            </a:r>
          </a:p>
          <a:p>
            <a:pPr lvl="1"/>
            <a:r>
              <a:rPr lang="cs-CZ" dirty="0"/>
              <a:t>Rozpočtové a příspěvkové organizace ministerstev</a:t>
            </a:r>
          </a:p>
          <a:p>
            <a:pPr lvl="1"/>
            <a:r>
              <a:rPr lang="cs-CZ" dirty="0"/>
              <a:t>Samospráva (kraje a obce) – jejich rozpočtové a příspěvkové organizace</a:t>
            </a:r>
          </a:p>
          <a:p>
            <a:pPr lvl="1"/>
            <a:r>
              <a:rPr lang="cs-CZ" dirty="0"/>
              <a:t>Soukromé</a:t>
            </a:r>
          </a:p>
          <a:p>
            <a:pPr lvl="1"/>
            <a:r>
              <a:rPr lang="cs-CZ" dirty="0"/>
              <a:t>Střešní organizace (sdružují více organizací/svazů dohromady)</a:t>
            </a:r>
          </a:p>
          <a:p>
            <a:pPr lvl="1"/>
            <a:r>
              <a:rPr lang="cs-CZ" dirty="0"/>
              <a:t>Specializované organizace</a:t>
            </a:r>
          </a:p>
          <a:p>
            <a:pPr lvl="1"/>
            <a:r>
              <a:rPr lang="cs-CZ" dirty="0"/>
              <a:t>Sportovní svazy</a:t>
            </a:r>
          </a:p>
          <a:p>
            <a:pPr lvl="1"/>
            <a:r>
              <a:rPr lang="cs-CZ" dirty="0"/>
              <a:t>Kluby, tělovýchovné jednoty, spolky atd.</a:t>
            </a:r>
          </a:p>
        </p:txBody>
      </p:sp>
    </p:spTree>
    <p:extLst>
      <p:ext uri="{BB962C8B-B14F-4D97-AF65-F5344CB8AC3E}">
        <p14:creationId xmlns:p14="http://schemas.microsoft.com/office/powerpoint/2010/main" val="1030029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280F587-622E-4581-AB98-30B061E53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právní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6F56E83-6EA9-49F2-9EBF-500A143B2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89/2012 Sb. (nový občanský zákoník)</a:t>
            </a:r>
          </a:p>
          <a:p>
            <a:r>
              <a:rPr lang="cs-CZ" dirty="0"/>
              <a:t>90/2012 Sb. (zákon o obchodních korporacích)</a:t>
            </a:r>
          </a:p>
          <a:p>
            <a:r>
              <a:rPr lang="cs-CZ" dirty="0"/>
              <a:t>115/2001 Sb. (zákon o podpoře sportu)</a:t>
            </a:r>
          </a:p>
          <a:p>
            <a:pPr marL="457200" lvl="1" indent="0">
              <a:buNone/>
            </a:pPr>
            <a:r>
              <a:rPr lang="cs-CZ" dirty="0"/>
              <a:t> - sportovní organizace většinou volí z obchodních korporací formu spolků nebo akciových společností</a:t>
            </a:r>
          </a:p>
          <a:p>
            <a:pPr lvl="1">
              <a:buFontTx/>
              <a:buChar char="-"/>
            </a:pPr>
            <a:r>
              <a:rPr lang="cs-CZ" dirty="0"/>
              <a:t>o spolcích pojednává zvláštní prezentace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63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6FEF7B9-2698-4648-A9EE-CDC9C21EB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vytvořené orgány státu, rozpočtové a příspěvkové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2CBFB72-71FD-4A5C-95B3-E7DAC0F55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Vláda – sice se nejedná o právnickou osobu, ale rozhodně o subjekt</a:t>
            </a:r>
          </a:p>
          <a:p>
            <a:pPr lvl="1"/>
            <a:r>
              <a:rPr lang="cs-CZ" dirty="0"/>
              <a:t>Vytváří především podmínky pro reprezentaci talentů a pověřuje kompetencemi jednotlivá ministerstva</a:t>
            </a:r>
          </a:p>
          <a:p>
            <a:r>
              <a:rPr lang="cs-CZ" dirty="0"/>
              <a:t>MŠMT</a:t>
            </a:r>
          </a:p>
          <a:p>
            <a:pPr lvl="1"/>
            <a:r>
              <a:rPr lang="cs-CZ" dirty="0"/>
              <a:t>Vykonává státní správu v oblasti sportu</a:t>
            </a:r>
          </a:p>
          <a:p>
            <a:pPr lvl="1"/>
            <a:r>
              <a:rPr lang="cs-CZ" dirty="0"/>
              <a:t>Navrhuje Koncepci podpory sportu a dává ji ke schválení vládě</a:t>
            </a:r>
          </a:p>
          <a:p>
            <a:pPr lvl="1"/>
            <a:r>
              <a:rPr lang="cs-CZ" dirty="0"/>
              <a:t>Financuje sport na základě rozpočtu schváleného vládou</a:t>
            </a:r>
          </a:p>
          <a:p>
            <a:pPr lvl="1"/>
            <a:r>
              <a:rPr lang="cs-CZ" dirty="0"/>
              <a:t>a další</a:t>
            </a:r>
          </a:p>
          <a:p>
            <a:pPr lvl="1"/>
            <a:r>
              <a:rPr lang="cs-CZ" dirty="0"/>
              <a:t>Jeho součástí </a:t>
            </a:r>
            <a:r>
              <a:rPr lang="cs-CZ" b="1" dirty="0"/>
              <a:t>Antidopingový výbor</a:t>
            </a:r>
          </a:p>
          <a:p>
            <a:r>
              <a:rPr lang="cs-CZ" dirty="0"/>
              <a:t>Ministerstvo obrany (MO)</a:t>
            </a:r>
          </a:p>
          <a:p>
            <a:pPr lvl="1"/>
            <a:r>
              <a:rPr lang="cs-CZ" dirty="0"/>
              <a:t>Spravuje Vojenské sportovní středisko Dukla Praha</a:t>
            </a:r>
          </a:p>
          <a:p>
            <a:r>
              <a:rPr lang="cs-CZ" dirty="0"/>
              <a:t>Ministerstvo vnitra (MV)</a:t>
            </a:r>
          </a:p>
          <a:p>
            <a:pPr lvl="1"/>
            <a:r>
              <a:rPr lang="cs-CZ" dirty="0"/>
              <a:t>Středisko ministerstva vnitra Liberec (např.)</a:t>
            </a:r>
          </a:p>
          <a:p>
            <a:pPr marL="914400" lvl="2" indent="0">
              <a:buNone/>
            </a:pPr>
            <a:r>
              <a:rPr lang="cs-CZ" dirty="0"/>
              <a:t>- výzkum sportu, zázemí pro nejlepší sportovce</a:t>
            </a:r>
          </a:p>
        </p:txBody>
      </p:sp>
    </p:spTree>
    <p:extLst>
      <p:ext uri="{BB962C8B-B14F-4D97-AF65-F5344CB8AC3E}">
        <p14:creationId xmlns:p14="http://schemas.microsoft.com/office/powerpoint/2010/main" val="614022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F2663E9-5FD4-49AA-81C7-C2E83B2F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Svazy sportů v ČR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1B12C5BE-AC79-4E29-ABC0-8D8BF1426C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Střešní sdružení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67DA5F3-7FD9-4A62-992F-614552B408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ČSTV (ČUS)</a:t>
            </a:r>
            <a:endParaRPr lang="cs-CZ" dirty="0"/>
          </a:p>
          <a:p>
            <a:r>
              <a:rPr lang="cs-CZ" dirty="0"/>
              <a:t>Česká obec sokolská</a:t>
            </a:r>
          </a:p>
          <a:p>
            <a:r>
              <a:rPr lang="cs-CZ" dirty="0"/>
              <a:t>Český olympijský výbor</a:t>
            </a:r>
          </a:p>
          <a:p>
            <a:r>
              <a:rPr lang="cs-CZ" dirty="0"/>
              <a:t>Asociace školních sportovních klubů</a:t>
            </a:r>
          </a:p>
          <a:p>
            <a:r>
              <a:rPr lang="cs-CZ" dirty="0"/>
              <a:t>Autoklub</a:t>
            </a:r>
          </a:p>
          <a:p>
            <a:r>
              <a:rPr lang="cs-CZ" dirty="0"/>
              <a:t>….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222A684C-6275-426E-8ADB-C16704C353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Samostatné svazy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584C1D13-9F3F-4542-952B-490D2FFD656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Český střelecký svaz</a:t>
            </a:r>
          </a:p>
          <a:p>
            <a:r>
              <a:rPr lang="cs-CZ" dirty="0"/>
              <a:t>Klub českých turistů</a:t>
            </a:r>
          </a:p>
          <a:p>
            <a:r>
              <a:rPr lang="cs-CZ" dirty="0"/>
              <a:t>Česká motocyklistická federace</a:t>
            </a:r>
          </a:p>
          <a:p>
            <a:r>
              <a:rPr lang="cs-CZ" dirty="0"/>
              <a:t>Česká asociace skateboardingu</a:t>
            </a:r>
          </a:p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67434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4B31112-3103-4DE4-9825-11B126176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olympijský výbor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983CE45-9DCB-47D4-A048-11D08170D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Zajišťuje účast Českého olympijského týmu na OH</a:t>
            </a:r>
          </a:p>
          <a:p>
            <a:r>
              <a:rPr lang="cs-CZ" dirty="0"/>
              <a:t>Zajišťuje podmínky přípravy olympioniků</a:t>
            </a:r>
          </a:p>
          <a:p>
            <a:r>
              <a:rPr lang="cs-CZ" dirty="0"/>
              <a:t>Podporuje ideje fair play a </a:t>
            </a:r>
            <a:r>
              <a:rPr lang="cs-CZ" dirty="0" err="1"/>
              <a:t>olympionismu</a:t>
            </a:r>
            <a:endParaRPr lang="cs-CZ" dirty="0"/>
          </a:p>
          <a:p>
            <a:r>
              <a:rPr lang="cs-CZ" dirty="0"/>
              <a:t>Marketing zajišťuje marketingová agentura </a:t>
            </a:r>
            <a:r>
              <a:rPr lang="cs-CZ" b="1" dirty="0"/>
              <a:t>Česká olympijská a. s.</a:t>
            </a:r>
          </a:p>
        </p:txBody>
      </p:sp>
    </p:spTree>
    <p:extLst>
      <p:ext uri="{BB962C8B-B14F-4D97-AF65-F5344CB8AC3E}">
        <p14:creationId xmlns:p14="http://schemas.microsoft.com/office/powerpoint/2010/main" val="926444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10F564B-FDBD-4BE8-8306-6560738D2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olympijský výbor (MOV) – International </a:t>
            </a:r>
            <a:r>
              <a:rPr lang="cs-CZ" dirty="0" err="1"/>
              <a:t>Olympic</a:t>
            </a:r>
            <a:r>
              <a:rPr lang="cs-CZ" dirty="0"/>
              <a:t> </a:t>
            </a:r>
            <a:r>
              <a:rPr lang="cs-CZ" dirty="0" err="1"/>
              <a:t>Comittee</a:t>
            </a:r>
            <a:r>
              <a:rPr lang="cs-CZ" dirty="0"/>
              <a:t> – IOC)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A7E517B-3737-4602-AC5E-B3D60AD23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Nadřazená, střešní organizace vůči ČOV</a:t>
            </a:r>
          </a:p>
          <a:p>
            <a:r>
              <a:rPr lang="cs-CZ" dirty="0"/>
              <a:t>Sídlí v Lausanne ve Švýcarsku</a:t>
            </a:r>
          </a:p>
          <a:p>
            <a:r>
              <a:rPr lang="cs-CZ" dirty="0"/>
              <a:t>Jeho stanovy jsou známy pod názvem </a:t>
            </a:r>
            <a:r>
              <a:rPr lang="cs-CZ" b="1" dirty="0"/>
              <a:t>Olympijská charta</a:t>
            </a:r>
          </a:p>
          <a:p>
            <a:r>
              <a:rPr lang="cs-CZ" dirty="0"/>
              <a:t>Ideálem je spojit sport s kulturou a výchovou</a:t>
            </a:r>
          </a:p>
          <a:p>
            <a:r>
              <a:rPr lang="cs-CZ" dirty="0"/>
              <a:t>Kritizován, když za místa konání olympijských her vybírá některé země s problémy v oblasti dodržování lidských práv (Čína, Rusko </a:t>
            </a:r>
            <a:r>
              <a:rPr lang="cs-CZ" dirty="0" err="1"/>
              <a:t>atd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29585299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89</TotalTime>
  <Words>613</Words>
  <Application>Microsoft Office PowerPoint</Application>
  <PresentationFormat>Širokoúhlá obrazovka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Berlín</vt:lpstr>
      <vt:lpstr>Subjekty ve sportu</vt:lpstr>
      <vt:lpstr>Fyzická osoba</vt:lpstr>
      <vt:lpstr>Sportovci</vt:lpstr>
      <vt:lpstr>Právnická osoba</vt:lpstr>
      <vt:lpstr>Důležité právní normy</vt:lpstr>
      <vt:lpstr>Subjekty vytvořené orgány státu, rozpočtové a příspěvkové organizace</vt:lpstr>
      <vt:lpstr>Svazy sportů v ČR</vt:lpstr>
      <vt:lpstr>Český olympijský výbor</vt:lpstr>
      <vt:lpstr>Mezinárodní olympijský výbor (MOV) – International Olympic Comittee – IOC)</vt:lpstr>
      <vt:lpstr>Český svaz tělesné výchovy (ČSTV) - ČUS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Subjekty ve sportu</dc:title>
  <dc:creator>Whistlerer</dc:creator>
  <cp:lastModifiedBy>Petr Skryja</cp:lastModifiedBy>
  <cp:revision>16</cp:revision>
  <dcterms:created xsi:type="dcterms:W3CDTF">2018-07-26T23:37:04Z</dcterms:created>
  <dcterms:modified xsi:type="dcterms:W3CDTF">2018-11-12T17:58:27Z</dcterms:modified>
</cp:coreProperties>
</file>