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120BA7B-C04A-4E73-B645-894D6E639E0C}"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21814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415455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2223108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4718C094-2D5C-4EF6-9D3F-D7E2D8FB9B0F}"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51142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1003383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8120BA7B-C04A-4E73-B645-894D6E639E0C}"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2054551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8120BA7B-C04A-4E73-B645-894D6E639E0C}"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346891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120BA7B-C04A-4E73-B645-894D6E639E0C}"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1055148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120BA7B-C04A-4E73-B645-894D6E639E0C}" type="datetimeFigureOut">
              <a:rPr lang="cs-CZ" smtClean="0"/>
              <a:t>13.11.2018</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718C094-2D5C-4EF6-9D3F-D7E2D8FB9B0F}" type="slidenum">
              <a:rPr lang="cs-CZ" smtClean="0"/>
              <a:t>‹#›</a:t>
            </a:fld>
            <a:endParaRPr lang="cs-CZ"/>
          </a:p>
        </p:txBody>
      </p:sp>
    </p:spTree>
    <p:extLst>
      <p:ext uri="{BB962C8B-B14F-4D97-AF65-F5344CB8AC3E}">
        <p14:creationId xmlns:p14="http://schemas.microsoft.com/office/powerpoint/2010/main" val="260357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120BA7B-C04A-4E73-B645-894D6E639E0C}"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366918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120BA7B-C04A-4E73-B645-894D6E639E0C}"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187280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121435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120BA7B-C04A-4E73-B645-894D6E639E0C}" type="datetimeFigureOut">
              <a:rPr lang="cs-CZ" smtClean="0"/>
              <a:t>13.11.2018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141169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120BA7B-C04A-4E73-B645-894D6E639E0C}"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808964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120BA7B-C04A-4E73-B645-894D6E639E0C}" type="datetimeFigureOut">
              <a:rPr lang="cs-CZ" smtClean="0"/>
              <a:t>13.11.2018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295952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382247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0BA7B-C04A-4E73-B645-894D6E639E0C}"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718C094-2D5C-4EF6-9D3F-D7E2D8FB9B0F}" type="slidenum">
              <a:rPr lang="cs-CZ" smtClean="0"/>
              <a:t>‹#›</a:t>
            </a:fld>
            <a:endParaRPr lang="cs-CZ"/>
          </a:p>
        </p:txBody>
      </p:sp>
    </p:spTree>
    <p:extLst>
      <p:ext uri="{BB962C8B-B14F-4D97-AF65-F5344CB8AC3E}">
        <p14:creationId xmlns:p14="http://schemas.microsoft.com/office/powerpoint/2010/main" val="69883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120BA7B-C04A-4E73-B645-894D6E639E0C}" type="datetimeFigureOut">
              <a:rPr lang="cs-CZ" smtClean="0"/>
              <a:t>13.11.2018</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718C094-2D5C-4EF6-9D3F-D7E2D8FB9B0F}" type="slidenum">
              <a:rPr lang="cs-CZ" smtClean="0"/>
              <a:t>‹#›</a:t>
            </a:fld>
            <a:endParaRPr lang="cs-CZ"/>
          </a:p>
        </p:txBody>
      </p:sp>
    </p:spTree>
    <p:extLst>
      <p:ext uri="{BB962C8B-B14F-4D97-AF65-F5344CB8AC3E}">
        <p14:creationId xmlns:p14="http://schemas.microsoft.com/office/powerpoint/2010/main" val="17263673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91A19748-9AE0-4772-913C-73893CF38333}"/>
              </a:ext>
            </a:extLst>
          </p:cNvPr>
          <p:cNvSpPr>
            <a:spLocks noGrp="1"/>
          </p:cNvSpPr>
          <p:nvPr>
            <p:ph type="ctrTitle"/>
          </p:nvPr>
        </p:nvSpPr>
        <p:spPr>
          <a:xfrm>
            <a:off x="1251284" y="521368"/>
            <a:ext cx="9416716" cy="2988595"/>
          </a:xfrm>
        </p:spPr>
        <p:txBody>
          <a:bodyPr>
            <a:normAutofit fontScale="90000"/>
          </a:bodyPr>
          <a:lstStyle/>
          <a:p>
            <a:r>
              <a:rPr lang="cs-CZ" dirty="0"/>
              <a:t>Trestněprávní odpovědnost ve sportu. I. Odpovědnost za úrazy. Hospodářská trestná činnost ve sportu</a:t>
            </a:r>
          </a:p>
        </p:txBody>
      </p:sp>
      <p:sp>
        <p:nvSpPr>
          <p:cNvPr id="3" name="Podnadpis 2">
            <a:extLst>
              <a:ext uri="{FF2B5EF4-FFF2-40B4-BE49-F238E27FC236}">
                <a16:creationId xmlns="" xmlns:a16="http://schemas.microsoft.com/office/drawing/2014/main" id="{7BF83488-6FD1-4917-8707-4AACE0CFAA13}"/>
              </a:ext>
            </a:extLst>
          </p:cNvPr>
          <p:cNvSpPr>
            <a:spLocks noGrp="1"/>
          </p:cNvSpPr>
          <p:nvPr>
            <p:ph type="subTitle" idx="1"/>
          </p:nvPr>
        </p:nvSpPr>
        <p:spPr/>
        <p:txBody>
          <a:bodyPr/>
          <a:lstStyle/>
          <a:p>
            <a:r>
              <a:rPr lang="cs-CZ" dirty="0"/>
              <a:t>JUDr. Petr Skryja</a:t>
            </a:r>
            <a:r>
              <a:rPr lang="cs-CZ" smtClean="0"/>
              <a:t>, Ph.D., </a:t>
            </a:r>
            <a:r>
              <a:rPr lang="cs-CZ" dirty="0"/>
              <a:t>LL.M.</a:t>
            </a:r>
          </a:p>
        </p:txBody>
      </p:sp>
    </p:spTree>
    <p:extLst>
      <p:ext uri="{BB962C8B-B14F-4D97-AF65-F5344CB8AC3E}">
        <p14:creationId xmlns:p14="http://schemas.microsoft.com/office/powerpoint/2010/main" val="288880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ADB7818-7163-424E-B90D-C11706672406}"/>
              </a:ext>
            </a:extLst>
          </p:cNvPr>
          <p:cNvSpPr>
            <a:spLocks noGrp="1"/>
          </p:cNvSpPr>
          <p:nvPr>
            <p:ph type="title"/>
          </p:nvPr>
        </p:nvSpPr>
        <p:spPr/>
        <p:txBody>
          <a:bodyPr/>
          <a:lstStyle/>
          <a:p>
            <a:r>
              <a:rPr lang="cs-CZ" dirty="0"/>
              <a:t>Svolení poškozeného a přípustné riziko</a:t>
            </a:r>
          </a:p>
        </p:txBody>
      </p:sp>
      <p:sp>
        <p:nvSpPr>
          <p:cNvPr id="3" name="Zástupný symbol pro obsah 2">
            <a:extLst>
              <a:ext uri="{FF2B5EF4-FFF2-40B4-BE49-F238E27FC236}">
                <a16:creationId xmlns="" xmlns:a16="http://schemas.microsoft.com/office/drawing/2014/main" id="{E0D40186-5810-46FE-ADCE-AE42F4DCE522}"/>
              </a:ext>
            </a:extLst>
          </p:cNvPr>
          <p:cNvSpPr>
            <a:spLocks noGrp="1"/>
          </p:cNvSpPr>
          <p:nvPr>
            <p:ph idx="1"/>
          </p:nvPr>
        </p:nvSpPr>
        <p:spPr/>
        <p:txBody>
          <a:bodyPr>
            <a:normAutofit fontScale="77500" lnSpcReduction="20000"/>
          </a:bodyPr>
          <a:lstStyle/>
          <a:p>
            <a:r>
              <a:rPr lang="cs-CZ" i="1" dirty="0"/>
              <a:t>§ 30  Svolení </a:t>
            </a:r>
            <a:r>
              <a:rPr lang="cs-CZ" i="1" dirty="0" smtClean="0"/>
              <a:t>poškozeného (Box, hokej, </a:t>
            </a:r>
            <a:r>
              <a:rPr lang="cs-CZ" i="1" smtClean="0"/>
              <a:t>automobilové závody.)</a:t>
            </a:r>
            <a:endParaRPr lang="cs-CZ" i="1" dirty="0"/>
          </a:p>
          <a:p>
            <a:r>
              <a:rPr lang="cs-CZ" i="1" dirty="0"/>
              <a:t>(1) Trestný čin nespáchá, kdo jedná na základě svolení osoby, jejíž zájmy, o nichž tato osoba může bez omezení oprávněně rozhodovat, jsou činem dotčeny.</a:t>
            </a:r>
          </a:p>
          <a:p>
            <a:r>
              <a:rPr lang="cs-CZ" i="1" dirty="0"/>
              <a:t>§ 31Přípustné riziko</a:t>
            </a:r>
          </a:p>
          <a:p>
            <a:r>
              <a:rPr lang="cs-CZ" i="1" dirty="0"/>
              <a:t>(1) Trestný čin nespáchá, kdo v souladu s dosaženým stavem poznání a informacemi, které měl v době svého rozhodování o dalším postupu, vykonává v rámci svého zaměstnání, povolání, postavení nebo funkce společensky prospěšnou činnost, kterou ohrozí nebo poruší zájem chráněný trestním zákonem, nelze-li společensky prospěšného výsledku dosáhnout jinak.</a:t>
            </a:r>
          </a:p>
          <a:p>
            <a:pPr marL="0" indent="0">
              <a:buNone/>
            </a:pPr>
            <a:r>
              <a:rPr lang="cs-CZ" dirty="0" smtClean="0"/>
              <a:t>Svolení </a:t>
            </a:r>
            <a:r>
              <a:rPr lang="cs-CZ" dirty="0"/>
              <a:t>poškozeného se vztahuje především na sportovní pravidla a účast na sportovních aktivitách. Hráč musí počítat s tím, že s sebou kontaktní sport nese vyšší rizika než běžný život.</a:t>
            </a:r>
          </a:p>
          <a:p>
            <a:pPr marL="0" indent="0">
              <a:buNone/>
            </a:pPr>
            <a:r>
              <a:rPr lang="cs-CZ" dirty="0"/>
              <a:t>Přípustné riziko míří především na vědecký výzkum ve </a:t>
            </a:r>
            <a:r>
              <a:rPr lang="cs-CZ" dirty="0" smtClean="0"/>
              <a:t>sportu, zejména pokrok ve vědě a lékařství. Vývoj a zavádění nových postupů, technologií, léčebných metod. </a:t>
            </a:r>
            <a:endParaRPr lang="cs-CZ" dirty="0"/>
          </a:p>
        </p:txBody>
      </p:sp>
    </p:spTree>
    <p:extLst>
      <p:ext uri="{BB962C8B-B14F-4D97-AF65-F5344CB8AC3E}">
        <p14:creationId xmlns:p14="http://schemas.microsoft.com/office/powerpoint/2010/main" val="2817842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6944E98-2D64-4573-8516-051D2F491043}"/>
              </a:ext>
            </a:extLst>
          </p:cNvPr>
          <p:cNvSpPr>
            <a:spLocks noGrp="1"/>
          </p:cNvSpPr>
          <p:nvPr>
            <p:ph type="title"/>
          </p:nvPr>
        </p:nvSpPr>
        <p:spPr/>
        <p:txBody>
          <a:bodyPr/>
          <a:lstStyle/>
          <a:p>
            <a:r>
              <a:rPr lang="cs-CZ" dirty="0"/>
              <a:t>Hospodářská trestná činnost ve sportu</a:t>
            </a:r>
          </a:p>
        </p:txBody>
      </p:sp>
      <p:sp>
        <p:nvSpPr>
          <p:cNvPr id="3" name="Zástupný symbol pro obsah 2">
            <a:extLst>
              <a:ext uri="{FF2B5EF4-FFF2-40B4-BE49-F238E27FC236}">
                <a16:creationId xmlns="" xmlns:a16="http://schemas.microsoft.com/office/drawing/2014/main" id="{237E7754-166E-4EB5-9F11-532FBC512D66}"/>
              </a:ext>
            </a:extLst>
          </p:cNvPr>
          <p:cNvSpPr>
            <a:spLocks noGrp="1"/>
          </p:cNvSpPr>
          <p:nvPr>
            <p:ph idx="1"/>
          </p:nvPr>
        </p:nvSpPr>
        <p:spPr/>
        <p:txBody>
          <a:bodyPr>
            <a:normAutofit fontScale="85000" lnSpcReduction="20000"/>
          </a:bodyPr>
          <a:lstStyle/>
          <a:p>
            <a:r>
              <a:rPr lang="cs-CZ" dirty="0"/>
              <a:t>Zde je </a:t>
            </a:r>
            <a:r>
              <a:rPr lang="cs-CZ" dirty="0" smtClean="0"/>
              <a:t>možné se </a:t>
            </a:r>
            <a:r>
              <a:rPr lang="cs-CZ" dirty="0"/>
              <a:t>setkat </a:t>
            </a:r>
            <a:r>
              <a:rPr lang="cs-CZ" dirty="0" smtClean="0"/>
              <a:t>především </a:t>
            </a:r>
            <a:r>
              <a:rPr lang="cs-CZ" dirty="0"/>
              <a:t>s korupčním jednáním, se kterým souvisí řada trestných činů</a:t>
            </a:r>
            <a:r>
              <a:rPr lang="cs-CZ" dirty="0" smtClean="0"/>
              <a:t>. Je nutné si připomenout i nelegální sázky. V praxi je efektivní ,v kontextu odhalení korupce, spolupráce disciplinárních orgánů  s orgány činnými v trestním řízení !!!</a:t>
            </a:r>
            <a:endParaRPr lang="cs-CZ" dirty="0"/>
          </a:p>
          <a:p>
            <a:r>
              <a:rPr lang="cs-CZ" dirty="0"/>
              <a:t>Co se týká úplatkářství:</a:t>
            </a:r>
          </a:p>
          <a:p>
            <a:pPr lvl="1"/>
            <a:r>
              <a:rPr lang="cs-CZ" dirty="0"/>
              <a:t>§ 331 trestný čin přijetí úplatku</a:t>
            </a:r>
          </a:p>
          <a:p>
            <a:pPr lvl="1"/>
            <a:r>
              <a:rPr lang="cs-CZ" dirty="0"/>
              <a:t>§ 332 trestný čin podplácení</a:t>
            </a:r>
          </a:p>
          <a:p>
            <a:pPr lvl="1"/>
            <a:r>
              <a:rPr lang="cs-CZ" dirty="0"/>
              <a:t>§ 333 trestný čin nepřímého úplatkářství</a:t>
            </a:r>
          </a:p>
          <a:p>
            <a:r>
              <a:rPr lang="cs-CZ" dirty="0"/>
              <a:t>Definice </a:t>
            </a:r>
            <a:r>
              <a:rPr lang="cs-CZ" dirty="0" smtClean="0"/>
              <a:t>úplatku:</a:t>
            </a:r>
            <a:endParaRPr lang="cs-CZ" dirty="0"/>
          </a:p>
          <a:p>
            <a:r>
              <a:rPr lang="cs-CZ" dirty="0"/>
              <a:t>§ 334</a:t>
            </a:r>
          </a:p>
          <a:p>
            <a:pPr marL="0" indent="0" algn="just">
              <a:buNone/>
            </a:pPr>
            <a:r>
              <a:rPr lang="cs-CZ" i="1" dirty="0"/>
              <a:t>„Úplatkem se rozumí neoprávněná výhoda spočívající v přímém majetkovém obohacení nebo jiném zvýhodnění, které se dostává nebo má dostat uplácené osobě nebo s jejím souhlasem jiné osobě, a na kterou není nárok“.</a:t>
            </a:r>
          </a:p>
          <a:p>
            <a:endParaRPr lang="cs-CZ" dirty="0"/>
          </a:p>
        </p:txBody>
      </p:sp>
    </p:spTree>
    <p:extLst>
      <p:ext uri="{BB962C8B-B14F-4D97-AF65-F5344CB8AC3E}">
        <p14:creationId xmlns:p14="http://schemas.microsoft.com/office/powerpoint/2010/main" val="179599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2D6D80A-770A-4FB9-BAA6-6FA3CA71D201}"/>
              </a:ext>
            </a:extLst>
          </p:cNvPr>
          <p:cNvSpPr>
            <a:spLocks noGrp="1"/>
          </p:cNvSpPr>
          <p:nvPr>
            <p:ph type="title"/>
          </p:nvPr>
        </p:nvSpPr>
        <p:spPr/>
        <p:txBody>
          <a:bodyPr/>
          <a:lstStyle/>
          <a:p>
            <a:r>
              <a:rPr lang="cs-CZ" dirty="0"/>
              <a:t>Oblasti korupčního jednání podle teorie</a:t>
            </a:r>
          </a:p>
        </p:txBody>
      </p:sp>
      <p:sp>
        <p:nvSpPr>
          <p:cNvPr id="3" name="Zástupný symbol pro obsah 2">
            <a:extLst>
              <a:ext uri="{FF2B5EF4-FFF2-40B4-BE49-F238E27FC236}">
                <a16:creationId xmlns="" xmlns:a16="http://schemas.microsoft.com/office/drawing/2014/main" id="{A80538E4-EA7E-45FA-BABB-6ED4C72A6BCF}"/>
              </a:ext>
            </a:extLst>
          </p:cNvPr>
          <p:cNvSpPr>
            <a:spLocks noGrp="1"/>
          </p:cNvSpPr>
          <p:nvPr>
            <p:ph idx="1"/>
          </p:nvPr>
        </p:nvSpPr>
        <p:spPr/>
        <p:txBody>
          <a:bodyPr>
            <a:normAutofit lnSpcReduction="10000"/>
          </a:bodyPr>
          <a:lstStyle/>
          <a:p>
            <a:r>
              <a:rPr lang="cs-CZ" dirty="0"/>
              <a:t>Obstarání věci obecného zájmu (§ 334 odst. 3 TZ):</a:t>
            </a:r>
          </a:p>
          <a:p>
            <a:pPr lvl="1" algn="just"/>
            <a:r>
              <a:rPr lang="cs-CZ" dirty="0"/>
              <a:t>Př.: nabídnu rozhodčímu hokejové první ligy 500.000,- Kč, pokud rozhodne zápas v můj prospěch. Věc obecného zájmu je neurčitý pojem, ovšem v tomto konkrétním případě předpokládáme, že existuje obecný zájem na tom, aby v první lize uspěl nejlepší tým (kromě obecného sportovního fair play jdou do první ligy ve zvýšené míře peníze ze státního rozpočtu a výhra špatného týmu poškozuje všechny daňové poplatníky. I ty které přímo první liga nezajímá. „Platí“ za to, aby vyhráli ti nejlepší hráči.</a:t>
            </a:r>
          </a:p>
          <a:p>
            <a:r>
              <a:rPr lang="cs-CZ" dirty="0"/>
              <a:t>Oblast podnikání</a:t>
            </a:r>
          </a:p>
          <a:p>
            <a:r>
              <a:rPr lang="cs-CZ" dirty="0"/>
              <a:t>Zde je znatelný soukromoprávní přesah a možné civilní žaloby.</a:t>
            </a:r>
          </a:p>
          <a:p>
            <a:r>
              <a:rPr lang="cs-CZ" b="1" dirty="0"/>
              <a:t>Pozor! I pouhé neoznámení těchto TČ je trestné. </a:t>
            </a:r>
          </a:p>
          <a:p>
            <a:endParaRPr lang="cs-CZ" dirty="0"/>
          </a:p>
        </p:txBody>
      </p:sp>
    </p:spTree>
    <p:extLst>
      <p:ext uri="{BB962C8B-B14F-4D97-AF65-F5344CB8AC3E}">
        <p14:creationId xmlns:p14="http://schemas.microsoft.com/office/powerpoint/2010/main" val="79927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FDFE53B1-264B-40B4-B309-5C4693188414}"/>
              </a:ext>
            </a:extLst>
          </p:cNvPr>
          <p:cNvSpPr>
            <a:spLocks noGrp="1"/>
          </p:cNvSpPr>
          <p:nvPr>
            <p:ph type="title"/>
          </p:nvPr>
        </p:nvSpPr>
        <p:spPr/>
        <p:txBody>
          <a:bodyPr/>
          <a:lstStyle/>
          <a:p>
            <a:r>
              <a:rPr lang="cs-CZ" dirty="0"/>
              <a:t>Vztah trestněprávní a disciplinární odpovědnosti sportovců</a:t>
            </a:r>
          </a:p>
        </p:txBody>
      </p:sp>
      <p:sp>
        <p:nvSpPr>
          <p:cNvPr id="3" name="Zástupný symbol pro obsah 2">
            <a:extLst>
              <a:ext uri="{FF2B5EF4-FFF2-40B4-BE49-F238E27FC236}">
                <a16:creationId xmlns="" xmlns:a16="http://schemas.microsoft.com/office/drawing/2014/main" id="{89AFFCD8-CB49-438F-923E-7196131AAC1A}"/>
              </a:ext>
            </a:extLst>
          </p:cNvPr>
          <p:cNvSpPr>
            <a:spLocks noGrp="1"/>
          </p:cNvSpPr>
          <p:nvPr>
            <p:ph idx="1"/>
          </p:nvPr>
        </p:nvSpPr>
        <p:spPr/>
        <p:txBody>
          <a:bodyPr>
            <a:normAutofit fontScale="92500"/>
          </a:bodyPr>
          <a:lstStyle/>
          <a:p>
            <a:pPr algn="just"/>
            <a:r>
              <a:rPr lang="cs-CZ" dirty="0"/>
              <a:t>Existují různé názory na jejich vztah. Kloním se k </a:t>
            </a:r>
            <a:r>
              <a:rPr lang="cs-CZ" dirty="0" smtClean="0"/>
              <a:t>názoru, že </a:t>
            </a:r>
            <a:r>
              <a:rPr lang="cs-CZ" dirty="0"/>
              <a:t>samotné porušení sportovních pravidel nemůže založit trestněprávní odpovědnost.</a:t>
            </a:r>
          </a:p>
          <a:p>
            <a:pPr algn="just"/>
            <a:r>
              <a:rPr lang="cs-CZ" dirty="0"/>
              <a:t>V praxi funguje tzv. „dvojkolejnost“ trestání. Sportovce potrestá jeho klub či jiná sportovní organizace a pak ještě soud </a:t>
            </a:r>
            <a:r>
              <a:rPr lang="cs-CZ" dirty="0" smtClean="0"/>
              <a:t>v civilním/trestním řízení</a:t>
            </a:r>
            <a:r>
              <a:rPr lang="cs-CZ" dirty="0"/>
              <a:t>.</a:t>
            </a:r>
          </a:p>
          <a:p>
            <a:pPr algn="just"/>
            <a:r>
              <a:rPr lang="cs-CZ" dirty="0"/>
              <a:t>Jelikož disciplinární pravidla pro sportovce nejsou obecně závazným pravidlem chování, ale postihují toliko sportovce, nelze na jejich základě postihnout například neadekvátní chování diváka. Pouze chování sportovce vůči ostatním. Pouze zákon stanoví, které jednání je trestným činem a </a:t>
            </a:r>
            <a:r>
              <a:rPr lang="cs-CZ" dirty="0" smtClean="0"/>
              <a:t>soud </a:t>
            </a:r>
            <a:r>
              <a:rPr lang="cs-CZ" dirty="0"/>
              <a:t>rozhoduje o výši trestu (vyplývá z obecných zásad).</a:t>
            </a:r>
          </a:p>
        </p:txBody>
      </p:sp>
    </p:spTree>
    <p:extLst>
      <p:ext uri="{BB962C8B-B14F-4D97-AF65-F5344CB8AC3E}">
        <p14:creationId xmlns:p14="http://schemas.microsoft.com/office/powerpoint/2010/main" val="671755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91201189-9AE7-467B-8A23-DA774B51B47B}"/>
              </a:ext>
            </a:extLst>
          </p:cNvPr>
          <p:cNvSpPr>
            <a:spLocks noGrp="1"/>
          </p:cNvSpPr>
          <p:nvPr>
            <p:ph type="title"/>
          </p:nvPr>
        </p:nvSpPr>
        <p:spPr/>
        <p:txBody>
          <a:bodyPr/>
          <a:lstStyle/>
          <a:p>
            <a:r>
              <a:rPr lang="cs-CZ" dirty="0" smtClean="0"/>
              <a:t>Trestný čin</a:t>
            </a:r>
            <a:endParaRPr lang="cs-CZ" dirty="0"/>
          </a:p>
        </p:txBody>
      </p:sp>
      <p:sp>
        <p:nvSpPr>
          <p:cNvPr id="3" name="Zástupný symbol pro obsah 2">
            <a:extLst>
              <a:ext uri="{FF2B5EF4-FFF2-40B4-BE49-F238E27FC236}">
                <a16:creationId xmlns="" xmlns:a16="http://schemas.microsoft.com/office/drawing/2014/main" id="{C5B93649-30D7-48BD-8C6D-F4BFBA57975D}"/>
              </a:ext>
            </a:extLst>
          </p:cNvPr>
          <p:cNvSpPr>
            <a:spLocks noGrp="1"/>
          </p:cNvSpPr>
          <p:nvPr>
            <p:ph idx="1"/>
          </p:nvPr>
        </p:nvSpPr>
        <p:spPr/>
        <p:txBody>
          <a:bodyPr>
            <a:normAutofit/>
          </a:bodyPr>
          <a:lstStyle/>
          <a:p>
            <a:pPr marL="0" indent="0">
              <a:buNone/>
            </a:pPr>
            <a:r>
              <a:rPr lang="cs-CZ" b="1" dirty="0"/>
              <a:t>Trestným činem</a:t>
            </a:r>
            <a:r>
              <a:rPr lang="cs-CZ" dirty="0"/>
              <a:t> je jen takové jednání, jehož znaky jsou uvedeny v trestním zákoně. Trestní zákoník tedy říká, že jen takové jednání, které je zákonem označeno za trestný čin, může být trestným činem. Jestliže tedy nějaké jednání není v trestním zákoně popsáno, nemůže být trestným činem, byť by bylo jakkoliv nebezpečné a nemorální. Jedná se o jeden ze základních principů právního státu, že není trestného činu bez </a:t>
            </a:r>
            <a:r>
              <a:rPr lang="cs-CZ" dirty="0" smtClean="0"/>
              <a:t>zákona.</a:t>
            </a:r>
            <a:r>
              <a:rPr lang="cs-CZ" dirty="0"/>
              <a:t/>
            </a:r>
            <a:br>
              <a:rPr lang="cs-CZ" dirty="0"/>
            </a:br>
            <a:endParaRPr lang="cs-CZ" dirty="0"/>
          </a:p>
          <a:p>
            <a:r>
              <a:rPr lang="cs-CZ" dirty="0" smtClean="0"/>
              <a:t>Méně závažný delikt se nazývá </a:t>
            </a:r>
            <a:r>
              <a:rPr lang="cs-CZ" b="1" dirty="0" smtClean="0"/>
              <a:t>přestupek.</a:t>
            </a:r>
          </a:p>
          <a:p>
            <a:endParaRPr lang="cs-CZ" dirty="0"/>
          </a:p>
        </p:txBody>
      </p:sp>
    </p:spTree>
    <p:extLst>
      <p:ext uri="{BB962C8B-B14F-4D97-AF65-F5344CB8AC3E}">
        <p14:creationId xmlns:p14="http://schemas.microsoft.com/office/powerpoint/2010/main" val="354208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4AD915FC-D983-4BDF-8059-6113B39024EA}"/>
              </a:ext>
            </a:extLst>
          </p:cNvPr>
          <p:cNvSpPr>
            <a:spLocks noGrp="1"/>
          </p:cNvSpPr>
          <p:nvPr>
            <p:ph idx="1"/>
          </p:nvPr>
        </p:nvSpPr>
        <p:spPr/>
        <p:txBody>
          <a:bodyPr/>
          <a:lstStyle/>
          <a:p>
            <a:r>
              <a:rPr lang="cs-CZ" b="1" u="sng" dirty="0" smtClean="0"/>
              <a:t>Skutková podstata trestného činu </a:t>
            </a:r>
            <a:r>
              <a:rPr lang="cs-CZ" dirty="0" smtClean="0"/>
              <a:t>= formální znak T.Č., jedná se o souhrn objektivních a subjektivních znaků, které určují jednotlivé druhy T.Č.</a:t>
            </a:r>
          </a:p>
          <a:p>
            <a:r>
              <a:rPr lang="cs-CZ" dirty="0" smtClean="0"/>
              <a:t>Subjekt = pachatel</a:t>
            </a:r>
          </a:p>
          <a:p>
            <a:r>
              <a:rPr lang="cs-CZ" dirty="0" smtClean="0"/>
              <a:t>Subjektivní stránka = zavinění (nedbalostní nebo úmyslné)</a:t>
            </a:r>
          </a:p>
          <a:p>
            <a:r>
              <a:rPr lang="cs-CZ" dirty="0" smtClean="0"/>
              <a:t>Objekt = zájem společnosti, který je chráněn zákonem</a:t>
            </a:r>
          </a:p>
          <a:p>
            <a:r>
              <a:rPr lang="cs-CZ" dirty="0" smtClean="0"/>
              <a:t>Objektivní stránka = jednání, následek a příčinný vztah mezi nimi   </a:t>
            </a:r>
            <a:endParaRPr lang="cs-CZ" dirty="0"/>
          </a:p>
        </p:txBody>
      </p:sp>
    </p:spTree>
    <p:extLst>
      <p:ext uri="{BB962C8B-B14F-4D97-AF65-F5344CB8AC3E}">
        <p14:creationId xmlns:p14="http://schemas.microsoft.com/office/powerpoint/2010/main" val="274147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43BE6474-07FD-4346-A096-50C02418D8C6}"/>
              </a:ext>
            </a:extLst>
          </p:cNvPr>
          <p:cNvSpPr>
            <a:spLocks noGrp="1"/>
          </p:cNvSpPr>
          <p:nvPr>
            <p:ph type="title"/>
          </p:nvPr>
        </p:nvSpPr>
        <p:spPr/>
        <p:txBody>
          <a:bodyPr/>
          <a:lstStyle/>
          <a:p>
            <a:r>
              <a:rPr lang="cs-CZ" dirty="0"/>
              <a:t>Lyžování a zimní sporty obecně</a:t>
            </a:r>
          </a:p>
        </p:txBody>
      </p:sp>
      <p:sp>
        <p:nvSpPr>
          <p:cNvPr id="3" name="Zástupný symbol pro obsah 2">
            <a:extLst>
              <a:ext uri="{FF2B5EF4-FFF2-40B4-BE49-F238E27FC236}">
                <a16:creationId xmlns="" xmlns:a16="http://schemas.microsoft.com/office/drawing/2014/main" id="{36BC5291-1A97-44B2-9D94-8D8C30367BEF}"/>
              </a:ext>
            </a:extLst>
          </p:cNvPr>
          <p:cNvSpPr>
            <a:spLocks noGrp="1"/>
          </p:cNvSpPr>
          <p:nvPr>
            <p:ph idx="1"/>
          </p:nvPr>
        </p:nvSpPr>
        <p:spPr/>
        <p:txBody>
          <a:bodyPr/>
          <a:lstStyle/>
          <a:p>
            <a:pPr algn="just"/>
            <a:r>
              <a:rPr lang="cs-CZ" dirty="0"/>
              <a:t>Podle judikatury NS </a:t>
            </a:r>
            <a:r>
              <a:rPr lang="cs-CZ" dirty="0" err="1"/>
              <a:t>sp</a:t>
            </a:r>
            <a:r>
              <a:rPr lang="cs-CZ" dirty="0"/>
              <a:t>. zn. 8 </a:t>
            </a:r>
            <a:r>
              <a:rPr lang="cs-CZ" dirty="0" err="1"/>
              <a:t>Tdo</a:t>
            </a:r>
            <a:r>
              <a:rPr lang="cs-CZ" dirty="0"/>
              <a:t> 68/2010 je lyžař mj. povinen přizpůsobit rychlost a způsob jízdy svým schopnostem, zkušenostem a celkové situaci v místě kde jezdí. (Nepřekážet ostatním lyžařům, včas uhnout </a:t>
            </a:r>
            <a:r>
              <a:rPr lang="cs-CZ" dirty="0" err="1"/>
              <a:t>atd</a:t>
            </a:r>
            <a:r>
              <a:rPr lang="cs-CZ" dirty="0"/>
              <a:t>).</a:t>
            </a:r>
          </a:p>
          <a:p>
            <a:pPr algn="just"/>
            <a:r>
              <a:rPr lang="cs-CZ" dirty="0"/>
              <a:t>Dále jsou pro lyžaře dle stávající judikatury závazná pravidla Mezinárodní lyžařské federace a jsou povinni se jimi řídit (25 </a:t>
            </a:r>
            <a:r>
              <a:rPr lang="cs-CZ" dirty="0" err="1"/>
              <a:t>Cdo</a:t>
            </a:r>
            <a:r>
              <a:rPr lang="cs-CZ" dirty="0"/>
              <a:t> 1506/2004).</a:t>
            </a:r>
          </a:p>
          <a:p>
            <a:pPr algn="just"/>
            <a:r>
              <a:rPr lang="cs-CZ" b="1" dirty="0"/>
              <a:t>Trestněprávně přichází v úvahu </a:t>
            </a:r>
            <a:r>
              <a:rPr lang="cs-CZ" b="1" dirty="0" smtClean="0"/>
              <a:t> </a:t>
            </a:r>
            <a:r>
              <a:rPr lang="cs-CZ" b="1" dirty="0"/>
              <a:t>TČ ublížení na zdraví (§ 122 a </a:t>
            </a:r>
            <a:r>
              <a:rPr lang="cs-CZ" b="1" dirty="0" err="1"/>
              <a:t>souv</a:t>
            </a:r>
            <a:r>
              <a:rPr lang="cs-CZ" b="1" dirty="0"/>
              <a:t>. – viz příští prezentace).</a:t>
            </a:r>
          </a:p>
        </p:txBody>
      </p:sp>
    </p:spTree>
    <p:extLst>
      <p:ext uri="{BB962C8B-B14F-4D97-AF65-F5344CB8AC3E}">
        <p14:creationId xmlns:p14="http://schemas.microsoft.com/office/powerpoint/2010/main" val="2059804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F4144766-03F3-4CAB-B5CD-31A3B2C4F86F}"/>
              </a:ext>
            </a:extLst>
          </p:cNvPr>
          <p:cNvSpPr>
            <a:spLocks noGrp="1"/>
          </p:cNvSpPr>
          <p:nvPr>
            <p:ph type="title"/>
          </p:nvPr>
        </p:nvSpPr>
        <p:spPr/>
        <p:txBody>
          <a:bodyPr/>
          <a:lstStyle/>
          <a:p>
            <a:r>
              <a:rPr lang="cs-CZ" dirty="0"/>
              <a:t>Soukromoprávní rozměr – obecná prevenční povinnost platí i na svahu!</a:t>
            </a:r>
          </a:p>
        </p:txBody>
      </p:sp>
      <p:sp>
        <p:nvSpPr>
          <p:cNvPr id="3" name="Zástupný symbol pro obsah 2">
            <a:extLst>
              <a:ext uri="{FF2B5EF4-FFF2-40B4-BE49-F238E27FC236}">
                <a16:creationId xmlns="" xmlns:a16="http://schemas.microsoft.com/office/drawing/2014/main" id="{8F832BBE-EACA-4725-9495-57EF9907AD76}"/>
              </a:ext>
            </a:extLst>
          </p:cNvPr>
          <p:cNvSpPr>
            <a:spLocks noGrp="1"/>
          </p:cNvSpPr>
          <p:nvPr>
            <p:ph idx="1"/>
          </p:nvPr>
        </p:nvSpPr>
        <p:spPr/>
        <p:txBody>
          <a:bodyPr>
            <a:normAutofit fontScale="55000" lnSpcReduction="20000"/>
          </a:bodyPr>
          <a:lstStyle/>
          <a:p>
            <a:pPr marL="0" indent="0">
              <a:buNone/>
            </a:pPr>
            <a:r>
              <a:rPr lang="cs-CZ" b="1" i="1" dirty="0"/>
              <a:t>§ 2900</a:t>
            </a:r>
          </a:p>
          <a:p>
            <a:pPr marL="0" indent="0">
              <a:buNone/>
            </a:pPr>
            <a:r>
              <a:rPr lang="cs-CZ" i="1" dirty="0"/>
              <a:t>Vyžadují-li to okolnosti případu nebo zvyklosti soukromého života, je každý povinen počínat si při svém konání tak, aby nedošlo k nedůvodné újmě na svobodě, životě, zdraví nebo na vlastnictví jiného.</a:t>
            </a:r>
          </a:p>
          <a:p>
            <a:pPr marL="0" indent="0">
              <a:buNone/>
            </a:pPr>
            <a:r>
              <a:rPr lang="cs-CZ" b="1" i="1" dirty="0"/>
              <a:t>§ 2901</a:t>
            </a:r>
          </a:p>
          <a:p>
            <a:pPr marL="0" indent="0">
              <a:buNone/>
            </a:pPr>
            <a:r>
              <a:rPr lang="cs-CZ" i="1" dirty="0"/>
              <a:t>Vyžadují-li to okolnosti případu nebo zvyklosti soukromého života, má povinnost zakročit na ochranu jiného každý, kdo vytvořil nebezpečnou situaci nebo kdo nad ní má kontrolu, anebo odůvodňuje-li to povaha poměru mezi osobami. Stejnou povinnost má ten, kdo může podle svých možností a schopností snadno odvrátit újmu, o níž ví nebo musí vědět, že hrozící závažností zjevně převyšuje, co je třeba k zákroku vynaložit.</a:t>
            </a:r>
          </a:p>
          <a:p>
            <a:pPr marL="0" indent="0">
              <a:buNone/>
            </a:pPr>
            <a:r>
              <a:rPr lang="cs-CZ" b="1" i="1" dirty="0"/>
              <a:t>§ 2902</a:t>
            </a:r>
          </a:p>
          <a:p>
            <a:pPr marL="0" indent="0">
              <a:buNone/>
            </a:pPr>
            <a:r>
              <a:rPr lang="cs-CZ" i="1" dirty="0"/>
              <a:t>Kdo porušil právní povinnost, nebo kdo může a má vědět, že ji poruší, oznámí to bez zbytečného odkladu osobě, které z toho může újma vzniknout, a upozorní ji na možné následky. Splní-li oznamovací povinnost, nemá poškozený právo na náhradu té újmy, které mohl po oznámení zabránit.</a:t>
            </a:r>
          </a:p>
          <a:p>
            <a:pPr marL="0" indent="0">
              <a:buNone/>
            </a:pPr>
            <a:r>
              <a:rPr lang="cs-CZ" b="1" i="1" dirty="0"/>
              <a:t>§ 2903</a:t>
            </a:r>
          </a:p>
          <a:p>
            <a:pPr marL="0" indent="0">
              <a:buNone/>
            </a:pPr>
            <a:r>
              <a:rPr lang="cs-CZ" b="1" i="1" dirty="0"/>
              <a:t>(1)</a:t>
            </a:r>
            <a:r>
              <a:rPr lang="cs-CZ" i="1" dirty="0"/>
              <a:t> Nezakročí-li ten, komu újma hrozí, k jejímu odvrácení způsobem přiměřeným okolnostem, nese ze svého, čemu mohl zabránit.</a:t>
            </a:r>
          </a:p>
          <a:p>
            <a:pPr marL="0" indent="0">
              <a:buNone/>
            </a:pPr>
            <a:r>
              <a:rPr lang="cs-CZ" b="1" i="1" dirty="0"/>
              <a:t>(2)</a:t>
            </a:r>
            <a:r>
              <a:rPr lang="cs-CZ" i="1" dirty="0"/>
              <a:t> Při vážném ohrožení může ohrožený požadovat, aby soud uložil vhodné a přiměřené opatření k odvrácení hrozící újmy.</a:t>
            </a:r>
          </a:p>
          <a:p>
            <a:pPr marL="0" indent="0">
              <a:buNone/>
            </a:pPr>
            <a:endParaRPr lang="cs-CZ" i="1" dirty="0"/>
          </a:p>
        </p:txBody>
      </p:sp>
    </p:spTree>
    <p:extLst>
      <p:ext uri="{BB962C8B-B14F-4D97-AF65-F5344CB8AC3E}">
        <p14:creationId xmlns:p14="http://schemas.microsoft.com/office/powerpoint/2010/main" val="210788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85C71FC-81FA-4A08-A08C-89051F873984}"/>
              </a:ext>
            </a:extLst>
          </p:cNvPr>
          <p:cNvSpPr>
            <a:spLocks noGrp="1"/>
          </p:cNvSpPr>
          <p:nvPr>
            <p:ph type="title"/>
          </p:nvPr>
        </p:nvSpPr>
        <p:spPr/>
        <p:txBody>
          <a:bodyPr/>
          <a:lstStyle/>
          <a:p>
            <a:r>
              <a:rPr lang="cs-CZ" dirty="0"/>
              <a:t>Fotbal</a:t>
            </a:r>
          </a:p>
        </p:txBody>
      </p:sp>
      <p:sp>
        <p:nvSpPr>
          <p:cNvPr id="3" name="Zástupný symbol pro obsah 2">
            <a:extLst>
              <a:ext uri="{FF2B5EF4-FFF2-40B4-BE49-F238E27FC236}">
                <a16:creationId xmlns="" xmlns:a16="http://schemas.microsoft.com/office/drawing/2014/main" id="{63527C97-E22C-45B0-AABC-89DFA7DB9267}"/>
              </a:ext>
            </a:extLst>
          </p:cNvPr>
          <p:cNvSpPr>
            <a:spLocks noGrp="1"/>
          </p:cNvSpPr>
          <p:nvPr>
            <p:ph idx="1"/>
          </p:nvPr>
        </p:nvSpPr>
        <p:spPr/>
        <p:txBody>
          <a:bodyPr/>
          <a:lstStyle/>
          <a:p>
            <a:pPr algn="just"/>
            <a:r>
              <a:rPr lang="cs-CZ" dirty="0"/>
              <a:t>Zde jsou důležité </a:t>
            </a:r>
            <a:r>
              <a:rPr lang="cs-CZ" b="1" dirty="0"/>
              <a:t>tzv. skluzy</a:t>
            </a:r>
            <a:r>
              <a:rPr lang="cs-CZ" dirty="0"/>
              <a:t>. Shrnutí zásadních poznatků z judikatury: i neúmyslný skluz může mít charakter ublížení na zdraví, může vést k civilní i trestní odpovědností. Nezáleží na tom, jestli hrajeme amatérskou nebo profesionální hru.</a:t>
            </a:r>
          </a:p>
          <a:p>
            <a:pPr algn="just"/>
            <a:r>
              <a:rPr lang="cs-CZ" dirty="0"/>
              <a:t>U skluzu je určitá možnost rozmyslet se a </a:t>
            </a:r>
            <a:r>
              <a:rPr lang="cs-CZ" dirty="0" smtClean="0"/>
              <a:t>poznat podmínky na  hřišti, </a:t>
            </a:r>
            <a:r>
              <a:rPr lang="cs-CZ" dirty="0"/>
              <a:t>naproti tomu u hlaviček jsou si spíše oba hráči rovni a málokdy může dojít k situaci, která by mohla být vyhodnocena jako úmysl. Vše je ale potřeba posuzovat individuálně.</a:t>
            </a:r>
          </a:p>
        </p:txBody>
      </p:sp>
    </p:spTree>
    <p:extLst>
      <p:ext uri="{BB962C8B-B14F-4D97-AF65-F5344CB8AC3E}">
        <p14:creationId xmlns:p14="http://schemas.microsoft.com/office/powerpoint/2010/main" val="1041162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BC6EA63-C7F4-4563-8843-E79231236287}"/>
              </a:ext>
            </a:extLst>
          </p:cNvPr>
          <p:cNvSpPr>
            <a:spLocks noGrp="1"/>
          </p:cNvSpPr>
          <p:nvPr>
            <p:ph type="title"/>
          </p:nvPr>
        </p:nvSpPr>
        <p:spPr/>
        <p:txBody>
          <a:bodyPr/>
          <a:lstStyle/>
          <a:p>
            <a:r>
              <a:rPr lang="cs-CZ" dirty="0"/>
              <a:t>Hokej</a:t>
            </a:r>
          </a:p>
        </p:txBody>
      </p:sp>
      <p:sp>
        <p:nvSpPr>
          <p:cNvPr id="3" name="Zástupný symbol pro obsah 2">
            <a:extLst>
              <a:ext uri="{FF2B5EF4-FFF2-40B4-BE49-F238E27FC236}">
                <a16:creationId xmlns="" xmlns:a16="http://schemas.microsoft.com/office/drawing/2014/main" id="{D1011B0D-95DF-4374-9269-2ABE0F8AB08E}"/>
              </a:ext>
            </a:extLst>
          </p:cNvPr>
          <p:cNvSpPr>
            <a:spLocks noGrp="1"/>
          </p:cNvSpPr>
          <p:nvPr>
            <p:ph idx="1"/>
          </p:nvPr>
        </p:nvSpPr>
        <p:spPr/>
        <p:txBody>
          <a:bodyPr/>
          <a:lstStyle/>
          <a:p>
            <a:pPr algn="just"/>
            <a:r>
              <a:rPr lang="cs-CZ" dirty="0"/>
              <a:t>Velmi kontaktní hra. Běžná zranění není na místě trestat (hráči dobrovolně přistoupili na pravidla hry, jsou vybaveni pomůckami atd.) ovšem nelze porušovat pravidla a napadat hráče.</a:t>
            </a:r>
          </a:p>
          <a:p>
            <a:pPr algn="just"/>
            <a:r>
              <a:rPr lang="cs-CZ" dirty="0"/>
              <a:t>Příklad z judikatury k případnému nastudování: 5 </a:t>
            </a:r>
            <a:r>
              <a:rPr lang="cs-CZ" dirty="0" err="1"/>
              <a:t>Tdo</a:t>
            </a:r>
            <a:r>
              <a:rPr lang="cs-CZ" dirty="0"/>
              <a:t> 997/2002.</a:t>
            </a:r>
          </a:p>
        </p:txBody>
      </p:sp>
    </p:spTree>
    <p:extLst>
      <p:ext uri="{BB962C8B-B14F-4D97-AF65-F5344CB8AC3E}">
        <p14:creationId xmlns:p14="http://schemas.microsoft.com/office/powerpoint/2010/main" val="182268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2BEF1B4-D5D8-4DA8-9C8A-9DD7857A5244}"/>
              </a:ext>
            </a:extLst>
          </p:cNvPr>
          <p:cNvSpPr>
            <a:spLocks noGrp="1"/>
          </p:cNvSpPr>
          <p:nvPr>
            <p:ph type="title"/>
          </p:nvPr>
        </p:nvSpPr>
        <p:spPr/>
        <p:txBody>
          <a:bodyPr/>
          <a:lstStyle/>
          <a:p>
            <a:r>
              <a:rPr lang="cs-CZ" dirty="0"/>
              <a:t>Okolnosti vylučující protiprávnost v trestním zákoníku </a:t>
            </a:r>
          </a:p>
        </p:txBody>
      </p:sp>
      <p:sp>
        <p:nvSpPr>
          <p:cNvPr id="3" name="Zástupný symbol pro obsah 2">
            <a:extLst>
              <a:ext uri="{FF2B5EF4-FFF2-40B4-BE49-F238E27FC236}">
                <a16:creationId xmlns="" xmlns:a16="http://schemas.microsoft.com/office/drawing/2014/main" id="{6F16999F-F639-4A8D-A1A5-AD1F090E9C75}"/>
              </a:ext>
            </a:extLst>
          </p:cNvPr>
          <p:cNvSpPr>
            <a:spLocks noGrp="1"/>
          </p:cNvSpPr>
          <p:nvPr>
            <p:ph idx="1"/>
          </p:nvPr>
        </p:nvSpPr>
        <p:spPr/>
        <p:txBody>
          <a:bodyPr>
            <a:normAutofit fontScale="70000" lnSpcReduction="20000"/>
          </a:bodyPr>
          <a:lstStyle/>
          <a:p>
            <a:r>
              <a:rPr lang="cs-CZ" dirty="0"/>
              <a:t>Nutná obrana a krajní nouze</a:t>
            </a:r>
          </a:p>
          <a:p>
            <a:r>
              <a:rPr lang="cs-CZ" dirty="0"/>
              <a:t>§ 28</a:t>
            </a:r>
          </a:p>
          <a:p>
            <a:r>
              <a:rPr lang="cs-CZ" dirty="0"/>
              <a:t>Krajní nouze</a:t>
            </a:r>
          </a:p>
          <a:p>
            <a:pPr marL="0" indent="0">
              <a:buNone/>
            </a:pPr>
            <a:r>
              <a:rPr lang="cs-CZ" dirty="0"/>
              <a:t>(1) Čin jinak trestný, kterým někdo odvrací nebezpečí přímo hrozící zájmu chráněnému trestním zákonem, není trestným činem.</a:t>
            </a:r>
          </a:p>
          <a:p>
            <a:pPr marL="0" indent="0">
              <a:buNone/>
            </a:pPr>
            <a:r>
              <a:rPr lang="cs-CZ" dirty="0"/>
              <a:t>(2) Nejde o krajní nouzi, jestliže bylo možno toto nebezpečí za daných okolností odvrátit jinak anebo způsobený následek je zřejmě stejně závažný nebo ještě závažnější než ten, který hrozil, anebo byl ten, komu nebezpečí hrozilo, povinen je snášet.</a:t>
            </a:r>
          </a:p>
          <a:p>
            <a:r>
              <a:rPr lang="cs-CZ" dirty="0"/>
              <a:t>§ 29</a:t>
            </a:r>
          </a:p>
          <a:p>
            <a:r>
              <a:rPr lang="cs-CZ" dirty="0"/>
              <a:t>Nutná obrana</a:t>
            </a:r>
          </a:p>
          <a:p>
            <a:pPr marL="0" indent="0">
              <a:buNone/>
            </a:pPr>
            <a:r>
              <a:rPr lang="cs-CZ" dirty="0"/>
              <a:t>(1) Čin jinak trestný, kterým někdo odvrací přímo hrozící nebo trvající útok na zájem chráněný trestním zákonem, není trestným činem.</a:t>
            </a:r>
          </a:p>
          <a:p>
            <a:pPr marL="0" indent="0">
              <a:buNone/>
            </a:pPr>
            <a:r>
              <a:rPr lang="cs-CZ" dirty="0"/>
              <a:t>(2) Nejde o nutnou obranu, byla-li obrana zcela zjevně nepřiměřená způsobu útoku.</a:t>
            </a:r>
          </a:p>
        </p:txBody>
      </p:sp>
    </p:spTree>
    <p:extLst>
      <p:ext uri="{BB962C8B-B14F-4D97-AF65-F5344CB8AC3E}">
        <p14:creationId xmlns:p14="http://schemas.microsoft.com/office/powerpoint/2010/main" val="3922089841"/>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539</TotalTime>
  <Words>1210</Words>
  <Application>Microsoft Office PowerPoint</Application>
  <PresentationFormat>Širokoúhlá obrazovka</PresentationFormat>
  <Paragraphs>66</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Trebuchet MS</vt:lpstr>
      <vt:lpstr>Berlín</vt:lpstr>
      <vt:lpstr>Trestněprávní odpovědnost ve sportu. I. Odpovědnost za úrazy. Hospodářská trestná činnost ve sportu</vt:lpstr>
      <vt:lpstr>Vztah trestněprávní a disciplinární odpovědnosti sportovců</vt:lpstr>
      <vt:lpstr>Trestný čin</vt:lpstr>
      <vt:lpstr>Prezentace aplikace PowerPoint</vt:lpstr>
      <vt:lpstr>Lyžování a zimní sporty obecně</vt:lpstr>
      <vt:lpstr>Soukromoprávní rozměr – obecná prevenční povinnost platí i na svahu!</vt:lpstr>
      <vt:lpstr>Fotbal</vt:lpstr>
      <vt:lpstr>Hokej</vt:lpstr>
      <vt:lpstr>Okolnosti vylučující protiprávnost v trestním zákoníku </vt:lpstr>
      <vt:lpstr>Svolení poškozeného a přípustné riziko</vt:lpstr>
      <vt:lpstr>Hospodářská trestná činnost ve sportu</vt:lpstr>
      <vt:lpstr>Oblasti korupčního jednání podle teorie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Trestněprávní odpovědnost ve sportu. I. Odpovědnost za úrazy. Hospodářská trestná činnost ve sportu</dc:title>
  <dc:creator>Whistlerer</dc:creator>
  <cp:lastModifiedBy>Petr Skryja</cp:lastModifiedBy>
  <cp:revision>35</cp:revision>
  <dcterms:created xsi:type="dcterms:W3CDTF">2018-07-26T15:26:02Z</dcterms:created>
  <dcterms:modified xsi:type="dcterms:W3CDTF">2018-11-13T05:01:11Z</dcterms:modified>
</cp:coreProperties>
</file>