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531FE8-5DF7-4FD5-8EF9-A270ADF0772A}" type="datetimeFigureOut">
              <a:rPr lang="cs-CZ" smtClean="0"/>
              <a:t>31.10.2018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C97532-D97A-4430-8E16-DB6B9C4C6B21}" type="slidenum">
              <a:rPr lang="cs-CZ" smtClean="0"/>
              <a:t>‹#›</a:t>
            </a:fld>
            <a:endParaRPr lang="cs-CZ"/>
          </a:p>
        </p:txBody>
      </p:sp>
    </p:spTree>
    <p:extLst>
      <p:ext uri="{BB962C8B-B14F-4D97-AF65-F5344CB8AC3E}">
        <p14:creationId xmlns:p14="http://schemas.microsoft.com/office/powerpoint/2010/main" val="1225776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50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F4E08A7-C0AF-4841-847C-1DB2C06B898B}" type="slidenum">
              <a:rPr lang="en-US">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41463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427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427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72974F-E2FF-4D7C-A052-260848B9C1C7}"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117735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52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30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133F80-3346-41F9-B0EE-E94AD7FDE436}"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565948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63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C17005-AE0A-4E15-98E9-581F587EED0C}"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976465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73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09F331-8725-4AAB-8813-DC0B46B9B059}"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325476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83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83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DAC6B0-6576-4B21-8D3D-E2828418D40B}" type="slidenum">
              <a:rPr lang="en-US">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422511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93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736680-74E8-4276-BD0A-3D78DBACF34C}" type="slidenum">
              <a:rPr lang="en-US">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103191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04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FB6889-CB7B-4FB4-A4AA-3EEEA1637C71}" type="slidenum">
              <a:rPr lang="en-US">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932234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14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862D4A-51A4-4ADE-9067-206B16F1A235}" type="slidenum">
              <a:rPr lang="en-US">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100407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24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ACA63A-4598-4930-9CC1-7FD7A125471F}" type="slidenum">
              <a:rPr lang="en-US">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17136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34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E6FF26-A512-4148-A0BF-6C1AE7F6A640}" type="slidenum">
              <a:rPr lang="en-US">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26605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60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E65B63-70A9-4311-9DD0-EFED6AEE5080}"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939935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45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C025C6-D038-4995-8706-164D026E609C}" type="slidenum">
              <a:rPr lang="en-US">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290332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55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9772A6-F2B2-4EF0-8E91-16CAA7B30A90}" type="slidenum">
              <a:rPr lang="en-US">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583792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65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9B6215-E798-4719-9BAE-7143DDFF5545}" type="slidenum">
              <a:rPr lang="en-US">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3768090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75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8DCA6-FD3F-4BE4-BCEB-D0C5B870B344}" type="slidenum">
              <a:rPr lang="en-US">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93005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86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B7BCF7-F011-4D99-BA01-AECD0571FD26}" type="slidenum">
              <a:rPr lang="en-US">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40719645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96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F24695-73E5-4EAE-88CB-54013C6E2599}" type="slidenum">
              <a:rPr lang="en-US">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28514773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06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06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7AB1EE-4C35-4A6F-9B3B-078ED10FEC01}" type="slidenum">
              <a:rPr lang="en-US">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6371245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16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6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681CC-3577-4C7A-8D98-CD22B826F804}" type="slidenum">
              <a:rPr lang="en-US">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473729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9E8026-1718-4DED-8019-ADEEA3D67D28}" type="slidenum">
              <a:rPr lang="en-US">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630012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81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19DF04-BB48-4770-A3B9-D1FEEED70BF3}" type="slidenum">
              <a:rPr lang="en-US">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764151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91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18EF5B-1CE6-4E52-A6B9-FA008B65D2F9}"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299523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01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90B1B2-0E4B-4E67-912A-123370195E5B}"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48306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91FA07-4E55-41C0-9770-8C997DBEBC9D}"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637119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22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22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6D53EE-70D7-4508-9D77-19C3439C85CC}"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4162257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325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66C3C7-383E-4A7E-8EDF-C31B36733923}"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28106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0B2CE9B-4283-4E19-ADCE-1629D9824D28}" type="datetime1">
              <a:rPr lang="cs-CZ" smtClean="0">
                <a:solidFill>
                  <a:srgbClr val="000000"/>
                </a:solidFill>
              </a:rPr>
              <a:pPr>
                <a:defRPr/>
              </a:pPr>
              <a:t>31.10.2018</a:t>
            </a:fld>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F5B5A900-9ADD-4986-B61C-74D22B68BFD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36574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416BFEC-BD08-4090-81F5-9DD295329C3E}" type="datetime1">
              <a:rPr lang="cs-CZ" smtClean="0">
                <a:solidFill>
                  <a:srgbClr val="000000"/>
                </a:solidFill>
              </a:rPr>
              <a:pPr>
                <a:defRPr/>
              </a:pPr>
              <a:t>31.10.2018</a:t>
            </a:fld>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0857E5FF-1BB0-449E-838F-273970D2DFD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0030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57BAAD2-4BFC-46EF-8176-2B859C92AF28}" type="datetime1">
              <a:rPr lang="cs-CZ" smtClean="0">
                <a:solidFill>
                  <a:srgbClr val="000000"/>
                </a:solidFill>
              </a:rPr>
              <a:pPr>
                <a:defRPr/>
              </a:pPr>
              <a:t>31.10.2018</a:t>
            </a:fld>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02F4F0B7-5219-47E1-A098-AFDE8E1A778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34578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80D1289-9772-4460-A698-0062F1CB7A39}" type="datetime1">
              <a:rPr lang="cs-CZ" smtClean="0">
                <a:solidFill>
                  <a:srgbClr val="000000"/>
                </a:solidFill>
              </a:rPr>
              <a:pPr>
                <a:defRPr/>
              </a:pPr>
              <a:t>31.10.2018</a:t>
            </a:fld>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FBA80B78-AC76-437F-A126-A9F0E001817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36498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fld id="{44007066-3091-40F1-8FD8-726FB7431EC0}" type="datetime1">
              <a:rPr lang="cs-CZ" smtClean="0">
                <a:solidFill>
                  <a:srgbClr val="000000"/>
                </a:solidFill>
              </a:rPr>
              <a:pPr>
                <a:defRPr/>
              </a:pPr>
              <a:t>31.10.2018</a:t>
            </a:fld>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C553D37D-C095-4EEA-8CCC-F5998D080ED0}"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42178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AFD3C922-76D5-4117-8C95-93D5D812E982}" type="datetime1">
              <a:rPr lang="cs-CZ" smtClean="0">
                <a:solidFill>
                  <a:srgbClr val="000000"/>
                </a:solidFill>
              </a:rPr>
              <a:pPr>
                <a:defRPr/>
              </a:pPr>
              <a:t>31.10.2018</a:t>
            </a:fld>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7" name="Rectangle 6"/>
          <p:cNvSpPr>
            <a:spLocks noGrp="1" noChangeArrowheads="1"/>
          </p:cNvSpPr>
          <p:nvPr>
            <p:ph type="sldNum" sz="quarter" idx="12"/>
          </p:nvPr>
        </p:nvSpPr>
        <p:spPr>
          <a:ln/>
        </p:spPr>
        <p:txBody>
          <a:bodyPr/>
          <a:lstStyle>
            <a:lvl1pPr>
              <a:defRPr/>
            </a:lvl1pPr>
          </a:lstStyle>
          <a:p>
            <a:pPr>
              <a:defRPr/>
            </a:pPr>
            <a:fld id="{B9B05C92-3610-499F-A266-8B35F92BAF3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777444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A14FF28-E8C1-4528-994C-65E67DDEE961}" type="datetime1">
              <a:rPr lang="cs-CZ" smtClean="0">
                <a:solidFill>
                  <a:srgbClr val="000000"/>
                </a:solidFill>
              </a:rPr>
              <a:pPr>
                <a:defRPr/>
              </a:pPr>
              <a:t>31.10.2018</a:t>
            </a:fld>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9" name="Rectangle 6"/>
          <p:cNvSpPr>
            <a:spLocks noGrp="1" noChangeArrowheads="1"/>
          </p:cNvSpPr>
          <p:nvPr>
            <p:ph type="sldNum" sz="quarter" idx="12"/>
          </p:nvPr>
        </p:nvSpPr>
        <p:spPr>
          <a:ln/>
        </p:spPr>
        <p:txBody>
          <a:bodyPr/>
          <a:lstStyle>
            <a:lvl1pPr>
              <a:defRPr/>
            </a:lvl1pPr>
          </a:lstStyle>
          <a:p>
            <a:pPr>
              <a:defRPr/>
            </a:pPr>
            <a:fld id="{92BCDB9D-9877-4E69-B555-1CDD90581CDD}"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18548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4038526-D700-4124-90CA-B2B2D23032B1}" type="datetime1">
              <a:rPr lang="cs-CZ" smtClean="0">
                <a:solidFill>
                  <a:srgbClr val="000000"/>
                </a:solidFill>
              </a:rPr>
              <a:pPr>
                <a:defRPr/>
              </a:pPr>
              <a:t>31.10.2018</a:t>
            </a:fld>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5" name="Rectangle 6"/>
          <p:cNvSpPr>
            <a:spLocks noGrp="1" noChangeArrowheads="1"/>
          </p:cNvSpPr>
          <p:nvPr>
            <p:ph type="sldNum" sz="quarter" idx="12"/>
          </p:nvPr>
        </p:nvSpPr>
        <p:spPr>
          <a:ln/>
        </p:spPr>
        <p:txBody>
          <a:bodyPr/>
          <a:lstStyle>
            <a:lvl1pPr>
              <a:defRPr/>
            </a:lvl1pPr>
          </a:lstStyle>
          <a:p>
            <a:pPr>
              <a:defRPr/>
            </a:pPr>
            <a:fld id="{9D02989A-5415-4E13-95D8-7D38E7FBAA0F}"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76957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F6515C9-5CF5-4985-A3EC-0C77A1AA5427}" type="datetime1">
              <a:rPr lang="cs-CZ" smtClean="0">
                <a:solidFill>
                  <a:srgbClr val="000000"/>
                </a:solidFill>
              </a:rPr>
              <a:pPr>
                <a:defRPr/>
              </a:pPr>
              <a:t>31.10.2018</a:t>
            </a:fld>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4" name="Rectangle 6"/>
          <p:cNvSpPr>
            <a:spLocks noGrp="1" noChangeArrowheads="1"/>
          </p:cNvSpPr>
          <p:nvPr>
            <p:ph type="sldNum" sz="quarter" idx="12"/>
          </p:nvPr>
        </p:nvSpPr>
        <p:spPr>
          <a:ln/>
        </p:spPr>
        <p:txBody>
          <a:bodyPr/>
          <a:lstStyle>
            <a:lvl1pPr>
              <a:defRPr/>
            </a:lvl1pPr>
          </a:lstStyle>
          <a:p>
            <a:pPr>
              <a:defRPr/>
            </a:pPr>
            <a:fld id="{B31375E0-A484-4D9F-ABEF-04133CADA94F}"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24287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fld id="{1EB013F8-9465-4321-A37D-B2672A5BD49F}" type="datetime1">
              <a:rPr lang="cs-CZ" smtClean="0">
                <a:solidFill>
                  <a:srgbClr val="000000"/>
                </a:solidFill>
              </a:rPr>
              <a:pPr>
                <a:defRPr/>
              </a:pPr>
              <a:t>31.10.2018</a:t>
            </a:fld>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7" name="Rectangle 6"/>
          <p:cNvSpPr>
            <a:spLocks noGrp="1" noChangeArrowheads="1"/>
          </p:cNvSpPr>
          <p:nvPr>
            <p:ph type="sldNum" sz="quarter" idx="12"/>
          </p:nvPr>
        </p:nvSpPr>
        <p:spPr>
          <a:ln/>
        </p:spPr>
        <p:txBody>
          <a:bodyPr/>
          <a:lstStyle>
            <a:lvl1pPr>
              <a:defRPr/>
            </a:lvl1pPr>
          </a:lstStyle>
          <a:p>
            <a:pPr>
              <a:defRPr/>
            </a:pPr>
            <a:fld id="{4F5BCA00-13FE-47AE-9418-F29B226EFFC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526643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fld id="{9CB3976B-ACBC-4083-804B-A8FDFDBF2C70}" type="datetime1">
              <a:rPr lang="cs-CZ" smtClean="0">
                <a:solidFill>
                  <a:srgbClr val="000000"/>
                </a:solidFill>
              </a:rPr>
              <a:pPr>
                <a:defRPr/>
              </a:pPr>
              <a:t>31.10.2018</a:t>
            </a:fld>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cs-CZ">
                <a:solidFill>
                  <a:srgbClr val="000000"/>
                </a:solidFill>
              </a:rPr>
              <a:t>© Vysoká škola ekonomická</a:t>
            </a:r>
          </a:p>
        </p:txBody>
      </p:sp>
      <p:sp>
        <p:nvSpPr>
          <p:cNvPr id="7" name="Rectangle 6"/>
          <p:cNvSpPr>
            <a:spLocks noGrp="1" noChangeArrowheads="1"/>
          </p:cNvSpPr>
          <p:nvPr>
            <p:ph type="sldNum" sz="quarter" idx="12"/>
          </p:nvPr>
        </p:nvSpPr>
        <p:spPr>
          <a:ln/>
        </p:spPr>
        <p:txBody>
          <a:bodyPr/>
          <a:lstStyle>
            <a:lvl1pPr>
              <a:defRPr/>
            </a:lvl1pPr>
          </a:lstStyle>
          <a:p>
            <a:pPr>
              <a:defRPr/>
            </a:pPr>
            <a:fld id="{2159BE42-5C36-4991-B4BA-CBA1F5729A0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84030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fld id="{28EED419-D8C0-40EA-8291-8204C652A652}" type="datetime1">
              <a:rPr lang="cs-CZ">
                <a:solidFill>
                  <a:srgbClr val="000000"/>
                </a:solidFill>
              </a:rPr>
              <a:pPr fontAlgn="base">
                <a:spcBef>
                  <a:spcPct val="0"/>
                </a:spcBef>
                <a:spcAft>
                  <a:spcPct val="0"/>
                </a:spcAft>
                <a:defRPr/>
              </a:pPr>
              <a:t>31.10.2018</a:t>
            </a:fld>
            <a:endParaRPr lang="cs-CZ">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r>
              <a:rPr lang="cs-CZ">
                <a:solidFill>
                  <a:srgbClr val="000000"/>
                </a:solidFill>
              </a:rPr>
              <a:t>© Vysoká škola ekonomická</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5D823B1A-DB96-4117-B405-92898EC23E0D}"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921327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cs-CZ" sz="3600"/>
              <a:t>Zdanění profesionálních sportovců </a:t>
            </a:r>
            <a:br>
              <a:rPr lang="cs-CZ" sz="3600"/>
            </a:br>
            <a:r>
              <a:rPr lang="cs-CZ" sz="2800"/>
              <a:t>Daň z příjmů fyzických osob</a:t>
            </a:r>
            <a:r>
              <a:rPr lang="cs-CZ" sz="3600"/>
              <a:t> </a:t>
            </a:r>
          </a:p>
        </p:txBody>
      </p:sp>
      <p:sp>
        <p:nvSpPr>
          <p:cNvPr id="2051" name="Rectangle 3"/>
          <p:cNvSpPr>
            <a:spLocks noGrp="1" noChangeArrowheads="1"/>
          </p:cNvSpPr>
          <p:nvPr>
            <p:ph type="subTitle" idx="1"/>
          </p:nvPr>
        </p:nvSpPr>
        <p:spPr/>
        <p:txBody>
          <a:bodyPr/>
          <a:lstStyle/>
          <a:p>
            <a:pPr eaLnBrk="1" hangingPunct="1"/>
            <a:r>
              <a:rPr lang="cs-CZ" smtClean="0"/>
              <a:t>Jiří Novotný,</a:t>
            </a:r>
          </a:p>
          <a:p>
            <a:pPr eaLnBrk="1" hangingPunct="1"/>
            <a:r>
              <a:rPr lang="cs-CZ" smtClean="0"/>
              <a:t>KPE</a:t>
            </a:r>
          </a:p>
        </p:txBody>
      </p:sp>
      <p:sp>
        <p:nvSpPr>
          <p:cNvPr id="2052" name="Zástupný symbol pro datum 5"/>
          <p:cNvSpPr>
            <a:spLocks noGrp="1"/>
          </p:cNvSpPr>
          <p:nvPr>
            <p:ph type="dt" sz="quarter" idx="10"/>
          </p:nvPr>
        </p:nvSpPr>
        <p:spPr>
          <a:noFill/>
        </p:spPr>
        <p:txBody>
          <a:bodyPr/>
          <a:lstStyle/>
          <a:p>
            <a:fld id="{285BFE78-9172-4992-94D4-362DD42903BD}" type="datetime1">
              <a:rPr lang="cs-CZ" smtClean="0">
                <a:solidFill>
                  <a:srgbClr val="000000"/>
                </a:solidFill>
              </a:rPr>
              <a:pPr/>
              <a:t>31.10.2018</a:t>
            </a:fld>
            <a:endParaRPr lang="cs-CZ">
              <a:solidFill>
                <a:srgbClr val="000000"/>
              </a:solidFill>
            </a:endParaRPr>
          </a:p>
        </p:txBody>
      </p:sp>
      <p:sp>
        <p:nvSpPr>
          <p:cNvPr id="2053" name="Zástupný symbol pro číslo snímku 6"/>
          <p:cNvSpPr>
            <a:spLocks noGrp="1"/>
          </p:cNvSpPr>
          <p:nvPr>
            <p:ph type="sldNum" sz="quarter" idx="12"/>
          </p:nvPr>
        </p:nvSpPr>
        <p:spPr>
          <a:noFill/>
        </p:spPr>
        <p:txBody>
          <a:bodyPr/>
          <a:lstStyle/>
          <a:p>
            <a:fld id="{85E52430-48FF-4AD8-A44A-C1DF5D6F08A0}" type="slidenum">
              <a:rPr lang="cs-CZ">
                <a:solidFill>
                  <a:srgbClr val="000000"/>
                </a:solidFill>
              </a:rPr>
              <a:pPr/>
              <a:t>1</a:t>
            </a:fld>
            <a:endParaRPr lang="cs-CZ">
              <a:solidFill>
                <a:srgbClr val="000000"/>
              </a:solidFill>
            </a:endParaRPr>
          </a:p>
        </p:txBody>
      </p:sp>
      <p:sp>
        <p:nvSpPr>
          <p:cNvPr id="2054"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4128586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274638"/>
            <a:ext cx="8229600" cy="939800"/>
          </a:xfrm>
        </p:spPr>
        <p:txBody>
          <a:bodyPr/>
          <a:lstStyle/>
          <a:p>
            <a:pPr eaLnBrk="1" hangingPunct="1"/>
            <a:r>
              <a:rPr lang="cs-CZ" sz="2400">
                <a:solidFill>
                  <a:srgbClr val="7030A0"/>
                </a:solidFill>
              </a:rPr>
              <a:t>Ad 3) </a:t>
            </a:r>
            <a:r>
              <a:rPr lang="cs-CZ" sz="3200" b="1">
                <a:solidFill>
                  <a:srgbClr val="7030A0"/>
                </a:solidFill>
              </a:rPr>
              <a:t>Osvobození od daně z příjmů u sportovců</a:t>
            </a:r>
            <a:r>
              <a:rPr lang="cs-CZ" sz="4000" b="1">
                <a:solidFill>
                  <a:srgbClr val="7030A0"/>
                </a:solidFill>
              </a:rPr>
              <a:t> </a:t>
            </a:r>
            <a:endParaRPr lang="cs-CZ" sz="3200">
              <a:solidFill>
                <a:srgbClr val="7030A0"/>
              </a:solidFill>
            </a:endParaRPr>
          </a:p>
        </p:txBody>
      </p:sp>
      <p:sp>
        <p:nvSpPr>
          <p:cNvPr id="11267" name="Rectangle 3"/>
          <p:cNvSpPr>
            <a:spLocks noGrp="1" noChangeArrowheads="1"/>
          </p:cNvSpPr>
          <p:nvPr>
            <p:ph type="body" idx="1"/>
          </p:nvPr>
        </p:nvSpPr>
        <p:spPr/>
        <p:txBody>
          <a:bodyPr/>
          <a:lstStyle/>
          <a:p>
            <a:pPr eaLnBrk="1" hangingPunct="1">
              <a:buFontTx/>
              <a:buNone/>
            </a:pPr>
            <a:r>
              <a:rPr lang="cs-CZ" sz="2000" dirty="0"/>
              <a:t>Názor:</a:t>
            </a:r>
          </a:p>
          <a:p>
            <a:pPr eaLnBrk="1" hangingPunct="1"/>
            <a:r>
              <a:rPr lang="cs-CZ" sz="1800" dirty="0"/>
              <a:t>pokud sportovec dosažením jednoho umístění v jednom závodě dosáhl automaticky i umístění v závodě jiném, ale současně konaném, který se dobou, místem, časovým intervalem, trasou apod. shoduje se závodem prvním, je nutno posuzovat výši cen dohromady,</a:t>
            </a:r>
          </a:p>
          <a:p>
            <a:pPr eaLnBrk="1" hangingPunct="1"/>
            <a:endParaRPr lang="cs-CZ" sz="1800" dirty="0"/>
          </a:p>
          <a:p>
            <a:pPr eaLnBrk="1" hangingPunct="1"/>
            <a:r>
              <a:rPr lang="cs-CZ" sz="1800" dirty="0"/>
              <a:t>když sportovcovo umístění v jednom z mnoha závodů přispívá k jeho celkovému pořadí, např. v zvlášť hodnoceném seriálu těchto závodů, je nutno ceny za umístění v jednotlivém závodě – etap posuzovat odděleně od cen za umístění v celém seriálu.  </a:t>
            </a:r>
          </a:p>
          <a:p>
            <a:pPr eaLnBrk="1" hangingPunct="1"/>
            <a:endParaRPr lang="cs-CZ" sz="1800" dirty="0"/>
          </a:p>
          <a:p>
            <a:pPr eaLnBrk="1" hangingPunct="1"/>
            <a:r>
              <a:rPr lang="pl-PL" sz="1800" dirty="0"/>
              <a:t>ustanovením § 36 odst. 2 písm. </a:t>
            </a:r>
            <a:r>
              <a:rPr lang="cs-CZ" sz="1800" dirty="0"/>
              <a:t>b) bod 2, zcela vyjímá z osvobození sportovce, pro které je sportovní činnost podnikáním, těm by se neměla ani srážet daň pořadatelem, nýbrž si to provede profesionál sám ve svém daňovém přiznání.</a:t>
            </a:r>
          </a:p>
        </p:txBody>
      </p:sp>
      <p:sp>
        <p:nvSpPr>
          <p:cNvPr id="11268" name="Zástupný symbol pro datum 5"/>
          <p:cNvSpPr>
            <a:spLocks noGrp="1"/>
          </p:cNvSpPr>
          <p:nvPr>
            <p:ph type="dt" sz="quarter" idx="10"/>
          </p:nvPr>
        </p:nvSpPr>
        <p:spPr>
          <a:noFill/>
        </p:spPr>
        <p:txBody>
          <a:bodyPr/>
          <a:lstStyle/>
          <a:p>
            <a:fld id="{716BC341-ECB3-49C9-80A7-EA2CC2812CED}" type="datetime1">
              <a:rPr lang="cs-CZ" smtClean="0">
                <a:solidFill>
                  <a:srgbClr val="000000"/>
                </a:solidFill>
              </a:rPr>
              <a:pPr/>
              <a:t>31.10.2018</a:t>
            </a:fld>
            <a:endParaRPr lang="cs-CZ">
              <a:solidFill>
                <a:srgbClr val="000000"/>
              </a:solidFill>
            </a:endParaRPr>
          </a:p>
        </p:txBody>
      </p:sp>
      <p:sp>
        <p:nvSpPr>
          <p:cNvPr id="11269" name="Zástupný symbol pro číslo snímku 6"/>
          <p:cNvSpPr>
            <a:spLocks noGrp="1"/>
          </p:cNvSpPr>
          <p:nvPr>
            <p:ph type="sldNum" sz="quarter" idx="12"/>
          </p:nvPr>
        </p:nvSpPr>
        <p:spPr>
          <a:noFill/>
        </p:spPr>
        <p:txBody>
          <a:bodyPr/>
          <a:lstStyle/>
          <a:p>
            <a:fld id="{0F409A97-DA40-4575-96D7-67F84A86DEC0}" type="slidenum">
              <a:rPr lang="cs-CZ">
                <a:solidFill>
                  <a:srgbClr val="000000"/>
                </a:solidFill>
              </a:rPr>
              <a:pPr/>
              <a:t>10</a:t>
            </a:fld>
            <a:endParaRPr lang="cs-CZ">
              <a:solidFill>
                <a:srgbClr val="000000"/>
              </a:solidFill>
            </a:endParaRPr>
          </a:p>
        </p:txBody>
      </p:sp>
      <p:sp>
        <p:nvSpPr>
          <p:cNvPr id="11270"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894109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52625" y="142875"/>
            <a:ext cx="8229600" cy="928688"/>
          </a:xfrm>
        </p:spPr>
        <p:txBody>
          <a:bodyPr/>
          <a:lstStyle/>
          <a:p>
            <a:pPr eaLnBrk="1" hangingPunct="1"/>
            <a:r>
              <a:rPr lang="cs-CZ" sz="2000">
                <a:solidFill>
                  <a:srgbClr val="7030A0"/>
                </a:solidFill>
              </a:rPr>
              <a:t>Ad 3) </a:t>
            </a:r>
            <a:r>
              <a:rPr lang="cs-CZ" sz="2800" b="1">
                <a:solidFill>
                  <a:srgbClr val="7030A0"/>
                </a:solidFill>
              </a:rPr>
              <a:t>Osvobození</a:t>
            </a:r>
            <a:r>
              <a:rPr lang="cs-CZ" sz="3200" b="1">
                <a:solidFill>
                  <a:srgbClr val="7030A0"/>
                </a:solidFill>
              </a:rPr>
              <a:t> </a:t>
            </a:r>
            <a:r>
              <a:rPr lang="cs-CZ" sz="2800" b="1">
                <a:solidFill>
                  <a:srgbClr val="7030A0"/>
                </a:solidFill>
              </a:rPr>
              <a:t>od daně z příjmů u sportovců </a:t>
            </a:r>
            <a:endParaRPr lang="cs-CZ" sz="2800">
              <a:solidFill>
                <a:srgbClr val="7030A0"/>
              </a:solidFill>
            </a:endParaRPr>
          </a:p>
        </p:txBody>
      </p:sp>
      <p:sp>
        <p:nvSpPr>
          <p:cNvPr id="12291" name="Rectangle 3"/>
          <p:cNvSpPr>
            <a:spLocks noGrp="1" noChangeArrowheads="1"/>
          </p:cNvSpPr>
          <p:nvPr>
            <p:ph type="body" idx="1"/>
          </p:nvPr>
        </p:nvSpPr>
        <p:spPr/>
        <p:txBody>
          <a:bodyPr/>
          <a:lstStyle/>
          <a:p>
            <a:pPr marL="0" indent="0" eaLnBrk="1" hangingPunct="1"/>
            <a:r>
              <a:rPr lang="cs-CZ" sz="2400" b="1"/>
              <a:t>na podpory a příspěvky z prostředků nadací a občanských sdružení</a:t>
            </a:r>
          </a:p>
          <a:p>
            <a:pPr marL="763588" lvl="1" indent="-220663" eaLnBrk="1" hangingPunct="1"/>
            <a:r>
              <a:rPr lang="cs-CZ" sz="1800"/>
              <a:t>Značná část z těchto finančních prostředků má svůj prapůvod ve veřejných rozpočtech,</a:t>
            </a:r>
          </a:p>
          <a:p>
            <a:pPr marL="763588" lvl="1" indent="-220663" eaLnBrk="1" hangingPunct="1"/>
            <a:r>
              <a:rPr lang="cs-CZ" sz="1800"/>
              <a:t> je přísně zúčtovatelná a u sportovce se pak projeví pouze jako výplata náhrady za konkrétní doložené výdaje, vynaložené obvykle v přímé souvislosti se sportovní přípravou</a:t>
            </a:r>
          </a:p>
          <a:p>
            <a:pPr marL="0" indent="0" eaLnBrk="1" hangingPunct="1">
              <a:buNone/>
            </a:pPr>
            <a:r>
              <a:rPr lang="cs-CZ" sz="2000" u="sng"/>
              <a:t>Problém:</a:t>
            </a:r>
          </a:p>
          <a:p>
            <a:pPr marL="763588" lvl="1" indent="-220663" eaLnBrk="1" hangingPunct="1"/>
            <a:r>
              <a:rPr lang="cs-CZ" sz="2000"/>
              <a:t>  pokud se </a:t>
            </a:r>
            <a:r>
              <a:rPr lang="cs-CZ" sz="2000" b="1"/>
              <a:t>nejedná</a:t>
            </a:r>
            <a:r>
              <a:rPr lang="cs-CZ" sz="2000"/>
              <a:t> o platbu mající ve vztahu ke sportovci charakter náhrady za ztrátu příjmu či o příjem podle § 6 až 9 ZDP.</a:t>
            </a:r>
          </a:p>
          <a:p>
            <a:pPr marL="763588" lvl="1" indent="-220663" eaLnBrk="1" hangingPunct="1"/>
            <a:r>
              <a:rPr lang="cs-CZ" sz="2000"/>
              <a:t>pokud se </a:t>
            </a:r>
            <a:r>
              <a:rPr lang="cs-CZ" sz="2000" b="1"/>
              <a:t>jedná </a:t>
            </a:r>
            <a:r>
              <a:rPr lang="cs-CZ" sz="2000"/>
              <a:t>o platbu</a:t>
            </a:r>
          </a:p>
        </p:txBody>
      </p:sp>
      <p:sp>
        <p:nvSpPr>
          <p:cNvPr id="12292" name="Zástupný symbol pro datum 5"/>
          <p:cNvSpPr>
            <a:spLocks noGrp="1"/>
          </p:cNvSpPr>
          <p:nvPr>
            <p:ph type="dt" sz="quarter" idx="10"/>
          </p:nvPr>
        </p:nvSpPr>
        <p:spPr>
          <a:noFill/>
        </p:spPr>
        <p:txBody>
          <a:bodyPr/>
          <a:lstStyle/>
          <a:p>
            <a:fld id="{1BB2AF79-BADC-4C04-A832-5FFD2E611EAE}" type="datetime1">
              <a:rPr lang="cs-CZ" smtClean="0">
                <a:solidFill>
                  <a:srgbClr val="000000"/>
                </a:solidFill>
              </a:rPr>
              <a:pPr/>
              <a:t>31.10.2018</a:t>
            </a:fld>
            <a:endParaRPr lang="cs-CZ">
              <a:solidFill>
                <a:srgbClr val="000000"/>
              </a:solidFill>
            </a:endParaRPr>
          </a:p>
        </p:txBody>
      </p:sp>
      <p:sp>
        <p:nvSpPr>
          <p:cNvPr id="12293" name="Zástupný symbol pro číslo snímku 6"/>
          <p:cNvSpPr>
            <a:spLocks noGrp="1"/>
          </p:cNvSpPr>
          <p:nvPr>
            <p:ph type="sldNum" sz="quarter" idx="12"/>
          </p:nvPr>
        </p:nvSpPr>
        <p:spPr>
          <a:noFill/>
        </p:spPr>
        <p:txBody>
          <a:bodyPr/>
          <a:lstStyle/>
          <a:p>
            <a:fld id="{14F38EC1-667B-4C7D-8943-F4CDB436656B}" type="slidenum">
              <a:rPr lang="cs-CZ">
                <a:solidFill>
                  <a:srgbClr val="000000"/>
                </a:solidFill>
              </a:rPr>
              <a:pPr/>
              <a:t>11</a:t>
            </a:fld>
            <a:endParaRPr lang="cs-CZ">
              <a:solidFill>
                <a:srgbClr val="000000"/>
              </a:solidFill>
            </a:endParaRPr>
          </a:p>
        </p:txBody>
      </p:sp>
      <p:sp>
        <p:nvSpPr>
          <p:cNvPr id="12294"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182835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74638"/>
            <a:ext cx="8229600" cy="868362"/>
          </a:xfrm>
        </p:spPr>
        <p:txBody>
          <a:bodyPr/>
          <a:lstStyle/>
          <a:p>
            <a:pPr eaLnBrk="1" hangingPunct="1"/>
            <a:r>
              <a:rPr lang="cs-CZ" sz="2000">
                <a:solidFill>
                  <a:srgbClr val="7030A0"/>
                </a:solidFill>
              </a:rPr>
              <a:t>Ad 3) </a:t>
            </a:r>
            <a:r>
              <a:rPr lang="cs-CZ" sz="2800" b="1">
                <a:solidFill>
                  <a:srgbClr val="7030A0"/>
                </a:solidFill>
              </a:rPr>
              <a:t>Osvobození od daně z příjmů u sportovců </a:t>
            </a:r>
            <a:endParaRPr lang="cs-CZ" sz="2800">
              <a:solidFill>
                <a:srgbClr val="7030A0"/>
              </a:solidFill>
            </a:endParaRPr>
          </a:p>
        </p:txBody>
      </p:sp>
      <p:sp>
        <p:nvSpPr>
          <p:cNvPr id="13315" name="Rectangle 3"/>
          <p:cNvSpPr>
            <a:spLocks noGrp="1" noChangeArrowheads="1"/>
          </p:cNvSpPr>
          <p:nvPr>
            <p:ph type="body" idx="1"/>
          </p:nvPr>
        </p:nvSpPr>
        <p:spPr/>
        <p:txBody>
          <a:bodyPr/>
          <a:lstStyle/>
          <a:p>
            <a:pPr eaLnBrk="1" hangingPunct="1">
              <a:buFontTx/>
              <a:buNone/>
            </a:pPr>
            <a:r>
              <a:rPr lang="cs-CZ" sz="2800"/>
              <a:t>Řešení:</a:t>
            </a:r>
          </a:p>
          <a:p>
            <a:pPr eaLnBrk="1" hangingPunct="1"/>
            <a:endParaRPr lang="cs-CZ" sz="2400"/>
          </a:p>
          <a:p>
            <a:pPr eaLnBrk="1" hangingPunct="1"/>
            <a:r>
              <a:rPr lang="cs-CZ" sz="2000"/>
              <a:t>u amatéra bez problému, je to nezdaňovaný příspěvek,</a:t>
            </a:r>
          </a:p>
          <a:p>
            <a:pPr eaLnBrk="1" hangingPunct="1"/>
            <a:endParaRPr lang="cs-CZ" sz="2400"/>
          </a:p>
          <a:p>
            <a:pPr eaLnBrk="1" hangingPunct="1"/>
            <a:r>
              <a:rPr lang="cs-CZ" sz="2000"/>
              <a:t>u profesionála zahrnout příjem příspěvku mezi zdanitelné příjmy a výdaje, na jejichž pokrytí byla taková podpora určena, uplatnit v souladu s § 24 ZDP při stanovení základu daně. </a:t>
            </a:r>
          </a:p>
          <a:p>
            <a:pPr eaLnBrk="1" hangingPunct="1"/>
            <a:endParaRPr lang="cs-CZ" sz="2000"/>
          </a:p>
          <a:p>
            <a:pPr eaLnBrk="1" hangingPunct="1"/>
            <a:endParaRPr lang="cs-CZ" sz="2400"/>
          </a:p>
        </p:txBody>
      </p:sp>
      <p:sp>
        <p:nvSpPr>
          <p:cNvPr id="13316" name="Zástupný symbol pro datum 5"/>
          <p:cNvSpPr>
            <a:spLocks noGrp="1"/>
          </p:cNvSpPr>
          <p:nvPr>
            <p:ph type="dt" sz="quarter" idx="10"/>
          </p:nvPr>
        </p:nvSpPr>
        <p:spPr>
          <a:noFill/>
        </p:spPr>
        <p:txBody>
          <a:bodyPr/>
          <a:lstStyle/>
          <a:p>
            <a:fld id="{645310FA-8D5A-4CB9-872C-4DD36A6033CD}" type="datetime1">
              <a:rPr lang="cs-CZ" smtClean="0">
                <a:solidFill>
                  <a:srgbClr val="000000"/>
                </a:solidFill>
              </a:rPr>
              <a:pPr/>
              <a:t>31.10.2018</a:t>
            </a:fld>
            <a:endParaRPr lang="cs-CZ">
              <a:solidFill>
                <a:srgbClr val="000000"/>
              </a:solidFill>
            </a:endParaRPr>
          </a:p>
        </p:txBody>
      </p:sp>
      <p:sp>
        <p:nvSpPr>
          <p:cNvPr id="13317" name="Zástupný symbol pro číslo snímku 6"/>
          <p:cNvSpPr>
            <a:spLocks noGrp="1"/>
          </p:cNvSpPr>
          <p:nvPr>
            <p:ph type="sldNum" sz="quarter" idx="12"/>
          </p:nvPr>
        </p:nvSpPr>
        <p:spPr>
          <a:noFill/>
        </p:spPr>
        <p:txBody>
          <a:bodyPr/>
          <a:lstStyle/>
          <a:p>
            <a:fld id="{B49A62F4-CED2-4A12-8C59-6258A94901A3}" type="slidenum">
              <a:rPr lang="cs-CZ">
                <a:solidFill>
                  <a:srgbClr val="000000"/>
                </a:solidFill>
              </a:rPr>
              <a:pPr/>
              <a:t>12</a:t>
            </a:fld>
            <a:endParaRPr lang="cs-CZ">
              <a:solidFill>
                <a:srgbClr val="000000"/>
              </a:solidFill>
            </a:endParaRPr>
          </a:p>
        </p:txBody>
      </p:sp>
      <p:sp>
        <p:nvSpPr>
          <p:cNvPr id="13318"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1578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2000">
                <a:solidFill>
                  <a:srgbClr val="7030A0"/>
                </a:solidFill>
              </a:rPr>
              <a:t>Ad 3) </a:t>
            </a:r>
            <a:r>
              <a:rPr lang="cs-CZ" sz="2800" b="1">
                <a:solidFill>
                  <a:srgbClr val="7030A0"/>
                </a:solidFill>
              </a:rPr>
              <a:t>Osvobození od daně z příjmů u sportovců</a:t>
            </a:r>
            <a:endParaRPr lang="cs-CZ" sz="2800">
              <a:solidFill>
                <a:srgbClr val="7030A0"/>
              </a:solidFill>
            </a:endParaRPr>
          </a:p>
        </p:txBody>
      </p:sp>
      <p:sp>
        <p:nvSpPr>
          <p:cNvPr id="14339" name="Rectangle 3"/>
          <p:cNvSpPr>
            <a:spLocks noGrp="1" noChangeArrowheads="1"/>
          </p:cNvSpPr>
          <p:nvPr>
            <p:ph type="body" idx="1"/>
          </p:nvPr>
        </p:nvSpPr>
        <p:spPr/>
        <p:txBody>
          <a:bodyPr/>
          <a:lstStyle/>
          <a:p>
            <a:pPr eaLnBrk="1" hangingPunct="1">
              <a:lnSpc>
                <a:spcPct val="90000"/>
              </a:lnSpc>
            </a:pPr>
            <a:r>
              <a:rPr lang="cs-CZ" sz="2000" b="1"/>
              <a:t>z veřejných rozpočtů, fondů a grantů na pořízení hmotného majetku</a:t>
            </a:r>
            <a:r>
              <a:rPr lang="cs-CZ" sz="2000"/>
              <a:t>. </a:t>
            </a:r>
          </a:p>
          <a:p>
            <a:pPr eaLnBrk="1" hangingPunct="1">
              <a:lnSpc>
                <a:spcPct val="90000"/>
              </a:lnSpc>
            </a:pPr>
            <a:endParaRPr lang="cs-CZ" sz="2000"/>
          </a:p>
          <a:p>
            <a:pPr lvl="1" eaLnBrk="1" hangingPunct="1">
              <a:lnSpc>
                <a:spcPct val="90000"/>
              </a:lnSpc>
            </a:pPr>
            <a:r>
              <a:rPr lang="cs-CZ" sz="1800"/>
              <a:t>takto pořizovaný majetek je možno daňově odpisovat pouze ze vstupní ceny ponížené o částku rovnající se přijaté dotaci na pořízení. </a:t>
            </a:r>
          </a:p>
          <a:p>
            <a:pPr lvl="1" eaLnBrk="1" hangingPunct="1">
              <a:lnSpc>
                <a:spcPct val="90000"/>
              </a:lnSpc>
            </a:pPr>
            <a:r>
              <a:rPr lang="cs-CZ" sz="1800"/>
              <a:t>nemají-li jej zahrnut v obchodním majetku a daňově jej neodepisují, mohou využít při jeho prodeji možnost osvobození příjmů z prodeje podle 4 odst. I písm. c).</a:t>
            </a:r>
            <a:r>
              <a:rPr lang="cs-CZ" sz="1600"/>
              <a:t>Tento druh příjmů se může vyskytovat zejména u materiálově náročných vodních a zimních sportů.</a:t>
            </a:r>
          </a:p>
          <a:p>
            <a:pPr eaLnBrk="1" hangingPunct="1">
              <a:lnSpc>
                <a:spcPct val="90000"/>
              </a:lnSpc>
            </a:pPr>
            <a:endParaRPr lang="cs-CZ" sz="1800"/>
          </a:p>
          <a:p>
            <a:pPr eaLnBrk="1" hangingPunct="1">
              <a:lnSpc>
                <a:spcPct val="90000"/>
              </a:lnSpc>
            </a:pPr>
            <a:r>
              <a:rPr lang="cs-CZ" sz="1800" b="1"/>
              <a:t>osvobození přijatých náhrad a pojistných plnění</a:t>
            </a:r>
          </a:p>
          <a:p>
            <a:pPr lvl="1" eaLnBrk="1" hangingPunct="1">
              <a:lnSpc>
                <a:spcPct val="90000"/>
              </a:lnSpc>
            </a:pPr>
            <a:r>
              <a:rPr lang="cs-CZ" sz="1600"/>
              <a:t>Nesmí se ale jednat o plnění přijatá jako náhrada za ztrátu příjmu.</a:t>
            </a:r>
          </a:p>
        </p:txBody>
      </p:sp>
      <p:sp>
        <p:nvSpPr>
          <p:cNvPr id="14340" name="Zástupný symbol pro datum 5"/>
          <p:cNvSpPr>
            <a:spLocks noGrp="1"/>
          </p:cNvSpPr>
          <p:nvPr>
            <p:ph type="dt" sz="quarter" idx="10"/>
          </p:nvPr>
        </p:nvSpPr>
        <p:spPr>
          <a:noFill/>
        </p:spPr>
        <p:txBody>
          <a:bodyPr/>
          <a:lstStyle/>
          <a:p>
            <a:fld id="{D8A34584-94EA-4E14-8633-DA3F48069863}" type="datetime1">
              <a:rPr lang="cs-CZ" smtClean="0">
                <a:solidFill>
                  <a:srgbClr val="000000"/>
                </a:solidFill>
              </a:rPr>
              <a:pPr/>
              <a:t>31.10.2018</a:t>
            </a:fld>
            <a:endParaRPr lang="cs-CZ">
              <a:solidFill>
                <a:srgbClr val="000000"/>
              </a:solidFill>
            </a:endParaRPr>
          </a:p>
        </p:txBody>
      </p:sp>
      <p:sp>
        <p:nvSpPr>
          <p:cNvPr id="14341" name="Zástupný symbol pro číslo snímku 6"/>
          <p:cNvSpPr>
            <a:spLocks noGrp="1"/>
          </p:cNvSpPr>
          <p:nvPr>
            <p:ph type="sldNum" sz="quarter" idx="12"/>
          </p:nvPr>
        </p:nvSpPr>
        <p:spPr>
          <a:noFill/>
        </p:spPr>
        <p:txBody>
          <a:bodyPr/>
          <a:lstStyle/>
          <a:p>
            <a:fld id="{F191D8FA-A3A9-4161-9EBA-C3180294BFB8}" type="slidenum">
              <a:rPr lang="cs-CZ">
                <a:solidFill>
                  <a:srgbClr val="000000"/>
                </a:solidFill>
              </a:rPr>
              <a:pPr/>
              <a:t>13</a:t>
            </a:fld>
            <a:endParaRPr lang="cs-CZ">
              <a:solidFill>
                <a:srgbClr val="000000"/>
              </a:solidFill>
            </a:endParaRPr>
          </a:p>
        </p:txBody>
      </p:sp>
      <p:sp>
        <p:nvSpPr>
          <p:cNvPr id="14342"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325015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81200" y="142875"/>
            <a:ext cx="8229600" cy="857250"/>
          </a:xfrm>
        </p:spPr>
        <p:txBody>
          <a:bodyPr/>
          <a:lstStyle/>
          <a:p>
            <a:pPr eaLnBrk="1" hangingPunct="1"/>
            <a:r>
              <a:rPr lang="cs-CZ" sz="2800"/>
              <a:t/>
            </a:r>
            <a:br>
              <a:rPr lang="cs-CZ" sz="2800"/>
            </a:br>
            <a:r>
              <a:rPr lang="cs-CZ" sz="2800"/>
              <a:t/>
            </a:r>
            <a:br>
              <a:rPr lang="cs-CZ" sz="2800"/>
            </a:br>
            <a:r>
              <a:rPr lang="cs-CZ" sz="2400">
                <a:solidFill>
                  <a:srgbClr val="7030A0"/>
                </a:solidFill>
              </a:rPr>
              <a:t>Ad 4) </a:t>
            </a:r>
            <a:r>
              <a:rPr lang="cs-CZ" sz="2800" b="1">
                <a:solidFill>
                  <a:srgbClr val="7030A0"/>
                </a:solidFill>
              </a:rPr>
              <a:t>Zdaňování příjmů podle povahy pracovního vztahu</a:t>
            </a:r>
            <a:r>
              <a:rPr lang="cs-CZ" sz="3600"/>
              <a:t/>
            </a:r>
            <a:br>
              <a:rPr lang="cs-CZ" sz="3600"/>
            </a:br>
            <a:endParaRPr lang="cs-CZ" smtClean="0"/>
          </a:p>
        </p:txBody>
      </p:sp>
      <p:sp>
        <p:nvSpPr>
          <p:cNvPr id="15363" name="Rectangle 3"/>
          <p:cNvSpPr>
            <a:spLocks noGrp="1" noChangeArrowheads="1"/>
          </p:cNvSpPr>
          <p:nvPr>
            <p:ph type="body" idx="1"/>
          </p:nvPr>
        </p:nvSpPr>
        <p:spPr>
          <a:xfrm>
            <a:off x="1981200" y="1600201"/>
            <a:ext cx="8218488" cy="4525963"/>
          </a:xfrm>
        </p:spPr>
        <p:txBody>
          <a:bodyPr/>
          <a:lstStyle/>
          <a:p>
            <a:pPr eaLnBrk="1" hangingPunct="1"/>
            <a:r>
              <a:rPr lang="cs-CZ" sz="1800"/>
              <a:t>Rozhodující pro posouzení povahy příjmů bývá právní postavení sportovce vůči sportovní organizaci.</a:t>
            </a:r>
            <a:r>
              <a:rPr lang="cs-CZ" sz="2800"/>
              <a:t> </a:t>
            </a:r>
          </a:p>
          <a:p>
            <a:pPr eaLnBrk="1" hangingPunct="1"/>
            <a:r>
              <a:rPr lang="cs-CZ" sz="1800"/>
              <a:t>Spor o povahu zdanitelných příjmů sportovců doporučujeme řešit s přihlédnutím k tomu, zda sportovec při své sportovní činnosti fakticky vystupuje pod svým jménem a na vlastní odpovědnost či nikoliv.</a:t>
            </a:r>
            <a:r>
              <a:rPr lang="cs-CZ" sz="2800"/>
              <a:t> </a:t>
            </a:r>
          </a:p>
          <a:p>
            <a:pPr eaLnBrk="1" hangingPunct="1"/>
            <a:r>
              <a:rPr lang="cs-CZ" sz="2000"/>
              <a:t>fotbalista nevystupuje v ligové soutěži ani pod vlastním jménem (byť jej má napsáno na dresu), ani na vlastní odpovědnost a ani mu nebývá připisován podaný sportovní výkon. </a:t>
            </a:r>
          </a:p>
          <a:p>
            <a:pPr eaLnBrk="1" hangingPunct="1"/>
            <a:r>
              <a:rPr lang="cs-CZ" sz="2000"/>
              <a:t>skokan na lyžích zcela jednoznačně vystupuje v soutěži pod vlastním jménem, byť je příslušníkem sportovního klubu.</a:t>
            </a:r>
            <a:r>
              <a:rPr lang="cs-CZ" sz="2800"/>
              <a:t> </a:t>
            </a:r>
          </a:p>
          <a:p>
            <a:pPr eaLnBrk="1" hangingPunct="1"/>
            <a:r>
              <a:rPr lang="cs-CZ" sz="2000" b="1"/>
              <a:t>Posoudit a přiřadit zdanitelné příjmy podle povahy vztahu buď pod § 6, nebo pod § 7 ZDP.</a:t>
            </a:r>
          </a:p>
        </p:txBody>
      </p:sp>
      <p:sp>
        <p:nvSpPr>
          <p:cNvPr id="15364" name="Zástupný symbol pro datum 5"/>
          <p:cNvSpPr>
            <a:spLocks noGrp="1"/>
          </p:cNvSpPr>
          <p:nvPr>
            <p:ph type="dt" sz="quarter" idx="10"/>
          </p:nvPr>
        </p:nvSpPr>
        <p:spPr>
          <a:noFill/>
        </p:spPr>
        <p:txBody>
          <a:bodyPr/>
          <a:lstStyle/>
          <a:p>
            <a:fld id="{F8AB2296-A6CC-42E9-9F91-3739BACC4B02}" type="datetime1">
              <a:rPr lang="cs-CZ" smtClean="0">
                <a:solidFill>
                  <a:srgbClr val="000000"/>
                </a:solidFill>
              </a:rPr>
              <a:pPr/>
              <a:t>31.10.2018</a:t>
            </a:fld>
            <a:endParaRPr lang="cs-CZ">
              <a:solidFill>
                <a:srgbClr val="000000"/>
              </a:solidFill>
            </a:endParaRPr>
          </a:p>
        </p:txBody>
      </p:sp>
      <p:sp>
        <p:nvSpPr>
          <p:cNvPr id="15365" name="Zástupný symbol pro číslo snímku 6"/>
          <p:cNvSpPr>
            <a:spLocks noGrp="1"/>
          </p:cNvSpPr>
          <p:nvPr>
            <p:ph type="sldNum" sz="quarter" idx="12"/>
          </p:nvPr>
        </p:nvSpPr>
        <p:spPr>
          <a:noFill/>
        </p:spPr>
        <p:txBody>
          <a:bodyPr/>
          <a:lstStyle/>
          <a:p>
            <a:fld id="{8B6C8C42-8978-4779-A50C-F73E59A19A37}" type="slidenum">
              <a:rPr lang="cs-CZ">
                <a:solidFill>
                  <a:srgbClr val="000000"/>
                </a:solidFill>
              </a:rPr>
              <a:pPr/>
              <a:t>14</a:t>
            </a:fld>
            <a:endParaRPr lang="cs-CZ">
              <a:solidFill>
                <a:srgbClr val="000000"/>
              </a:solidFill>
            </a:endParaRPr>
          </a:p>
        </p:txBody>
      </p:sp>
      <p:sp>
        <p:nvSpPr>
          <p:cNvPr id="15366"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74816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z="3200" b="1"/>
              <a:t>§ 6 ZDP </a:t>
            </a:r>
            <a:br>
              <a:rPr lang="cs-CZ" sz="3200" b="1"/>
            </a:br>
            <a:r>
              <a:rPr lang="cs-CZ" sz="2800" b="1"/>
              <a:t>Příjmy ze závislé činnosti </a:t>
            </a:r>
            <a:br>
              <a:rPr lang="cs-CZ" sz="2800" b="1"/>
            </a:br>
            <a:endParaRPr lang="cs-CZ" sz="2800" b="1"/>
          </a:p>
        </p:txBody>
      </p:sp>
      <p:sp>
        <p:nvSpPr>
          <p:cNvPr id="16387" name="Rectangle 3"/>
          <p:cNvSpPr>
            <a:spLocks noGrp="1" noChangeArrowheads="1"/>
          </p:cNvSpPr>
          <p:nvPr>
            <p:ph type="body" idx="1"/>
          </p:nvPr>
        </p:nvSpPr>
        <p:spPr/>
        <p:txBody>
          <a:bodyPr/>
          <a:lstStyle/>
          <a:p>
            <a:pPr eaLnBrk="1" hangingPunct="1"/>
            <a:r>
              <a:rPr lang="cs-CZ" sz="2000" dirty="0"/>
              <a:t>Klasickým příkladem jsou mzdy sportovců zařazených do tzv. resortních sportovních center,</a:t>
            </a:r>
          </a:p>
          <a:p>
            <a:pPr eaLnBrk="1" hangingPunct="1"/>
            <a:r>
              <a:rPr lang="cs-CZ" sz="2000" dirty="0"/>
              <a:t>Pracovní zařazení je obvykle definováno jako </a:t>
            </a:r>
            <a:r>
              <a:rPr lang="cs-CZ" sz="2000" i="1" dirty="0"/>
              <a:t>sportovní instruktor</a:t>
            </a:r>
            <a:r>
              <a:rPr lang="cs-CZ" sz="2000" dirty="0"/>
              <a:t>, a sportovec pobírá normální mzdu, ze které je mu srážena zálohová daň ze závislé činnosti,</a:t>
            </a:r>
          </a:p>
          <a:p>
            <a:pPr eaLnBrk="1" hangingPunct="1"/>
            <a:r>
              <a:rPr lang="cs-CZ" sz="2000" dirty="0"/>
              <a:t>Pro posuzování dalších plnění je tedy potřeba vždy jednoznačně definovat, od jakého právního subjektu je sportovec přijímá.</a:t>
            </a:r>
          </a:p>
          <a:p>
            <a:pPr eaLnBrk="1" hangingPunct="1">
              <a:buFontTx/>
              <a:buNone/>
            </a:pPr>
            <a:r>
              <a:rPr lang="cs-CZ" sz="2000" b="1" dirty="0"/>
              <a:t>U kolektivních sportů:</a:t>
            </a:r>
          </a:p>
          <a:p>
            <a:pPr lvl="1" eaLnBrk="1" hangingPunct="1"/>
            <a:r>
              <a:rPr lang="cs-CZ" sz="1800" dirty="0"/>
              <a:t>tam, kde sportovní organizace funguje ve formě obchodní společnosti,</a:t>
            </a:r>
          </a:p>
          <a:p>
            <a:pPr lvl="1" eaLnBrk="1" hangingPunct="1"/>
            <a:r>
              <a:rPr lang="cs-CZ" sz="2000" dirty="0"/>
              <a:t>současný stav svádí k domněnce, že smlouvy uzavřené například s ligovými fotbalisty či hokejisty jsou dostatečným důvodem pro zařazení jejich příjmů pod § 7 ZDP,</a:t>
            </a:r>
            <a:r>
              <a:rPr lang="cs-CZ" dirty="0" smtClean="0"/>
              <a:t>    </a:t>
            </a:r>
            <a:r>
              <a:rPr lang="cs-CZ" sz="1800" dirty="0"/>
              <a:t> </a:t>
            </a:r>
            <a:r>
              <a:rPr lang="cs-CZ" dirty="0" smtClean="0"/>
              <a:t> </a:t>
            </a:r>
          </a:p>
        </p:txBody>
      </p:sp>
      <p:sp>
        <p:nvSpPr>
          <p:cNvPr id="16388" name="Zástupný symbol pro datum 5"/>
          <p:cNvSpPr>
            <a:spLocks noGrp="1"/>
          </p:cNvSpPr>
          <p:nvPr>
            <p:ph type="dt" sz="quarter" idx="10"/>
          </p:nvPr>
        </p:nvSpPr>
        <p:spPr>
          <a:noFill/>
        </p:spPr>
        <p:txBody>
          <a:bodyPr/>
          <a:lstStyle/>
          <a:p>
            <a:fld id="{D8465CC8-9E40-4D9A-A9AE-4DE0C8C382C7}" type="datetime1">
              <a:rPr lang="cs-CZ" smtClean="0">
                <a:solidFill>
                  <a:srgbClr val="000000"/>
                </a:solidFill>
              </a:rPr>
              <a:pPr/>
              <a:t>31.10.2018</a:t>
            </a:fld>
            <a:endParaRPr lang="cs-CZ">
              <a:solidFill>
                <a:srgbClr val="000000"/>
              </a:solidFill>
            </a:endParaRPr>
          </a:p>
        </p:txBody>
      </p:sp>
      <p:sp>
        <p:nvSpPr>
          <p:cNvPr id="16389" name="Zástupný symbol pro číslo snímku 6"/>
          <p:cNvSpPr>
            <a:spLocks noGrp="1"/>
          </p:cNvSpPr>
          <p:nvPr>
            <p:ph type="sldNum" sz="quarter" idx="12"/>
          </p:nvPr>
        </p:nvSpPr>
        <p:spPr>
          <a:noFill/>
        </p:spPr>
        <p:txBody>
          <a:bodyPr/>
          <a:lstStyle/>
          <a:p>
            <a:fld id="{3A10B1D0-5A56-42DC-820B-88FB41098B35}" type="slidenum">
              <a:rPr lang="cs-CZ">
                <a:solidFill>
                  <a:srgbClr val="000000"/>
                </a:solidFill>
              </a:rPr>
              <a:pPr/>
              <a:t>15</a:t>
            </a:fld>
            <a:endParaRPr lang="cs-CZ">
              <a:solidFill>
                <a:srgbClr val="000000"/>
              </a:solidFill>
            </a:endParaRPr>
          </a:p>
        </p:txBody>
      </p:sp>
      <p:sp>
        <p:nvSpPr>
          <p:cNvPr id="16390"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363838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z="3200" b="1"/>
              <a:t>Příjmy ze závislé činnosti</a:t>
            </a:r>
          </a:p>
        </p:txBody>
      </p:sp>
      <p:sp>
        <p:nvSpPr>
          <p:cNvPr id="17411" name="Rectangle 3"/>
          <p:cNvSpPr>
            <a:spLocks noGrp="1" noChangeArrowheads="1"/>
          </p:cNvSpPr>
          <p:nvPr>
            <p:ph type="body" idx="1"/>
          </p:nvPr>
        </p:nvSpPr>
        <p:spPr/>
        <p:txBody>
          <a:bodyPr/>
          <a:lstStyle/>
          <a:p>
            <a:pPr eaLnBrk="1" hangingPunct="1">
              <a:lnSpc>
                <a:spcPct val="90000"/>
              </a:lnSpc>
            </a:pPr>
            <a:r>
              <a:rPr lang="cs-CZ" sz="2000"/>
              <a:t>§ 6 odst. 1 ZDP praví v písm. a) že příjmy ze závislé činnosti jsou „příjmy ze současného a dřívějšího pracovněprávního .. a obdobného poměru, v nichž je poplatník ... povinen dbát příkazu plátce“.</a:t>
            </a:r>
          </a:p>
          <a:p>
            <a:pPr eaLnBrk="1" hangingPunct="1">
              <a:lnSpc>
                <a:spcPct val="90000"/>
              </a:lnSpc>
              <a:buFontTx/>
              <a:buNone/>
            </a:pPr>
            <a:endParaRPr lang="cs-CZ" sz="2000"/>
          </a:p>
          <a:p>
            <a:pPr eaLnBrk="1" hangingPunct="1">
              <a:lnSpc>
                <a:spcPct val="90000"/>
              </a:lnSpc>
            </a:pPr>
            <a:r>
              <a:rPr lang="cs-CZ" sz="2000"/>
              <a:t>Podřízenost jiné osobě (zaměstnavateli) je tedy základní podmínkou, abychom mohli zdanitelné příjmy chápat jako příjmy podle 6 ZDP.</a:t>
            </a:r>
          </a:p>
          <a:p>
            <a:pPr eaLnBrk="1" hangingPunct="1">
              <a:lnSpc>
                <a:spcPct val="90000"/>
              </a:lnSpc>
              <a:buFontTx/>
              <a:buNone/>
            </a:pPr>
            <a:endParaRPr lang="cs-CZ" sz="2000"/>
          </a:p>
          <a:p>
            <a:pPr eaLnBrk="1" hangingPunct="1">
              <a:lnSpc>
                <a:spcPct val="90000"/>
              </a:lnSpc>
            </a:pPr>
            <a:r>
              <a:rPr lang="cs-CZ" sz="2000"/>
              <a:t>U kolektivních sportů skutečně </a:t>
            </a:r>
            <a:r>
              <a:rPr lang="cs-CZ" sz="2000" b="1"/>
              <a:t>naprostá většina příjmů</a:t>
            </a:r>
            <a:r>
              <a:rPr lang="cs-CZ" sz="2000"/>
              <a:t>, které pobírají sportovci v těchto sportech, vykazuje </a:t>
            </a:r>
            <a:r>
              <a:rPr lang="cs-CZ" sz="2000" b="1"/>
              <a:t>podstatné znaky</a:t>
            </a:r>
            <a:r>
              <a:rPr lang="cs-CZ" sz="2000"/>
              <a:t> </a:t>
            </a:r>
            <a:r>
              <a:rPr lang="cs-CZ" sz="2000" b="1"/>
              <a:t>závislé činnosti</a:t>
            </a:r>
            <a:r>
              <a:rPr lang="cs-CZ" sz="2000"/>
              <a:t> uvedené v § 6 ZDP</a:t>
            </a:r>
            <a:r>
              <a:rPr lang="cs-CZ" smtClean="0"/>
              <a:t> </a:t>
            </a:r>
          </a:p>
          <a:p>
            <a:pPr eaLnBrk="1" hangingPunct="1">
              <a:lnSpc>
                <a:spcPct val="90000"/>
              </a:lnSpc>
              <a:buFontTx/>
              <a:buNone/>
            </a:pPr>
            <a:r>
              <a:rPr lang="cs-CZ" smtClean="0"/>
              <a:t> </a:t>
            </a:r>
          </a:p>
        </p:txBody>
      </p:sp>
      <p:sp>
        <p:nvSpPr>
          <p:cNvPr id="17412" name="Zástupný symbol pro datum 5"/>
          <p:cNvSpPr>
            <a:spLocks noGrp="1"/>
          </p:cNvSpPr>
          <p:nvPr>
            <p:ph type="dt" sz="quarter" idx="10"/>
          </p:nvPr>
        </p:nvSpPr>
        <p:spPr>
          <a:noFill/>
        </p:spPr>
        <p:txBody>
          <a:bodyPr/>
          <a:lstStyle/>
          <a:p>
            <a:fld id="{4ABA5B91-82B9-427E-B1E1-16EF5627AD5A}" type="datetime1">
              <a:rPr lang="cs-CZ" smtClean="0">
                <a:solidFill>
                  <a:srgbClr val="000000"/>
                </a:solidFill>
              </a:rPr>
              <a:pPr/>
              <a:t>31.10.2018</a:t>
            </a:fld>
            <a:endParaRPr lang="cs-CZ">
              <a:solidFill>
                <a:srgbClr val="000000"/>
              </a:solidFill>
            </a:endParaRPr>
          </a:p>
        </p:txBody>
      </p:sp>
      <p:sp>
        <p:nvSpPr>
          <p:cNvPr id="17413" name="Zástupný symbol pro číslo snímku 6"/>
          <p:cNvSpPr>
            <a:spLocks noGrp="1"/>
          </p:cNvSpPr>
          <p:nvPr>
            <p:ph type="sldNum" sz="quarter" idx="12"/>
          </p:nvPr>
        </p:nvSpPr>
        <p:spPr>
          <a:noFill/>
        </p:spPr>
        <p:txBody>
          <a:bodyPr/>
          <a:lstStyle/>
          <a:p>
            <a:fld id="{B5C57F55-908E-44F9-A641-CB0CB376B7A6}" type="slidenum">
              <a:rPr lang="cs-CZ">
                <a:solidFill>
                  <a:srgbClr val="000000"/>
                </a:solidFill>
              </a:rPr>
              <a:pPr/>
              <a:t>16</a:t>
            </a:fld>
            <a:endParaRPr lang="cs-CZ">
              <a:solidFill>
                <a:srgbClr val="000000"/>
              </a:solidFill>
            </a:endParaRPr>
          </a:p>
        </p:txBody>
      </p:sp>
      <p:sp>
        <p:nvSpPr>
          <p:cNvPr id="17414"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601626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z="3200" b="1"/>
              <a:t>§ 7 ZDP</a:t>
            </a:r>
            <a:br>
              <a:rPr lang="cs-CZ" sz="3200" b="1"/>
            </a:br>
            <a:r>
              <a:rPr lang="cs-CZ" sz="2400" b="1"/>
              <a:t>Příjmy z podnikání a z jiné samostatné výdělečné činnosti</a:t>
            </a:r>
          </a:p>
        </p:txBody>
      </p:sp>
      <p:sp>
        <p:nvSpPr>
          <p:cNvPr id="18435" name="Rectangle 3"/>
          <p:cNvSpPr>
            <a:spLocks noGrp="1" noChangeArrowheads="1"/>
          </p:cNvSpPr>
          <p:nvPr>
            <p:ph type="body" idx="1"/>
          </p:nvPr>
        </p:nvSpPr>
        <p:spPr/>
        <p:txBody>
          <a:bodyPr/>
          <a:lstStyle/>
          <a:p>
            <a:pPr eaLnBrk="1" hangingPunct="1">
              <a:lnSpc>
                <a:spcPct val="90000"/>
              </a:lnSpc>
            </a:pPr>
            <a:r>
              <a:rPr lang="cs-CZ" sz="2000" b="1" dirty="0"/>
              <a:t>§ 7 ZDP</a:t>
            </a:r>
            <a:r>
              <a:rPr lang="cs-CZ" sz="2000" dirty="0"/>
              <a:t>, ten definuje předmětné příjmy mimo jiné jako</a:t>
            </a:r>
          </a:p>
          <a:p>
            <a:pPr eaLnBrk="1" hangingPunct="1">
              <a:lnSpc>
                <a:spcPct val="90000"/>
              </a:lnSpc>
              <a:buFontTx/>
              <a:buNone/>
            </a:pPr>
            <a:endParaRPr lang="cs-CZ" sz="2000" dirty="0"/>
          </a:p>
          <a:p>
            <a:pPr eaLnBrk="1" hangingPunct="1">
              <a:lnSpc>
                <a:spcPct val="90000"/>
              </a:lnSpc>
            </a:pPr>
            <a:r>
              <a:rPr lang="cs-CZ" sz="2000" dirty="0"/>
              <a:t>příjmy ze živností, příjmy z jiného podnikání podle zvláštních předpisů. případně jako příjmy z výkonu nezávislého povolání, které není živností ani podnikáním podle zvláštních předpisů.</a:t>
            </a:r>
          </a:p>
          <a:p>
            <a:pPr eaLnBrk="1" hangingPunct="1">
              <a:lnSpc>
                <a:spcPct val="90000"/>
              </a:lnSpc>
            </a:pPr>
            <a:endParaRPr lang="cs-CZ" sz="2000" dirty="0"/>
          </a:p>
          <a:p>
            <a:pPr eaLnBrk="1" hangingPunct="1">
              <a:lnSpc>
                <a:spcPct val="90000"/>
              </a:lnSpc>
            </a:pPr>
            <a:r>
              <a:rPr lang="cs-CZ" sz="2000" dirty="0"/>
              <a:t> Živnost musí splňovat pět hlavních znaků a dále tři všeobecné podmínky. </a:t>
            </a:r>
          </a:p>
          <a:p>
            <a:pPr eaLnBrk="1" hangingPunct="1">
              <a:lnSpc>
                <a:spcPct val="90000"/>
              </a:lnSpc>
            </a:pPr>
            <a:r>
              <a:rPr lang="cs-CZ" sz="2000" dirty="0"/>
              <a:t>Hlavními znaky, vyjmenovanými v § 2 ŽZ jsou:</a:t>
            </a:r>
          </a:p>
          <a:p>
            <a:pPr lvl="1" eaLnBrk="1" hangingPunct="1">
              <a:lnSpc>
                <a:spcPct val="90000"/>
              </a:lnSpc>
            </a:pPr>
            <a:r>
              <a:rPr lang="cs-CZ" sz="1800" dirty="0"/>
              <a:t> </a:t>
            </a:r>
            <a:r>
              <a:rPr lang="cs-CZ" sz="1800" dirty="0">
                <a:solidFill>
                  <a:srgbClr val="FF0000"/>
                </a:solidFill>
              </a:rPr>
              <a:t>samostatnost</a:t>
            </a:r>
            <a:r>
              <a:rPr lang="cs-CZ" sz="1800" dirty="0"/>
              <a:t>, </a:t>
            </a:r>
          </a:p>
          <a:p>
            <a:pPr lvl="1" eaLnBrk="1" hangingPunct="1">
              <a:lnSpc>
                <a:spcPct val="90000"/>
              </a:lnSpc>
            </a:pPr>
            <a:r>
              <a:rPr lang="cs-CZ" sz="1800" dirty="0">
                <a:solidFill>
                  <a:srgbClr val="FF0000"/>
                </a:solidFill>
              </a:rPr>
              <a:t>provozování vlastním jménem </a:t>
            </a:r>
            <a:r>
              <a:rPr lang="cs-CZ" sz="1800" dirty="0"/>
              <a:t>a </a:t>
            </a:r>
            <a:r>
              <a:rPr lang="cs-CZ" sz="1800" dirty="0">
                <a:solidFill>
                  <a:srgbClr val="FF0000"/>
                </a:solidFill>
              </a:rPr>
              <a:t>na vlastní odpovědnost</a:t>
            </a:r>
            <a:r>
              <a:rPr lang="cs-CZ" sz="1800" dirty="0"/>
              <a:t>, </a:t>
            </a:r>
          </a:p>
          <a:p>
            <a:pPr lvl="1" eaLnBrk="1" hangingPunct="1">
              <a:lnSpc>
                <a:spcPct val="90000"/>
              </a:lnSpc>
            </a:pPr>
            <a:r>
              <a:rPr lang="cs-CZ" sz="1800" dirty="0"/>
              <a:t>účelem musí být dosažení zisku a provozování za podmínek stanovených ŽZ.</a:t>
            </a:r>
          </a:p>
        </p:txBody>
      </p:sp>
      <p:sp>
        <p:nvSpPr>
          <p:cNvPr id="18436" name="Zástupný symbol pro datum 5"/>
          <p:cNvSpPr>
            <a:spLocks noGrp="1"/>
          </p:cNvSpPr>
          <p:nvPr>
            <p:ph type="dt" sz="quarter" idx="10"/>
          </p:nvPr>
        </p:nvSpPr>
        <p:spPr>
          <a:noFill/>
        </p:spPr>
        <p:txBody>
          <a:bodyPr/>
          <a:lstStyle/>
          <a:p>
            <a:fld id="{316C6BDF-594B-483B-AF1D-D003B0BDDA87}" type="datetime1">
              <a:rPr lang="cs-CZ" smtClean="0">
                <a:solidFill>
                  <a:srgbClr val="000000"/>
                </a:solidFill>
              </a:rPr>
              <a:pPr/>
              <a:t>31.10.2018</a:t>
            </a:fld>
            <a:endParaRPr lang="cs-CZ">
              <a:solidFill>
                <a:srgbClr val="000000"/>
              </a:solidFill>
            </a:endParaRPr>
          </a:p>
        </p:txBody>
      </p:sp>
      <p:sp>
        <p:nvSpPr>
          <p:cNvPr id="18437" name="Zástupný symbol pro číslo snímku 6"/>
          <p:cNvSpPr>
            <a:spLocks noGrp="1"/>
          </p:cNvSpPr>
          <p:nvPr>
            <p:ph type="sldNum" sz="quarter" idx="12"/>
          </p:nvPr>
        </p:nvSpPr>
        <p:spPr>
          <a:noFill/>
        </p:spPr>
        <p:txBody>
          <a:bodyPr/>
          <a:lstStyle/>
          <a:p>
            <a:fld id="{D922968B-21FB-41AB-A843-033073FB3B30}" type="slidenum">
              <a:rPr lang="cs-CZ">
                <a:solidFill>
                  <a:srgbClr val="000000"/>
                </a:solidFill>
              </a:rPr>
              <a:pPr/>
              <a:t>17</a:t>
            </a:fld>
            <a:endParaRPr lang="cs-CZ">
              <a:solidFill>
                <a:srgbClr val="000000"/>
              </a:solidFill>
            </a:endParaRPr>
          </a:p>
        </p:txBody>
      </p:sp>
      <p:sp>
        <p:nvSpPr>
          <p:cNvPr id="18438"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972842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274639"/>
            <a:ext cx="8229600" cy="706437"/>
          </a:xfrm>
        </p:spPr>
        <p:txBody>
          <a:bodyPr/>
          <a:lstStyle/>
          <a:p>
            <a:pPr eaLnBrk="1" hangingPunct="1"/>
            <a:r>
              <a:rPr lang="cs-CZ" sz="3200" b="1"/>
              <a:t>§ 7 ZDP</a:t>
            </a:r>
          </a:p>
        </p:txBody>
      </p:sp>
      <p:sp>
        <p:nvSpPr>
          <p:cNvPr id="19459" name="Rectangle 3"/>
          <p:cNvSpPr>
            <a:spLocks noGrp="1" noChangeArrowheads="1"/>
          </p:cNvSpPr>
          <p:nvPr>
            <p:ph type="body" idx="1"/>
          </p:nvPr>
        </p:nvSpPr>
        <p:spPr/>
        <p:txBody>
          <a:bodyPr/>
          <a:lstStyle/>
          <a:p>
            <a:pPr eaLnBrk="1" hangingPunct="1">
              <a:lnSpc>
                <a:spcPct val="80000"/>
              </a:lnSpc>
            </a:pPr>
            <a:r>
              <a:rPr lang="cs-CZ" sz="2000" dirty="0"/>
              <a:t>individuální sporty (např. tenis, cyklistika, atletika) je možné živnostenské oprávnění lze získat s tím, že se jedná o </a:t>
            </a:r>
            <a:r>
              <a:rPr lang="cs-CZ" sz="2000" dirty="0">
                <a:solidFill>
                  <a:srgbClr val="FF0000"/>
                </a:solidFill>
              </a:rPr>
              <a:t>živnost ohlašovací volnou. </a:t>
            </a:r>
          </a:p>
          <a:p>
            <a:pPr lvl="1" eaLnBrk="1" hangingPunct="1">
              <a:lnSpc>
                <a:spcPct val="80000"/>
              </a:lnSpc>
            </a:pPr>
            <a:r>
              <a:rPr lang="cs-CZ" sz="1800" dirty="0"/>
              <a:t>nařízením vlády č. 14 01 2000 Sb. se volné živnosti musí od 1.1. 2001 nazývat a mít obsahovou náplň dle určitého oboru </a:t>
            </a:r>
          </a:p>
          <a:p>
            <a:pPr lvl="1" eaLnBrk="1" hangingPunct="1">
              <a:lnSpc>
                <a:spcPct val="80000"/>
              </a:lnSpc>
            </a:pPr>
            <a:r>
              <a:rPr lang="cs-CZ" sz="1800" dirty="0"/>
              <a:t>v případě sportovců se jedná o obor živnosti </a:t>
            </a:r>
            <a:r>
              <a:rPr lang="cs-CZ" sz="1800" dirty="0">
                <a:solidFill>
                  <a:srgbClr val="FF0000"/>
                </a:solidFill>
              </a:rPr>
              <a:t>Organizování sportovních soutěží </a:t>
            </a:r>
          </a:p>
          <a:p>
            <a:pPr eaLnBrk="1" hangingPunct="1">
              <a:lnSpc>
                <a:spcPct val="80000"/>
              </a:lnSpc>
              <a:buFontTx/>
              <a:buNone/>
            </a:pPr>
            <a:endParaRPr lang="cs-CZ" sz="2000" dirty="0"/>
          </a:p>
          <a:p>
            <a:pPr eaLnBrk="1" hangingPunct="1">
              <a:lnSpc>
                <a:spcPct val="80000"/>
              </a:lnSpc>
            </a:pPr>
            <a:r>
              <a:rPr lang="cs-CZ" sz="2000" dirty="0"/>
              <a:t>kolektivní sporty (hokejisté, házenkáři, fotbalisté) nadále platí výše uvedené, tj. že živnostenské úřady nebudou těmto sportovcům živnostenská oprávnění vydávat (neprovozují činnost pod vlastním jménem a na vlastní odpovědnost).</a:t>
            </a:r>
          </a:p>
          <a:p>
            <a:pPr eaLnBrk="1" hangingPunct="1">
              <a:lnSpc>
                <a:spcPct val="80000"/>
              </a:lnSpc>
            </a:pPr>
            <a:r>
              <a:rPr lang="cs-CZ" sz="2000" dirty="0"/>
              <a:t>Dodejme ještě, že od 1. 3. 2000 se </a:t>
            </a:r>
            <a:r>
              <a:rPr lang="cs-CZ" sz="2000" dirty="0">
                <a:solidFill>
                  <a:srgbClr val="FF0000"/>
                </a:solidFill>
              </a:rPr>
              <a:t>živnosti trenérů a manažerů </a:t>
            </a:r>
            <a:r>
              <a:rPr lang="cs-CZ" sz="2000" dirty="0"/>
              <a:t>přesouvají z volných </a:t>
            </a:r>
            <a:r>
              <a:rPr lang="cs-CZ" sz="2000" dirty="0">
                <a:solidFill>
                  <a:srgbClr val="FF0000"/>
                </a:solidFill>
              </a:rPr>
              <a:t>do vázaných</a:t>
            </a:r>
            <a:r>
              <a:rPr lang="cs-CZ" sz="2000" dirty="0"/>
              <a:t>, kde je již podmínkou odborná způsobilost.</a:t>
            </a:r>
          </a:p>
        </p:txBody>
      </p:sp>
      <p:sp>
        <p:nvSpPr>
          <p:cNvPr id="19460" name="Zástupný symbol pro datum 5"/>
          <p:cNvSpPr>
            <a:spLocks noGrp="1"/>
          </p:cNvSpPr>
          <p:nvPr>
            <p:ph type="dt" sz="quarter" idx="10"/>
          </p:nvPr>
        </p:nvSpPr>
        <p:spPr>
          <a:noFill/>
        </p:spPr>
        <p:txBody>
          <a:bodyPr/>
          <a:lstStyle/>
          <a:p>
            <a:fld id="{CF45F78F-2CE7-4E61-AB12-42F904EA65FE}" type="datetime1">
              <a:rPr lang="cs-CZ" smtClean="0">
                <a:solidFill>
                  <a:srgbClr val="000000"/>
                </a:solidFill>
              </a:rPr>
              <a:pPr/>
              <a:t>31.10.2018</a:t>
            </a:fld>
            <a:endParaRPr lang="cs-CZ">
              <a:solidFill>
                <a:srgbClr val="000000"/>
              </a:solidFill>
            </a:endParaRPr>
          </a:p>
        </p:txBody>
      </p:sp>
      <p:sp>
        <p:nvSpPr>
          <p:cNvPr id="19461" name="Zástupný symbol pro číslo snímku 6"/>
          <p:cNvSpPr>
            <a:spLocks noGrp="1"/>
          </p:cNvSpPr>
          <p:nvPr>
            <p:ph type="sldNum" sz="quarter" idx="12"/>
          </p:nvPr>
        </p:nvSpPr>
        <p:spPr>
          <a:noFill/>
        </p:spPr>
        <p:txBody>
          <a:bodyPr/>
          <a:lstStyle/>
          <a:p>
            <a:fld id="{CDA3BD61-E1B7-4698-8E5C-25C3A7CB2E92}" type="slidenum">
              <a:rPr lang="cs-CZ">
                <a:solidFill>
                  <a:srgbClr val="000000"/>
                </a:solidFill>
              </a:rPr>
              <a:pPr/>
              <a:t>18</a:t>
            </a:fld>
            <a:endParaRPr lang="cs-CZ">
              <a:solidFill>
                <a:srgbClr val="000000"/>
              </a:solidFill>
            </a:endParaRPr>
          </a:p>
        </p:txBody>
      </p:sp>
      <p:sp>
        <p:nvSpPr>
          <p:cNvPr id="19462"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844813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z="3200" b="1"/>
              <a:t>§ 7 ZDP</a:t>
            </a:r>
          </a:p>
        </p:txBody>
      </p:sp>
      <p:sp>
        <p:nvSpPr>
          <p:cNvPr id="20483" name="Rectangle 3"/>
          <p:cNvSpPr>
            <a:spLocks noGrp="1" noChangeArrowheads="1"/>
          </p:cNvSpPr>
          <p:nvPr>
            <p:ph type="body" idx="1"/>
          </p:nvPr>
        </p:nvSpPr>
        <p:spPr/>
        <p:txBody>
          <a:bodyPr/>
          <a:lstStyle/>
          <a:p>
            <a:pPr eaLnBrk="1" hangingPunct="1">
              <a:buFontTx/>
              <a:buNone/>
            </a:pPr>
            <a:r>
              <a:rPr lang="cs-CZ" sz="2400"/>
              <a:t>Správné zařazení fotbalistů a hokejistů apod. :</a:t>
            </a:r>
          </a:p>
          <a:p>
            <a:pPr lvl="1" eaLnBrk="1" hangingPunct="1">
              <a:buFontTx/>
              <a:buNone/>
            </a:pPr>
            <a:endParaRPr lang="cs-CZ" sz="2000"/>
          </a:p>
          <a:p>
            <a:pPr eaLnBrk="1" hangingPunct="1"/>
            <a:r>
              <a:rPr lang="cs-CZ" sz="2000"/>
              <a:t>nezávislé povolání neboli </a:t>
            </a:r>
            <a:r>
              <a:rPr lang="cs-CZ" sz="2000" b="1"/>
              <a:t>§ 7 odst. 2, písmeno b ZDP,</a:t>
            </a:r>
          </a:p>
          <a:p>
            <a:pPr eaLnBrk="1" hangingPunct="1"/>
            <a:endParaRPr lang="cs-CZ" sz="2000" b="1"/>
          </a:p>
          <a:p>
            <a:pPr eaLnBrk="1" hangingPunct="1"/>
            <a:r>
              <a:rPr lang="cs-CZ" sz="2000" u="sng"/>
              <a:t>Oznamovací povinnost</a:t>
            </a:r>
            <a:r>
              <a:rPr lang="cs-CZ" sz="2000"/>
              <a:t>, sportovci zařazeni do tohoto odstavce § 7 této povinnosti podléhají, viz § 34 zákona o správě daní a poplatků, </a:t>
            </a:r>
          </a:p>
        </p:txBody>
      </p:sp>
      <p:sp>
        <p:nvSpPr>
          <p:cNvPr id="20484" name="Zástupný symbol pro datum 5"/>
          <p:cNvSpPr>
            <a:spLocks noGrp="1"/>
          </p:cNvSpPr>
          <p:nvPr>
            <p:ph type="dt" sz="quarter" idx="10"/>
          </p:nvPr>
        </p:nvSpPr>
        <p:spPr>
          <a:noFill/>
        </p:spPr>
        <p:txBody>
          <a:bodyPr/>
          <a:lstStyle/>
          <a:p>
            <a:fld id="{8187A599-02AD-4186-8FAC-9105D0787006}" type="datetime1">
              <a:rPr lang="cs-CZ" smtClean="0">
                <a:solidFill>
                  <a:srgbClr val="000000"/>
                </a:solidFill>
              </a:rPr>
              <a:pPr/>
              <a:t>31.10.2018</a:t>
            </a:fld>
            <a:endParaRPr lang="cs-CZ">
              <a:solidFill>
                <a:srgbClr val="000000"/>
              </a:solidFill>
            </a:endParaRPr>
          </a:p>
        </p:txBody>
      </p:sp>
      <p:sp>
        <p:nvSpPr>
          <p:cNvPr id="20485" name="Zástupný symbol pro číslo snímku 6"/>
          <p:cNvSpPr>
            <a:spLocks noGrp="1"/>
          </p:cNvSpPr>
          <p:nvPr>
            <p:ph type="sldNum" sz="quarter" idx="12"/>
          </p:nvPr>
        </p:nvSpPr>
        <p:spPr>
          <a:noFill/>
        </p:spPr>
        <p:txBody>
          <a:bodyPr/>
          <a:lstStyle/>
          <a:p>
            <a:fld id="{123AA733-F6DD-487C-97BD-0DE6101FD728}" type="slidenum">
              <a:rPr lang="cs-CZ">
                <a:solidFill>
                  <a:srgbClr val="000000"/>
                </a:solidFill>
              </a:rPr>
              <a:pPr/>
              <a:t>19</a:t>
            </a:fld>
            <a:endParaRPr lang="cs-CZ">
              <a:solidFill>
                <a:srgbClr val="000000"/>
              </a:solidFill>
            </a:endParaRPr>
          </a:p>
        </p:txBody>
      </p:sp>
      <p:sp>
        <p:nvSpPr>
          <p:cNvPr id="20486"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56217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1981200" y="274639"/>
            <a:ext cx="8229600" cy="725487"/>
          </a:xfrm>
        </p:spPr>
        <p:txBody>
          <a:bodyPr/>
          <a:lstStyle/>
          <a:p>
            <a:pPr eaLnBrk="1" hangingPunct="1"/>
            <a:r>
              <a:rPr lang="cs-CZ" sz="4000"/>
              <a:t>Obsah</a:t>
            </a:r>
            <a:endParaRPr lang="en-US" sz="4000"/>
          </a:p>
        </p:txBody>
      </p:sp>
      <p:sp>
        <p:nvSpPr>
          <p:cNvPr id="3075" name="Zástupný symbol pro obsah 2"/>
          <p:cNvSpPr>
            <a:spLocks noGrp="1"/>
          </p:cNvSpPr>
          <p:nvPr>
            <p:ph idx="1"/>
          </p:nvPr>
        </p:nvSpPr>
        <p:spPr>
          <a:xfrm>
            <a:off x="1981200" y="1143001"/>
            <a:ext cx="8229600" cy="4983163"/>
          </a:xfrm>
        </p:spPr>
        <p:txBody>
          <a:bodyPr/>
          <a:lstStyle/>
          <a:p>
            <a:pPr marL="514350" indent="-514350" eaLnBrk="1" hangingPunct="1">
              <a:buFontTx/>
              <a:buAutoNum type="arabicPeriod"/>
            </a:pPr>
            <a:r>
              <a:rPr lang="cs-CZ" sz="2800"/>
              <a:t>Základní kategorie</a:t>
            </a:r>
          </a:p>
          <a:p>
            <a:pPr marL="514350" indent="-514350" eaLnBrk="1" hangingPunct="1">
              <a:buFontTx/>
              <a:buAutoNum type="arabicPeriod"/>
            </a:pPr>
            <a:r>
              <a:rPr lang="cs-CZ" sz="2800"/>
              <a:t>Předmět daně</a:t>
            </a:r>
          </a:p>
          <a:p>
            <a:pPr marL="514350" indent="-514350" eaLnBrk="1" hangingPunct="1">
              <a:buFontTx/>
              <a:buAutoNum type="arabicPeriod"/>
            </a:pPr>
            <a:r>
              <a:rPr lang="cs-CZ" sz="2800"/>
              <a:t>Osvobození od daně</a:t>
            </a:r>
          </a:p>
          <a:p>
            <a:pPr marL="514350" indent="-514350" eaLnBrk="1" hangingPunct="1">
              <a:buFontTx/>
              <a:buAutoNum type="arabicPeriod"/>
            </a:pPr>
            <a:r>
              <a:rPr lang="cs-CZ" sz="2800"/>
              <a:t>Zdaňování příjmů podle povahy pracovního vztahu</a:t>
            </a:r>
          </a:p>
          <a:p>
            <a:pPr marL="514350" indent="-514350" eaLnBrk="1" hangingPunct="1">
              <a:buFontTx/>
              <a:buAutoNum type="arabicPeriod"/>
            </a:pPr>
            <a:r>
              <a:rPr lang="cs-CZ" sz="2800"/>
              <a:t>Výdaje související se zdanitelným příjmem</a:t>
            </a:r>
          </a:p>
          <a:p>
            <a:pPr marL="514350" indent="-514350" eaLnBrk="1" hangingPunct="1">
              <a:buFontTx/>
              <a:buAutoNum type="arabicPeriod"/>
            </a:pPr>
            <a:r>
              <a:rPr lang="cs-CZ" sz="2800"/>
              <a:t>Nepeněžní příjmy a zdanění </a:t>
            </a:r>
          </a:p>
          <a:p>
            <a:pPr marL="514350" indent="-514350" eaLnBrk="1" hangingPunct="1">
              <a:buFontTx/>
              <a:buAutoNum type="arabicPeriod"/>
            </a:pPr>
            <a:r>
              <a:rPr lang="cs-CZ" sz="2800"/>
              <a:t>Daňová problematika sportovních klubů s profesionálními hráči</a:t>
            </a:r>
            <a:endParaRPr lang="en-US" sz="2800"/>
          </a:p>
        </p:txBody>
      </p:sp>
      <p:sp>
        <p:nvSpPr>
          <p:cNvPr id="3076" name="Zástupný symbol pro datum 3"/>
          <p:cNvSpPr>
            <a:spLocks noGrp="1"/>
          </p:cNvSpPr>
          <p:nvPr>
            <p:ph type="dt" sz="quarter" idx="10"/>
          </p:nvPr>
        </p:nvSpPr>
        <p:spPr>
          <a:noFill/>
        </p:spPr>
        <p:txBody>
          <a:bodyPr/>
          <a:lstStyle/>
          <a:p>
            <a:fld id="{4A26F1E7-D2F4-4586-BEC6-016675E0DE7A}" type="datetime1">
              <a:rPr lang="cs-CZ" smtClean="0">
                <a:solidFill>
                  <a:srgbClr val="000000"/>
                </a:solidFill>
              </a:rPr>
              <a:pPr/>
              <a:t>31.10.2018</a:t>
            </a:fld>
            <a:endParaRPr lang="cs-CZ">
              <a:solidFill>
                <a:srgbClr val="000000"/>
              </a:solidFill>
            </a:endParaRPr>
          </a:p>
        </p:txBody>
      </p:sp>
      <p:sp>
        <p:nvSpPr>
          <p:cNvPr id="3077" name="Zástupný symbol pro číslo snímku 4"/>
          <p:cNvSpPr>
            <a:spLocks noGrp="1"/>
          </p:cNvSpPr>
          <p:nvPr>
            <p:ph type="sldNum" sz="quarter" idx="12"/>
          </p:nvPr>
        </p:nvSpPr>
        <p:spPr>
          <a:noFill/>
        </p:spPr>
        <p:txBody>
          <a:bodyPr/>
          <a:lstStyle/>
          <a:p>
            <a:fld id="{8CA99B0F-5B10-4466-9000-175BA4AEFE6F}" type="slidenum">
              <a:rPr lang="cs-CZ">
                <a:solidFill>
                  <a:srgbClr val="000000"/>
                </a:solidFill>
              </a:rPr>
              <a:pPr/>
              <a:t>2</a:t>
            </a:fld>
            <a:endParaRPr lang="cs-CZ">
              <a:solidFill>
                <a:srgbClr val="000000"/>
              </a:solidFill>
            </a:endParaRPr>
          </a:p>
        </p:txBody>
      </p:sp>
      <p:sp>
        <p:nvSpPr>
          <p:cNvPr id="3078" name="Zástupný symbol pro zápatí 5"/>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992012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z="3200" b="1"/>
              <a:t>§ 10 ZDP</a:t>
            </a:r>
            <a:r>
              <a:rPr lang="cs-CZ" sz="4000" b="1"/>
              <a:t> </a:t>
            </a:r>
            <a:br>
              <a:rPr lang="cs-CZ" sz="4000" b="1"/>
            </a:br>
            <a:r>
              <a:rPr lang="cs-CZ" sz="2400" b="1"/>
              <a:t>Ostatní příjmy</a:t>
            </a:r>
            <a:r>
              <a:rPr lang="cs-CZ" sz="4000" b="1"/>
              <a:t> </a:t>
            </a:r>
            <a:br>
              <a:rPr lang="cs-CZ" sz="4000" b="1"/>
            </a:br>
            <a:endParaRPr lang="cs-CZ" sz="4000" b="1"/>
          </a:p>
        </p:txBody>
      </p:sp>
      <p:sp>
        <p:nvSpPr>
          <p:cNvPr id="21507" name="Rectangle 3"/>
          <p:cNvSpPr>
            <a:spLocks noGrp="1" noChangeArrowheads="1"/>
          </p:cNvSpPr>
          <p:nvPr>
            <p:ph type="body" idx="1"/>
          </p:nvPr>
        </p:nvSpPr>
        <p:spPr/>
        <p:txBody>
          <a:bodyPr/>
          <a:lstStyle/>
          <a:p>
            <a:pPr eaLnBrk="1" hangingPunct="1"/>
            <a:r>
              <a:rPr lang="cs-CZ" sz="1800" dirty="0"/>
              <a:t>Řadíme sem </a:t>
            </a:r>
            <a:r>
              <a:rPr lang="cs-CZ" sz="1800" dirty="0">
                <a:solidFill>
                  <a:srgbClr val="FF0000"/>
                </a:solidFill>
              </a:rPr>
              <a:t>příjmy</a:t>
            </a:r>
            <a:r>
              <a:rPr lang="cs-CZ" sz="1800" dirty="0"/>
              <a:t> ze sportovní činnosti tzv. </a:t>
            </a:r>
            <a:r>
              <a:rPr lang="cs-CZ" sz="1800" dirty="0">
                <a:solidFill>
                  <a:srgbClr val="FF0000"/>
                </a:solidFill>
              </a:rPr>
              <a:t>příležitostné</a:t>
            </a:r>
            <a:r>
              <a:rPr lang="cs-CZ" sz="1800" dirty="0"/>
              <a:t>,</a:t>
            </a:r>
          </a:p>
          <a:p>
            <a:pPr eaLnBrk="1" hangingPunct="1"/>
            <a:endParaRPr lang="cs-CZ" sz="1800" dirty="0"/>
          </a:p>
          <a:p>
            <a:pPr eaLnBrk="1" hangingPunct="1"/>
            <a:r>
              <a:rPr lang="cs-CZ" sz="1800" dirty="0"/>
              <a:t>Tzv. kritérium příležitosti je obsažené v § 10 odst. 1 písm. a) ZDP</a:t>
            </a:r>
          </a:p>
          <a:p>
            <a:pPr eaLnBrk="1" hangingPunct="1"/>
            <a:endParaRPr lang="cs-CZ" sz="1800" dirty="0"/>
          </a:p>
          <a:p>
            <a:pPr eaLnBrk="1" hangingPunct="1"/>
            <a:r>
              <a:rPr lang="cs-CZ" sz="1800" dirty="0"/>
              <a:t>Příležitostnou činností je chápáno, že: </a:t>
            </a:r>
          </a:p>
          <a:p>
            <a:pPr lvl="1" eaLnBrk="1" hangingPunct="1"/>
            <a:r>
              <a:rPr lang="cs-CZ" sz="1600" dirty="0"/>
              <a:t>není provozována pravidelně a opakovaně,</a:t>
            </a:r>
          </a:p>
          <a:p>
            <a:pPr lvl="1" eaLnBrk="1" hangingPunct="1"/>
            <a:r>
              <a:rPr lang="cs-CZ" sz="1600" dirty="0"/>
              <a:t>příjmy z ní pocházející nejsou jediným poplatníkovým příjmem,</a:t>
            </a:r>
          </a:p>
          <a:p>
            <a:pPr lvl="1" eaLnBrk="1" hangingPunct="1"/>
            <a:r>
              <a:rPr lang="cs-CZ" sz="1600" dirty="0"/>
              <a:t>jednak je příjmem převládajícím a podstatnou měrou zabezpečujícím obživu poplatníka či jeho rodiny.</a:t>
            </a:r>
          </a:p>
          <a:p>
            <a:pPr eaLnBrk="1" hangingPunct="1"/>
            <a:r>
              <a:rPr lang="cs-CZ" sz="2000" dirty="0"/>
              <a:t>pravidelnosti či opakování je pak při periodickém charakteru většiny sportovních soutěži výrazným omezením pro zařazení příjmů ze sportovní činnosti pod § 10 ZDP,</a:t>
            </a:r>
          </a:p>
          <a:p>
            <a:pPr eaLnBrk="1" hangingPunct="1"/>
            <a:r>
              <a:rPr lang="cs-CZ" sz="2400" b="1" dirty="0"/>
              <a:t>Zařazení pod § 10 se většinou nedoporučuje</a:t>
            </a:r>
            <a:r>
              <a:rPr lang="cs-CZ" sz="2800" dirty="0"/>
              <a:t>   </a:t>
            </a:r>
          </a:p>
        </p:txBody>
      </p:sp>
      <p:sp>
        <p:nvSpPr>
          <p:cNvPr id="21508" name="Zástupný symbol pro datum 5"/>
          <p:cNvSpPr>
            <a:spLocks noGrp="1"/>
          </p:cNvSpPr>
          <p:nvPr>
            <p:ph type="dt" sz="quarter" idx="10"/>
          </p:nvPr>
        </p:nvSpPr>
        <p:spPr>
          <a:noFill/>
        </p:spPr>
        <p:txBody>
          <a:bodyPr/>
          <a:lstStyle/>
          <a:p>
            <a:fld id="{438DCDBA-39B7-41B9-9ED3-59917069D4F4}" type="datetime1">
              <a:rPr lang="cs-CZ" smtClean="0">
                <a:solidFill>
                  <a:srgbClr val="000000"/>
                </a:solidFill>
              </a:rPr>
              <a:pPr/>
              <a:t>31.10.2018</a:t>
            </a:fld>
            <a:endParaRPr lang="cs-CZ">
              <a:solidFill>
                <a:srgbClr val="000000"/>
              </a:solidFill>
            </a:endParaRPr>
          </a:p>
        </p:txBody>
      </p:sp>
      <p:sp>
        <p:nvSpPr>
          <p:cNvPr id="21509" name="Zástupný symbol pro číslo snímku 6"/>
          <p:cNvSpPr>
            <a:spLocks noGrp="1"/>
          </p:cNvSpPr>
          <p:nvPr>
            <p:ph type="sldNum" sz="quarter" idx="12"/>
          </p:nvPr>
        </p:nvSpPr>
        <p:spPr>
          <a:noFill/>
        </p:spPr>
        <p:txBody>
          <a:bodyPr/>
          <a:lstStyle/>
          <a:p>
            <a:fld id="{FAD062FA-0010-4E43-93F3-6DFB9B43D5F8}" type="slidenum">
              <a:rPr lang="cs-CZ">
                <a:solidFill>
                  <a:srgbClr val="000000"/>
                </a:solidFill>
              </a:rPr>
              <a:pPr/>
              <a:t>20</a:t>
            </a:fld>
            <a:endParaRPr lang="cs-CZ">
              <a:solidFill>
                <a:srgbClr val="000000"/>
              </a:solidFill>
            </a:endParaRPr>
          </a:p>
        </p:txBody>
      </p:sp>
      <p:sp>
        <p:nvSpPr>
          <p:cNvPr id="21510"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520485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z="3200" b="1"/>
              <a:t>Starty zahraničních sportovců</a:t>
            </a:r>
            <a:r>
              <a:rPr lang="cs-CZ" sz="3200"/>
              <a:t> </a:t>
            </a:r>
            <a:br>
              <a:rPr lang="cs-CZ" sz="3200"/>
            </a:br>
            <a:r>
              <a:rPr lang="cs-CZ" sz="3200"/>
              <a:t>v České republice</a:t>
            </a:r>
            <a:r>
              <a:rPr lang="cs-CZ" sz="4000"/>
              <a:t> </a:t>
            </a:r>
          </a:p>
        </p:txBody>
      </p:sp>
      <p:sp>
        <p:nvSpPr>
          <p:cNvPr id="22531" name="Rectangle 3"/>
          <p:cNvSpPr>
            <a:spLocks noGrp="1" noChangeArrowheads="1"/>
          </p:cNvSpPr>
          <p:nvPr>
            <p:ph type="body" idx="1"/>
          </p:nvPr>
        </p:nvSpPr>
        <p:spPr/>
        <p:txBody>
          <a:bodyPr/>
          <a:lstStyle/>
          <a:p>
            <a:pPr eaLnBrk="1" hangingPunct="1">
              <a:buFontTx/>
              <a:buNone/>
            </a:pPr>
            <a:r>
              <a:rPr lang="cs-CZ" sz="2400"/>
              <a:t>    Problém zdaňováni cizinců účastnících se sportovní akce na území ČR jednorázově anebo žijících mimo území ČR:</a:t>
            </a:r>
          </a:p>
          <a:p>
            <a:pPr lvl="1" eaLnBrk="1" hangingPunct="1"/>
            <a:r>
              <a:rPr lang="cs-CZ" sz="1800"/>
              <a:t>Podle </a:t>
            </a:r>
            <a:r>
              <a:rPr lang="cs-CZ" sz="1800" b="1"/>
              <a:t>§ 36 </a:t>
            </a:r>
            <a:r>
              <a:rPr lang="cs-CZ" sz="1800"/>
              <a:t>odst.1 písm. a) bod 1 ZDP má být takovýmto nerezidentům </a:t>
            </a:r>
            <a:r>
              <a:rPr lang="cs-CZ" sz="1800" b="1"/>
              <a:t>sraženo zvláštní sazbou ve výši 25 %.</a:t>
            </a:r>
            <a:r>
              <a:rPr lang="cs-CZ" sz="1800"/>
              <a:t> </a:t>
            </a:r>
          </a:p>
          <a:p>
            <a:pPr lvl="1" eaLnBrk="1" hangingPunct="1"/>
            <a:endParaRPr lang="cs-CZ" sz="1800"/>
          </a:p>
          <a:p>
            <a:pPr lvl="1" eaLnBrk="1" hangingPunct="1"/>
            <a:r>
              <a:rPr lang="cs-CZ" sz="1800"/>
              <a:t>Vztahuje se i na příjmy ze sportovní činnosti, vyplývá to z připojeného odkazu na </a:t>
            </a:r>
            <a:r>
              <a:rPr lang="cs-CZ" sz="1800" b="1"/>
              <a:t>§ 22 odst. 1 písm. f), ve kterém jsou sportovci jako nositelé daňového břemene přímo uvedeni.</a:t>
            </a:r>
          </a:p>
        </p:txBody>
      </p:sp>
      <p:sp>
        <p:nvSpPr>
          <p:cNvPr id="22532" name="Zástupný symbol pro datum 5"/>
          <p:cNvSpPr>
            <a:spLocks noGrp="1"/>
          </p:cNvSpPr>
          <p:nvPr>
            <p:ph type="dt" sz="quarter" idx="10"/>
          </p:nvPr>
        </p:nvSpPr>
        <p:spPr>
          <a:noFill/>
        </p:spPr>
        <p:txBody>
          <a:bodyPr/>
          <a:lstStyle/>
          <a:p>
            <a:fld id="{0B9658ED-A7AE-4C39-A5B6-91963A08B627}" type="datetime1">
              <a:rPr lang="cs-CZ" smtClean="0">
                <a:solidFill>
                  <a:srgbClr val="000000"/>
                </a:solidFill>
              </a:rPr>
              <a:pPr/>
              <a:t>31.10.2018</a:t>
            </a:fld>
            <a:endParaRPr lang="cs-CZ">
              <a:solidFill>
                <a:srgbClr val="000000"/>
              </a:solidFill>
            </a:endParaRPr>
          </a:p>
        </p:txBody>
      </p:sp>
      <p:sp>
        <p:nvSpPr>
          <p:cNvPr id="22533" name="Zástupný symbol pro číslo snímku 6"/>
          <p:cNvSpPr>
            <a:spLocks noGrp="1"/>
          </p:cNvSpPr>
          <p:nvPr>
            <p:ph type="sldNum" sz="quarter" idx="12"/>
          </p:nvPr>
        </p:nvSpPr>
        <p:spPr>
          <a:noFill/>
        </p:spPr>
        <p:txBody>
          <a:bodyPr/>
          <a:lstStyle/>
          <a:p>
            <a:fld id="{03D43363-0464-4EA1-9A74-F5F354C25992}" type="slidenum">
              <a:rPr lang="cs-CZ">
                <a:solidFill>
                  <a:srgbClr val="000000"/>
                </a:solidFill>
              </a:rPr>
              <a:pPr/>
              <a:t>21</a:t>
            </a:fld>
            <a:endParaRPr lang="cs-CZ">
              <a:solidFill>
                <a:srgbClr val="000000"/>
              </a:solidFill>
            </a:endParaRPr>
          </a:p>
        </p:txBody>
      </p:sp>
      <p:sp>
        <p:nvSpPr>
          <p:cNvPr id="22534"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518303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z="2400">
                <a:solidFill>
                  <a:srgbClr val="7030A0"/>
                </a:solidFill>
              </a:rPr>
              <a:t>Ad 5) </a:t>
            </a:r>
            <a:r>
              <a:rPr lang="cs-CZ" sz="3200" b="1">
                <a:solidFill>
                  <a:srgbClr val="7030A0"/>
                </a:solidFill>
              </a:rPr>
              <a:t>V</a:t>
            </a:r>
            <a:r>
              <a:rPr lang="cs-CZ" sz="3200" b="1">
                <a:solidFill>
                  <a:srgbClr val="7030A0"/>
                </a:solidFill>
                <a:cs typeface="Arial" charset="0"/>
              </a:rPr>
              <a:t>ýdaje související se zdanitelnými příjmy</a:t>
            </a:r>
            <a:r>
              <a:rPr lang="cs-CZ" sz="4000">
                <a:solidFill>
                  <a:srgbClr val="7030A0"/>
                </a:solidFill>
                <a:cs typeface="Arial" charset="0"/>
              </a:rPr>
              <a:t> </a:t>
            </a:r>
          </a:p>
        </p:txBody>
      </p:sp>
      <p:sp>
        <p:nvSpPr>
          <p:cNvPr id="23555" name="Rectangle 3"/>
          <p:cNvSpPr>
            <a:spLocks noGrp="1" noChangeArrowheads="1"/>
          </p:cNvSpPr>
          <p:nvPr>
            <p:ph type="body" idx="1"/>
          </p:nvPr>
        </p:nvSpPr>
        <p:spPr/>
        <p:txBody>
          <a:bodyPr/>
          <a:lstStyle/>
          <a:p>
            <a:pPr eaLnBrk="1" hangingPunct="1">
              <a:lnSpc>
                <a:spcPct val="90000"/>
              </a:lnSpc>
            </a:pPr>
            <a:r>
              <a:rPr lang="cs-CZ" sz="2000" dirty="0"/>
              <a:t>U příjmů dle § 6 ZDP je situace jednoduchá, jelikož v této skupině příjmů je otázka výdajů bezpředmětná,</a:t>
            </a:r>
          </a:p>
          <a:p>
            <a:pPr eaLnBrk="1" hangingPunct="1">
              <a:lnSpc>
                <a:spcPct val="90000"/>
              </a:lnSpc>
            </a:pPr>
            <a:r>
              <a:rPr lang="cs-CZ" sz="2000" dirty="0"/>
              <a:t>U sportovců </a:t>
            </a:r>
            <a:r>
              <a:rPr lang="cs-CZ" sz="2000" dirty="0" err="1"/>
              <a:t>zdaňujících</a:t>
            </a:r>
            <a:r>
              <a:rPr lang="cs-CZ" sz="2000" dirty="0"/>
              <a:t> své příjmy dle § 7 je možné při stanovení výdajů na dosažení, zajištění a udržení příjmů postupovat jako u ostatních OSVČ,</a:t>
            </a:r>
          </a:p>
          <a:p>
            <a:pPr eaLnBrk="1" hangingPunct="1">
              <a:lnSpc>
                <a:spcPct val="90000"/>
              </a:lnSpc>
            </a:pPr>
            <a:r>
              <a:rPr lang="cs-CZ" sz="2000" dirty="0"/>
              <a:t> Sportovci = podnikatelé mají možnost uplatnit výdaje dle § 7 odst. 9 ZDP, tj. ve </a:t>
            </a:r>
            <a:r>
              <a:rPr lang="cs-CZ" sz="2000"/>
              <a:t>výši 60 </a:t>
            </a:r>
            <a:r>
              <a:rPr lang="cs-CZ" sz="2000" dirty="0"/>
              <a:t>% z příjmů a pojistného na sociální a zdravotní zabezpečení (tj. v případě, že nevedou účetnictví) nebo na základě evidence v soustavě jednoduchého nebo podvojného účetnictví.</a:t>
            </a:r>
          </a:p>
          <a:p>
            <a:pPr eaLnBrk="1" hangingPunct="1">
              <a:lnSpc>
                <a:spcPct val="90000"/>
              </a:lnSpc>
            </a:pPr>
            <a:endParaRPr lang="cs-CZ" sz="2000" dirty="0"/>
          </a:p>
          <a:p>
            <a:pPr eaLnBrk="1" hangingPunct="1">
              <a:lnSpc>
                <a:spcPct val="90000"/>
              </a:lnSpc>
            </a:pPr>
            <a:r>
              <a:rPr lang="cs-CZ" sz="2000" dirty="0"/>
              <a:t>Při uplatnění výdajů:</a:t>
            </a:r>
          </a:p>
          <a:p>
            <a:pPr lvl="1" eaLnBrk="1" hangingPunct="1">
              <a:lnSpc>
                <a:spcPct val="90000"/>
              </a:lnSpc>
            </a:pPr>
            <a:r>
              <a:rPr lang="cs-CZ" sz="1800" dirty="0"/>
              <a:t>pouze k zápasům, závodům mimo bydliště sportovce lze účtovat stravné (pracovní cesta musí navíc trvat déle než 12 hodin) </a:t>
            </a:r>
          </a:p>
          <a:p>
            <a:pPr lvl="1" eaLnBrk="1" hangingPunct="1">
              <a:lnSpc>
                <a:spcPct val="90000"/>
              </a:lnSpc>
            </a:pPr>
            <a:r>
              <a:rPr lang="cs-CZ" sz="1800" dirty="0"/>
              <a:t>a náhradu prokázaných jízdních výdajů ( 24 odst. 2, písmeno k) ZDF).</a:t>
            </a:r>
          </a:p>
        </p:txBody>
      </p:sp>
      <p:sp>
        <p:nvSpPr>
          <p:cNvPr id="23556" name="Zástupný symbol pro datum 5"/>
          <p:cNvSpPr>
            <a:spLocks noGrp="1"/>
          </p:cNvSpPr>
          <p:nvPr>
            <p:ph type="dt" sz="quarter" idx="10"/>
          </p:nvPr>
        </p:nvSpPr>
        <p:spPr>
          <a:noFill/>
        </p:spPr>
        <p:txBody>
          <a:bodyPr/>
          <a:lstStyle/>
          <a:p>
            <a:fld id="{98F2C7A1-DFEF-42B2-BE79-21E00C603265}" type="datetime1">
              <a:rPr lang="cs-CZ" smtClean="0">
                <a:solidFill>
                  <a:srgbClr val="000000"/>
                </a:solidFill>
              </a:rPr>
              <a:pPr/>
              <a:t>31.10.2018</a:t>
            </a:fld>
            <a:endParaRPr lang="cs-CZ">
              <a:solidFill>
                <a:srgbClr val="000000"/>
              </a:solidFill>
            </a:endParaRPr>
          </a:p>
        </p:txBody>
      </p:sp>
      <p:sp>
        <p:nvSpPr>
          <p:cNvPr id="23557" name="Zástupný symbol pro číslo snímku 6"/>
          <p:cNvSpPr>
            <a:spLocks noGrp="1"/>
          </p:cNvSpPr>
          <p:nvPr>
            <p:ph type="sldNum" sz="quarter" idx="12"/>
          </p:nvPr>
        </p:nvSpPr>
        <p:spPr>
          <a:noFill/>
        </p:spPr>
        <p:txBody>
          <a:bodyPr/>
          <a:lstStyle/>
          <a:p>
            <a:fld id="{2D7B0E05-8C8F-42A2-A9B1-0278B0A2DE8F}" type="slidenum">
              <a:rPr lang="cs-CZ">
                <a:solidFill>
                  <a:srgbClr val="000000"/>
                </a:solidFill>
              </a:rPr>
              <a:pPr/>
              <a:t>22</a:t>
            </a:fld>
            <a:endParaRPr lang="cs-CZ">
              <a:solidFill>
                <a:srgbClr val="000000"/>
              </a:solidFill>
            </a:endParaRPr>
          </a:p>
        </p:txBody>
      </p:sp>
      <p:sp>
        <p:nvSpPr>
          <p:cNvPr id="23558"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062357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81200" y="274638"/>
            <a:ext cx="8229600" cy="582612"/>
          </a:xfrm>
        </p:spPr>
        <p:txBody>
          <a:bodyPr/>
          <a:lstStyle/>
          <a:p>
            <a:pPr eaLnBrk="1" hangingPunct="1"/>
            <a:r>
              <a:rPr lang="cs-CZ" sz="2400">
                <a:solidFill>
                  <a:srgbClr val="7030A0"/>
                </a:solidFill>
              </a:rPr>
              <a:t>Ad 5) </a:t>
            </a:r>
            <a:r>
              <a:rPr lang="cs-CZ" sz="2800" b="1">
                <a:solidFill>
                  <a:srgbClr val="7030A0"/>
                </a:solidFill>
              </a:rPr>
              <a:t>Výdaje související se zdanitelnými příjmy</a:t>
            </a:r>
          </a:p>
        </p:txBody>
      </p:sp>
      <p:sp>
        <p:nvSpPr>
          <p:cNvPr id="24579" name="Rectangle 3"/>
          <p:cNvSpPr>
            <a:spLocks noGrp="1" noChangeArrowheads="1"/>
          </p:cNvSpPr>
          <p:nvPr>
            <p:ph type="body" idx="1"/>
          </p:nvPr>
        </p:nvSpPr>
        <p:spPr>
          <a:xfrm>
            <a:off x="1981200" y="1341438"/>
            <a:ext cx="8229600" cy="5256212"/>
          </a:xfrm>
        </p:spPr>
        <p:txBody>
          <a:bodyPr/>
          <a:lstStyle/>
          <a:p>
            <a:pPr eaLnBrk="1" hangingPunct="1">
              <a:lnSpc>
                <a:spcPct val="80000"/>
              </a:lnSpc>
              <a:buFontTx/>
              <a:buNone/>
            </a:pPr>
            <a:r>
              <a:rPr lang="cs-CZ" sz="2000"/>
              <a:t>Citlivě je třeba přistupovat zejména k: </a:t>
            </a:r>
          </a:p>
          <a:p>
            <a:pPr eaLnBrk="1" hangingPunct="1">
              <a:lnSpc>
                <a:spcPct val="80000"/>
              </a:lnSpc>
            </a:pPr>
            <a:r>
              <a:rPr lang="cs-CZ" sz="2000"/>
              <a:t>cestovním náhradám</a:t>
            </a:r>
            <a:r>
              <a:rPr lang="cs-CZ" sz="1400"/>
              <a:t>, ZDP platí v plné míře i u sportovců a není možné postupovat nad rámec těchto zákonů.</a:t>
            </a:r>
          </a:p>
          <a:p>
            <a:pPr eaLnBrk="1" hangingPunct="1">
              <a:lnSpc>
                <a:spcPct val="80000"/>
              </a:lnSpc>
            </a:pPr>
            <a:r>
              <a:rPr lang="cs-CZ" sz="2000"/>
              <a:t>výdajům za ubytování, </a:t>
            </a:r>
          </a:p>
          <a:p>
            <a:pPr eaLnBrk="1" hangingPunct="1">
              <a:lnSpc>
                <a:spcPct val="80000"/>
              </a:lnSpc>
            </a:pPr>
            <a:r>
              <a:rPr lang="cs-CZ" sz="2000"/>
              <a:t>vitamínovým, iontovým nápojů a tzv. doplňkové výživě, u kterých doporučujeme uplatnění ve výdajích podpořit vyjádřením lékaře o nezbytnosti těchto přípravků pro výkon sportovce</a:t>
            </a:r>
          </a:p>
          <a:p>
            <a:pPr eaLnBrk="1" hangingPunct="1">
              <a:lnSpc>
                <a:spcPct val="80000"/>
              </a:lnSpc>
            </a:pPr>
            <a:r>
              <a:rPr lang="cs-CZ" sz="2000"/>
              <a:t>platbám pojistného, kdy je nutno rozlišovat pojistné placené za pojistky vztahující se k náhradě za ušlé příjmy v případě úrazu od ostatních, zejména životních a úrazových pojistek; </a:t>
            </a:r>
          </a:p>
          <a:p>
            <a:pPr lvl="1" eaLnBrk="1" hangingPunct="1">
              <a:lnSpc>
                <a:spcPct val="80000"/>
              </a:lnSpc>
            </a:pPr>
            <a:r>
              <a:rPr lang="cs-CZ" sz="1800"/>
              <a:t>pojistné placené v prvém případě bude u profesionálních sportovců daňově </a:t>
            </a:r>
            <a:r>
              <a:rPr lang="cs-CZ" sz="1800" b="1"/>
              <a:t>uplatnitelné,</a:t>
            </a:r>
            <a:r>
              <a:rPr lang="cs-CZ" sz="1800"/>
              <a:t> </a:t>
            </a:r>
          </a:p>
          <a:p>
            <a:pPr lvl="1" eaLnBrk="1" hangingPunct="1">
              <a:lnSpc>
                <a:spcPct val="80000"/>
              </a:lnSpc>
            </a:pPr>
            <a:r>
              <a:rPr lang="cs-CZ" sz="1800"/>
              <a:t>pojistné u životních a úrazových pojistek </a:t>
            </a:r>
            <a:r>
              <a:rPr lang="cs-CZ" sz="1800" b="1"/>
              <a:t>nikoliv.</a:t>
            </a:r>
          </a:p>
          <a:p>
            <a:pPr eaLnBrk="1" hangingPunct="1">
              <a:lnSpc>
                <a:spcPct val="80000"/>
              </a:lnSpc>
            </a:pPr>
            <a:r>
              <a:rPr lang="cs-CZ" sz="2000"/>
              <a:t>výdajům na sportovní materiál, posuzovat pečlivě charakter a povahu pořizovaného materiálu ve vztahu k provozované sportovní disciplíně; </a:t>
            </a:r>
          </a:p>
          <a:p>
            <a:pPr lvl="1" eaLnBrk="1" hangingPunct="1">
              <a:lnSpc>
                <a:spcPct val="80000"/>
              </a:lnSpc>
            </a:pPr>
            <a:r>
              <a:rPr lang="cs-CZ" sz="1800"/>
              <a:t>neměly by být asi problémy se sportovní obuví a sportovním oblečením v adekvátním množství. </a:t>
            </a:r>
          </a:p>
        </p:txBody>
      </p:sp>
      <p:sp>
        <p:nvSpPr>
          <p:cNvPr id="24580" name="Zástupný symbol pro datum 5"/>
          <p:cNvSpPr>
            <a:spLocks noGrp="1"/>
          </p:cNvSpPr>
          <p:nvPr>
            <p:ph type="dt" sz="quarter" idx="10"/>
          </p:nvPr>
        </p:nvSpPr>
        <p:spPr>
          <a:noFill/>
        </p:spPr>
        <p:txBody>
          <a:bodyPr/>
          <a:lstStyle/>
          <a:p>
            <a:fld id="{0A9FAC9C-D008-4DCC-9FCC-47D4052203D3}" type="datetime1">
              <a:rPr lang="cs-CZ" smtClean="0">
                <a:solidFill>
                  <a:srgbClr val="000000"/>
                </a:solidFill>
              </a:rPr>
              <a:pPr/>
              <a:t>31.10.2018</a:t>
            </a:fld>
            <a:endParaRPr lang="cs-CZ">
              <a:solidFill>
                <a:srgbClr val="000000"/>
              </a:solidFill>
            </a:endParaRPr>
          </a:p>
        </p:txBody>
      </p:sp>
      <p:sp>
        <p:nvSpPr>
          <p:cNvPr id="24581" name="Zástupný symbol pro číslo snímku 6"/>
          <p:cNvSpPr>
            <a:spLocks noGrp="1"/>
          </p:cNvSpPr>
          <p:nvPr>
            <p:ph type="sldNum" sz="quarter" idx="12"/>
          </p:nvPr>
        </p:nvSpPr>
        <p:spPr>
          <a:noFill/>
        </p:spPr>
        <p:txBody>
          <a:bodyPr/>
          <a:lstStyle/>
          <a:p>
            <a:fld id="{CB15275F-0662-4628-BA97-53881C0D0BF3}" type="slidenum">
              <a:rPr lang="cs-CZ">
                <a:solidFill>
                  <a:srgbClr val="000000"/>
                </a:solidFill>
              </a:rPr>
              <a:pPr/>
              <a:t>23</a:t>
            </a:fld>
            <a:endParaRPr lang="cs-CZ">
              <a:solidFill>
                <a:srgbClr val="000000"/>
              </a:solidFill>
            </a:endParaRPr>
          </a:p>
        </p:txBody>
      </p:sp>
      <p:sp>
        <p:nvSpPr>
          <p:cNvPr id="24582"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27984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z="2400">
                <a:solidFill>
                  <a:srgbClr val="7030A0"/>
                </a:solidFill>
              </a:rPr>
              <a:t>Ad 6) </a:t>
            </a:r>
            <a:r>
              <a:rPr lang="cs-CZ" sz="2800" b="1">
                <a:solidFill>
                  <a:srgbClr val="7030A0"/>
                </a:solidFill>
              </a:rPr>
              <a:t>Nepeněžní příjmy sportovce</a:t>
            </a:r>
            <a:br>
              <a:rPr lang="cs-CZ" sz="2800" b="1">
                <a:solidFill>
                  <a:srgbClr val="7030A0"/>
                </a:solidFill>
              </a:rPr>
            </a:br>
            <a:r>
              <a:rPr lang="cs-CZ" sz="2800" b="1">
                <a:solidFill>
                  <a:srgbClr val="7030A0"/>
                </a:solidFill>
              </a:rPr>
              <a:t>a zdanění</a:t>
            </a:r>
            <a:r>
              <a:rPr lang="cs-CZ" sz="2800">
                <a:solidFill>
                  <a:srgbClr val="7030A0"/>
                </a:solidFill>
              </a:rPr>
              <a:t> </a:t>
            </a:r>
          </a:p>
        </p:txBody>
      </p:sp>
      <p:sp>
        <p:nvSpPr>
          <p:cNvPr id="25603" name="Rectangle 3"/>
          <p:cNvSpPr>
            <a:spLocks noGrp="1" noChangeArrowheads="1"/>
          </p:cNvSpPr>
          <p:nvPr>
            <p:ph type="body" idx="1"/>
          </p:nvPr>
        </p:nvSpPr>
        <p:spPr/>
        <p:txBody>
          <a:bodyPr/>
          <a:lstStyle/>
          <a:p>
            <a:pPr eaLnBrk="1" hangingPunct="1"/>
            <a:r>
              <a:rPr lang="cs-CZ" sz="2000"/>
              <a:t>Sportovní organizace (ať ve formě s.r.o. nebo o. s.), </a:t>
            </a:r>
          </a:p>
          <a:p>
            <a:pPr eaLnBrk="1" hangingPunct="1"/>
            <a:endParaRPr lang="cs-CZ" sz="2000"/>
          </a:p>
          <a:p>
            <a:pPr eaLnBrk="1" hangingPunct="1"/>
            <a:r>
              <a:rPr lang="cs-CZ" sz="2000"/>
              <a:t>Zavazují se hradit sportovcům různé naturální požitky, </a:t>
            </a:r>
          </a:p>
          <a:p>
            <a:pPr lvl="1" eaLnBrk="1" hangingPunct="1"/>
            <a:r>
              <a:rPr lang="cs-CZ" sz="1800"/>
              <a:t> zajištění dopravy, </a:t>
            </a:r>
          </a:p>
          <a:p>
            <a:pPr lvl="1" eaLnBrk="1" hangingPunct="1"/>
            <a:r>
              <a:rPr lang="cs-CZ" sz="1800"/>
              <a:t>zdravotní a rehabilitační péče, </a:t>
            </a:r>
          </a:p>
          <a:p>
            <a:pPr lvl="1" eaLnBrk="1" hangingPunct="1"/>
            <a:r>
              <a:rPr lang="cs-CZ" sz="1800"/>
              <a:t>ubytování, </a:t>
            </a:r>
          </a:p>
          <a:p>
            <a:pPr lvl="1" eaLnBrk="1" hangingPunct="1"/>
            <a:r>
              <a:rPr lang="cs-CZ" sz="1800"/>
              <a:t>stravné a doplňkovou výživu, </a:t>
            </a:r>
          </a:p>
          <a:p>
            <a:pPr lvl="1" eaLnBrk="1" hangingPunct="1"/>
            <a:r>
              <a:rPr lang="cs-CZ" sz="1800"/>
              <a:t>zajištění stravy a dopravy na soustředěních a přípravných kempech.</a:t>
            </a:r>
          </a:p>
          <a:p>
            <a:pPr eaLnBrk="1" hangingPunct="1"/>
            <a:r>
              <a:rPr lang="cs-CZ" sz="2400"/>
              <a:t>Sportovci = OSVČ  během  své sportovní činnosti využívají trenérské a masérské péče, prostory k výkonu své sportovní činnosti (např. hřiště, zimní stadion, atletickou dráhu, posilovnu).</a:t>
            </a:r>
            <a:r>
              <a:rPr lang="cs-CZ" smtClean="0"/>
              <a:t> </a:t>
            </a:r>
          </a:p>
        </p:txBody>
      </p:sp>
      <p:sp>
        <p:nvSpPr>
          <p:cNvPr id="25604" name="Zástupný symbol pro datum 5"/>
          <p:cNvSpPr>
            <a:spLocks noGrp="1"/>
          </p:cNvSpPr>
          <p:nvPr>
            <p:ph type="dt" sz="quarter" idx="10"/>
          </p:nvPr>
        </p:nvSpPr>
        <p:spPr>
          <a:noFill/>
        </p:spPr>
        <p:txBody>
          <a:bodyPr/>
          <a:lstStyle/>
          <a:p>
            <a:fld id="{AFAEA41B-67D6-4031-B0A9-A553443E873F}" type="datetime1">
              <a:rPr lang="cs-CZ" smtClean="0">
                <a:solidFill>
                  <a:srgbClr val="000000"/>
                </a:solidFill>
              </a:rPr>
              <a:pPr/>
              <a:t>31.10.2018</a:t>
            </a:fld>
            <a:endParaRPr lang="cs-CZ">
              <a:solidFill>
                <a:srgbClr val="000000"/>
              </a:solidFill>
            </a:endParaRPr>
          </a:p>
        </p:txBody>
      </p:sp>
      <p:sp>
        <p:nvSpPr>
          <p:cNvPr id="25605" name="Zástupný symbol pro číslo snímku 6"/>
          <p:cNvSpPr>
            <a:spLocks noGrp="1"/>
          </p:cNvSpPr>
          <p:nvPr>
            <p:ph type="sldNum" sz="quarter" idx="12"/>
          </p:nvPr>
        </p:nvSpPr>
        <p:spPr>
          <a:noFill/>
        </p:spPr>
        <p:txBody>
          <a:bodyPr/>
          <a:lstStyle/>
          <a:p>
            <a:fld id="{68C1526D-4EB6-4289-A0F5-F69E35BB4DBF}" type="slidenum">
              <a:rPr lang="cs-CZ">
                <a:solidFill>
                  <a:srgbClr val="000000"/>
                </a:solidFill>
              </a:rPr>
              <a:pPr/>
              <a:t>24</a:t>
            </a:fld>
            <a:endParaRPr lang="cs-CZ">
              <a:solidFill>
                <a:srgbClr val="000000"/>
              </a:solidFill>
            </a:endParaRPr>
          </a:p>
        </p:txBody>
      </p:sp>
      <p:sp>
        <p:nvSpPr>
          <p:cNvPr id="25606"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861513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2400">
                <a:solidFill>
                  <a:srgbClr val="7030A0"/>
                </a:solidFill>
              </a:rPr>
              <a:t>Ad 6)</a:t>
            </a:r>
            <a:r>
              <a:rPr lang="cs-CZ" sz="3200">
                <a:solidFill>
                  <a:srgbClr val="7030A0"/>
                </a:solidFill>
              </a:rPr>
              <a:t> </a:t>
            </a:r>
            <a:r>
              <a:rPr lang="cs-CZ" sz="2800" b="1">
                <a:solidFill>
                  <a:srgbClr val="7030A0"/>
                </a:solidFill>
              </a:rPr>
              <a:t>Nepeněžní příjmy sportovce</a:t>
            </a:r>
            <a:br>
              <a:rPr lang="cs-CZ" sz="2800" b="1">
                <a:solidFill>
                  <a:srgbClr val="7030A0"/>
                </a:solidFill>
              </a:rPr>
            </a:br>
            <a:r>
              <a:rPr lang="cs-CZ" sz="2800" b="1">
                <a:solidFill>
                  <a:srgbClr val="7030A0"/>
                </a:solidFill>
              </a:rPr>
              <a:t>a zdanění</a:t>
            </a:r>
          </a:p>
        </p:txBody>
      </p:sp>
      <p:sp>
        <p:nvSpPr>
          <p:cNvPr id="26627" name="Rectangle 3"/>
          <p:cNvSpPr>
            <a:spLocks noGrp="1" noChangeArrowheads="1"/>
          </p:cNvSpPr>
          <p:nvPr>
            <p:ph type="body" idx="1"/>
          </p:nvPr>
        </p:nvSpPr>
        <p:spPr/>
        <p:txBody>
          <a:bodyPr/>
          <a:lstStyle/>
          <a:p>
            <a:pPr eaLnBrk="1" hangingPunct="1">
              <a:buFontTx/>
              <a:buNone/>
            </a:pPr>
            <a:r>
              <a:rPr lang="cs-CZ" sz="2000"/>
              <a:t>Při tvorbě daňového přiznáni sportovce</a:t>
            </a:r>
          </a:p>
          <a:p>
            <a:pPr eaLnBrk="1" hangingPunct="1"/>
            <a:endParaRPr lang="cs-CZ" sz="2000"/>
          </a:p>
          <a:p>
            <a:pPr eaLnBrk="1" hangingPunct="1"/>
            <a:r>
              <a:rPr lang="cs-CZ" sz="2000"/>
              <a:t> je třeba veškeré tyto naturální požitky zohlednit jako nepeněžní příjem fyzické osoby = sportovce, což v konečném důsledku často podstatně zvýší jednostranně základ daně sportovce (tj. zvýší příjmy, proti kterým nelze uplatnit výdaje). </a:t>
            </a:r>
          </a:p>
          <a:p>
            <a:pPr eaLnBrk="1" hangingPunct="1"/>
            <a:endParaRPr lang="cs-CZ" sz="2000"/>
          </a:p>
          <a:p>
            <a:pPr eaLnBrk="1" hangingPunct="1"/>
            <a:r>
              <a:rPr lang="cs-CZ" sz="2000"/>
              <a:t>je tedy výhodnější, pokud tyto požitky, vyplývající ze smlouvy, jsou sportovci „přefakturovány“, následně je zvýšena sportovcova odměna a zápočtem nebo peněžitou úhradou je možné u sportovce tyto položky uplatnit ve výdajích (při dodržení obecných zásad ZDP).</a:t>
            </a:r>
          </a:p>
        </p:txBody>
      </p:sp>
      <p:sp>
        <p:nvSpPr>
          <p:cNvPr id="26628" name="Zástupný symbol pro datum 5"/>
          <p:cNvSpPr>
            <a:spLocks noGrp="1"/>
          </p:cNvSpPr>
          <p:nvPr>
            <p:ph type="dt" sz="quarter" idx="10"/>
          </p:nvPr>
        </p:nvSpPr>
        <p:spPr>
          <a:noFill/>
        </p:spPr>
        <p:txBody>
          <a:bodyPr/>
          <a:lstStyle/>
          <a:p>
            <a:fld id="{ECAFAFD6-D991-4487-A428-2E5469B6D91E}" type="datetime1">
              <a:rPr lang="cs-CZ" smtClean="0">
                <a:solidFill>
                  <a:srgbClr val="000000"/>
                </a:solidFill>
              </a:rPr>
              <a:pPr/>
              <a:t>31.10.2018</a:t>
            </a:fld>
            <a:endParaRPr lang="cs-CZ">
              <a:solidFill>
                <a:srgbClr val="000000"/>
              </a:solidFill>
            </a:endParaRPr>
          </a:p>
        </p:txBody>
      </p:sp>
      <p:sp>
        <p:nvSpPr>
          <p:cNvPr id="26629" name="Zástupný symbol pro číslo snímku 6"/>
          <p:cNvSpPr>
            <a:spLocks noGrp="1"/>
          </p:cNvSpPr>
          <p:nvPr>
            <p:ph type="sldNum" sz="quarter" idx="12"/>
          </p:nvPr>
        </p:nvSpPr>
        <p:spPr>
          <a:noFill/>
        </p:spPr>
        <p:txBody>
          <a:bodyPr/>
          <a:lstStyle/>
          <a:p>
            <a:fld id="{6D0260F0-544B-4E2B-BB3E-8CB3921284EF}" type="slidenum">
              <a:rPr lang="cs-CZ">
                <a:solidFill>
                  <a:srgbClr val="000000"/>
                </a:solidFill>
              </a:rPr>
              <a:pPr/>
              <a:t>25</a:t>
            </a:fld>
            <a:endParaRPr lang="cs-CZ">
              <a:solidFill>
                <a:srgbClr val="000000"/>
              </a:solidFill>
            </a:endParaRPr>
          </a:p>
        </p:txBody>
      </p:sp>
      <p:sp>
        <p:nvSpPr>
          <p:cNvPr id="26630"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2811126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0"/>
            <a:ext cx="8229600" cy="1417638"/>
          </a:xfrm>
        </p:spPr>
        <p:txBody>
          <a:bodyPr/>
          <a:lstStyle/>
          <a:p>
            <a:pPr eaLnBrk="1" hangingPunct="1"/>
            <a:r>
              <a:rPr lang="cs-CZ" sz="2000" b="1">
                <a:solidFill>
                  <a:srgbClr val="7030A0"/>
                </a:solidFill>
              </a:rPr>
              <a:t>Ad 7) </a:t>
            </a:r>
            <a:r>
              <a:rPr lang="cs-CZ" sz="2800" b="1">
                <a:solidFill>
                  <a:srgbClr val="7030A0"/>
                </a:solidFill>
              </a:rPr>
              <a:t>Daňová problematika sportovních klubů s profesionálními hráči</a:t>
            </a:r>
          </a:p>
        </p:txBody>
      </p:sp>
      <p:sp>
        <p:nvSpPr>
          <p:cNvPr id="27651" name="Rectangle 3"/>
          <p:cNvSpPr>
            <a:spLocks noGrp="1" noChangeArrowheads="1"/>
          </p:cNvSpPr>
          <p:nvPr>
            <p:ph type="body" idx="1"/>
          </p:nvPr>
        </p:nvSpPr>
        <p:spPr/>
        <p:txBody>
          <a:bodyPr/>
          <a:lstStyle/>
          <a:p>
            <a:pPr marL="609600" indent="-609600" eaLnBrk="1" hangingPunct="1">
              <a:buNone/>
            </a:pPr>
            <a:r>
              <a:rPr lang="cs-CZ" b="1" u="sng" smtClean="0"/>
              <a:t>Tři problémy:</a:t>
            </a:r>
          </a:p>
          <a:p>
            <a:pPr marL="609600" indent="-609600" eaLnBrk="1" hangingPunct="1">
              <a:buNone/>
            </a:pPr>
            <a:endParaRPr lang="cs-CZ" b="1" smtClean="0"/>
          </a:p>
          <a:p>
            <a:pPr marL="609600" indent="-609600" eaLnBrk="1" hangingPunct="1">
              <a:buFontTx/>
              <a:buAutoNum type="arabicPeriod"/>
            </a:pPr>
            <a:r>
              <a:rPr lang="cs-CZ" sz="2400" b="1"/>
              <a:t>transferové platby spojené s přestupy hráčů</a:t>
            </a:r>
            <a:r>
              <a:rPr lang="cs-CZ" smtClean="0"/>
              <a:t>              </a:t>
            </a:r>
          </a:p>
          <a:p>
            <a:pPr marL="609600" indent="-609600" eaLnBrk="1" hangingPunct="1">
              <a:buFontTx/>
              <a:buAutoNum type="arabicPeriod"/>
            </a:pPr>
            <a:endParaRPr lang="cs-CZ" smtClean="0"/>
          </a:p>
          <a:p>
            <a:pPr marL="609600" indent="-609600" eaLnBrk="1" hangingPunct="1">
              <a:buFontTx/>
              <a:buAutoNum type="arabicPeriod"/>
            </a:pPr>
            <a:r>
              <a:rPr lang="cs-CZ" sz="2400" b="1"/>
              <a:t>náklady klubu na profesionální hráče</a:t>
            </a:r>
          </a:p>
          <a:p>
            <a:pPr marL="609600" indent="-609600" eaLnBrk="1" hangingPunct="1">
              <a:buFontTx/>
              <a:buAutoNum type="arabicPeriod"/>
            </a:pPr>
            <a:endParaRPr lang="cs-CZ" smtClean="0"/>
          </a:p>
          <a:p>
            <a:pPr marL="609600" indent="-609600" eaLnBrk="1" hangingPunct="1">
              <a:buFontTx/>
              <a:buAutoNum type="arabicPeriod"/>
            </a:pPr>
            <a:r>
              <a:rPr lang="cs-CZ" sz="2400" b="1"/>
              <a:t>zdanění příjmů profes. hráčů a sportovců</a:t>
            </a:r>
          </a:p>
        </p:txBody>
      </p:sp>
      <p:sp>
        <p:nvSpPr>
          <p:cNvPr id="27652" name="Zástupný symbol pro datum 5"/>
          <p:cNvSpPr>
            <a:spLocks noGrp="1"/>
          </p:cNvSpPr>
          <p:nvPr>
            <p:ph type="dt" sz="quarter" idx="10"/>
          </p:nvPr>
        </p:nvSpPr>
        <p:spPr>
          <a:noFill/>
        </p:spPr>
        <p:txBody>
          <a:bodyPr/>
          <a:lstStyle/>
          <a:p>
            <a:fld id="{FAF6CE06-1448-4FB4-BDC3-905072A1810C}" type="datetime1">
              <a:rPr lang="cs-CZ" smtClean="0">
                <a:solidFill>
                  <a:srgbClr val="000000"/>
                </a:solidFill>
              </a:rPr>
              <a:pPr/>
              <a:t>31.10.2018</a:t>
            </a:fld>
            <a:endParaRPr lang="cs-CZ">
              <a:solidFill>
                <a:srgbClr val="000000"/>
              </a:solidFill>
            </a:endParaRPr>
          </a:p>
        </p:txBody>
      </p:sp>
      <p:sp>
        <p:nvSpPr>
          <p:cNvPr id="27653" name="Zástupný symbol pro číslo snímku 6"/>
          <p:cNvSpPr>
            <a:spLocks noGrp="1"/>
          </p:cNvSpPr>
          <p:nvPr>
            <p:ph type="sldNum" sz="quarter" idx="12"/>
          </p:nvPr>
        </p:nvSpPr>
        <p:spPr>
          <a:noFill/>
        </p:spPr>
        <p:txBody>
          <a:bodyPr/>
          <a:lstStyle/>
          <a:p>
            <a:fld id="{A1FA660F-79B4-4D28-83A0-8103B4BE2C2D}" type="slidenum">
              <a:rPr lang="cs-CZ">
                <a:solidFill>
                  <a:srgbClr val="000000"/>
                </a:solidFill>
              </a:rPr>
              <a:pPr/>
              <a:t>26</a:t>
            </a:fld>
            <a:endParaRPr lang="cs-CZ">
              <a:solidFill>
                <a:srgbClr val="000000"/>
              </a:solidFill>
            </a:endParaRPr>
          </a:p>
        </p:txBody>
      </p:sp>
      <p:sp>
        <p:nvSpPr>
          <p:cNvPr id="27654"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562109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eaLnBrk="1" hangingPunct="1"/>
            <a:r>
              <a:rPr lang="cs-CZ" sz="3200">
                <a:solidFill>
                  <a:schemeClr val="tx1"/>
                </a:solidFill>
              </a:rPr>
              <a:t>Ad 1)</a:t>
            </a:r>
            <a:r>
              <a:rPr lang="cs-CZ" smtClean="0">
                <a:solidFill>
                  <a:schemeClr val="tx1"/>
                </a:solidFill>
              </a:rPr>
              <a:t> </a:t>
            </a:r>
            <a:r>
              <a:rPr lang="cs-CZ" sz="3600" b="1">
                <a:solidFill>
                  <a:schemeClr val="tx1"/>
                </a:solidFill>
              </a:rPr>
              <a:t>Transferové platby</a:t>
            </a:r>
          </a:p>
        </p:txBody>
      </p:sp>
      <p:sp>
        <p:nvSpPr>
          <p:cNvPr id="28675" name="Text Box 5"/>
          <p:cNvSpPr txBox="1">
            <a:spLocks noChangeArrowheads="1"/>
          </p:cNvSpPr>
          <p:nvPr/>
        </p:nvSpPr>
        <p:spPr bwMode="auto">
          <a:xfrm>
            <a:off x="2424113" y="2060576"/>
            <a:ext cx="7416800" cy="3662363"/>
          </a:xfrm>
          <a:prstGeom prst="rect">
            <a:avLst/>
          </a:prstGeom>
          <a:noFill/>
          <a:ln w="9525">
            <a:noFill/>
            <a:miter lim="800000"/>
            <a:headEnd/>
            <a:tailEnd/>
          </a:ln>
        </p:spPr>
        <p:txBody>
          <a:bodyPr>
            <a:spAutoFit/>
          </a:bodyPr>
          <a:lstStyle/>
          <a:p>
            <a:pPr fontAlgn="base">
              <a:spcBef>
                <a:spcPct val="0"/>
              </a:spcBef>
              <a:spcAft>
                <a:spcPct val="0"/>
              </a:spcAft>
            </a:pPr>
            <a:endParaRPr lang="cs-CZ">
              <a:solidFill>
                <a:srgbClr val="000000"/>
              </a:solidFill>
            </a:endParaRPr>
          </a:p>
          <a:p>
            <a:pPr fontAlgn="base">
              <a:spcBef>
                <a:spcPct val="0"/>
              </a:spcBef>
              <a:spcAft>
                <a:spcPct val="0"/>
              </a:spcAft>
            </a:pPr>
            <a:r>
              <a:rPr lang="cs-CZ">
                <a:solidFill>
                  <a:srgbClr val="000000"/>
                </a:solidFill>
              </a:rPr>
              <a:t>                              </a:t>
            </a:r>
            <a:r>
              <a:rPr lang="cs-CZ" b="1" u="sng">
                <a:solidFill>
                  <a:srgbClr val="000000"/>
                </a:solidFill>
              </a:rPr>
              <a:t>KDY</a:t>
            </a:r>
            <a:r>
              <a:rPr lang="cs-CZ" b="1">
                <a:solidFill>
                  <a:srgbClr val="000000"/>
                </a:solidFill>
              </a:rPr>
              <a:t> jsou výdaje na nákup hráče daňově účinné</a:t>
            </a:r>
          </a:p>
          <a:p>
            <a:pPr fontAlgn="base">
              <a:spcBef>
                <a:spcPct val="0"/>
              </a:spcBef>
              <a:spcAft>
                <a:spcPct val="0"/>
              </a:spcAft>
            </a:pPr>
            <a:r>
              <a:rPr lang="cs-CZ" b="1">
                <a:solidFill>
                  <a:srgbClr val="000000"/>
                </a:solidFill>
              </a:rPr>
              <a:t>                                              (§ 24, zák. č.586/92 Sb.)</a:t>
            </a:r>
          </a:p>
          <a:p>
            <a:pPr fontAlgn="base">
              <a:spcBef>
                <a:spcPct val="0"/>
              </a:spcBef>
              <a:spcAft>
                <a:spcPct val="0"/>
              </a:spcAft>
            </a:pPr>
            <a:endParaRPr lang="cs-CZ" b="1">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endParaRPr lang="cs-CZ">
              <a:solidFill>
                <a:srgbClr val="000000"/>
              </a:solidFill>
            </a:endParaRPr>
          </a:p>
          <a:p>
            <a:pPr fontAlgn="base">
              <a:spcBef>
                <a:spcPct val="0"/>
              </a:spcBef>
              <a:spcAft>
                <a:spcPct val="0"/>
              </a:spcAft>
            </a:pPr>
            <a:r>
              <a:rPr lang="cs-CZ">
                <a:solidFill>
                  <a:srgbClr val="000000"/>
                </a:solidFill>
              </a:rPr>
              <a:t>                              </a:t>
            </a:r>
            <a:r>
              <a:rPr lang="cs-CZ" b="1" u="sng">
                <a:solidFill>
                  <a:srgbClr val="000000"/>
                </a:solidFill>
              </a:rPr>
              <a:t>JAK</a:t>
            </a:r>
            <a:r>
              <a:rPr lang="cs-CZ" b="1">
                <a:solidFill>
                  <a:srgbClr val="000000"/>
                </a:solidFill>
              </a:rPr>
              <a:t> jsou příjmy z prodeje hráče zdanitelné</a:t>
            </a:r>
          </a:p>
          <a:p>
            <a:pPr fontAlgn="base">
              <a:spcBef>
                <a:spcPct val="0"/>
              </a:spcBef>
              <a:spcAft>
                <a:spcPct val="0"/>
              </a:spcAft>
            </a:pPr>
            <a:r>
              <a:rPr lang="cs-CZ" b="1">
                <a:solidFill>
                  <a:srgbClr val="000000"/>
                </a:solidFill>
              </a:rPr>
              <a:t>                                           (§ 18, zák. č.586/92 Sb.)</a:t>
            </a:r>
          </a:p>
        </p:txBody>
      </p:sp>
      <p:sp>
        <p:nvSpPr>
          <p:cNvPr id="28676" name="Text Box 7"/>
          <p:cNvSpPr txBox="1">
            <a:spLocks noChangeArrowheads="1"/>
          </p:cNvSpPr>
          <p:nvPr/>
        </p:nvSpPr>
        <p:spPr bwMode="auto">
          <a:xfrm>
            <a:off x="1524001" y="3500438"/>
            <a:ext cx="2124075" cy="779462"/>
          </a:xfrm>
          <a:prstGeom prst="rect">
            <a:avLst/>
          </a:prstGeom>
          <a:noFill/>
          <a:ln w="9525">
            <a:noFill/>
            <a:miter lim="800000"/>
            <a:headEnd/>
            <a:tailEnd/>
          </a:ln>
        </p:spPr>
        <p:txBody>
          <a:bodyPr>
            <a:spAutoFit/>
          </a:bodyPr>
          <a:lstStyle/>
          <a:p>
            <a:pPr fontAlgn="base">
              <a:spcBef>
                <a:spcPct val="50000"/>
              </a:spcBef>
              <a:spcAft>
                <a:spcPct val="0"/>
              </a:spcAft>
            </a:pPr>
            <a:r>
              <a:rPr lang="cs-CZ" b="1">
                <a:solidFill>
                  <a:srgbClr val="000000"/>
                </a:solidFill>
              </a:rPr>
              <a:t>Kluby především</a:t>
            </a:r>
          </a:p>
          <a:p>
            <a:pPr fontAlgn="base">
              <a:spcBef>
                <a:spcPct val="50000"/>
              </a:spcBef>
              <a:spcAft>
                <a:spcPct val="0"/>
              </a:spcAft>
            </a:pPr>
            <a:r>
              <a:rPr lang="cs-CZ" b="1">
                <a:solidFill>
                  <a:srgbClr val="000000"/>
                </a:solidFill>
              </a:rPr>
              <a:t>  zajímá</a:t>
            </a:r>
          </a:p>
        </p:txBody>
      </p:sp>
      <p:sp>
        <p:nvSpPr>
          <p:cNvPr id="28677" name="Line 8"/>
          <p:cNvSpPr>
            <a:spLocks noChangeShapeType="1"/>
          </p:cNvSpPr>
          <p:nvPr/>
        </p:nvSpPr>
        <p:spPr bwMode="auto">
          <a:xfrm flipV="1">
            <a:off x="3575051" y="2708276"/>
            <a:ext cx="792163" cy="1152525"/>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a:solidFill>
                <a:srgbClr val="000000"/>
              </a:solidFill>
            </a:endParaRPr>
          </a:p>
        </p:txBody>
      </p:sp>
      <p:sp>
        <p:nvSpPr>
          <p:cNvPr id="28678" name="Line 9"/>
          <p:cNvSpPr>
            <a:spLocks noChangeShapeType="1"/>
          </p:cNvSpPr>
          <p:nvPr/>
        </p:nvSpPr>
        <p:spPr bwMode="auto">
          <a:xfrm>
            <a:off x="3575050" y="3860800"/>
            <a:ext cx="865188" cy="1296988"/>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a:solidFill>
                <a:srgbClr val="000000"/>
              </a:solidFill>
            </a:endParaRPr>
          </a:p>
        </p:txBody>
      </p:sp>
      <p:sp>
        <p:nvSpPr>
          <p:cNvPr id="28679" name="Zástupný symbol pro datum 8"/>
          <p:cNvSpPr>
            <a:spLocks noGrp="1"/>
          </p:cNvSpPr>
          <p:nvPr>
            <p:ph type="dt" sz="quarter" idx="10"/>
          </p:nvPr>
        </p:nvSpPr>
        <p:spPr>
          <a:noFill/>
        </p:spPr>
        <p:txBody>
          <a:bodyPr/>
          <a:lstStyle/>
          <a:p>
            <a:fld id="{28A1B5FB-B965-4B80-99F9-6076CFC95788}" type="datetime1">
              <a:rPr lang="cs-CZ" smtClean="0">
                <a:solidFill>
                  <a:srgbClr val="000000"/>
                </a:solidFill>
              </a:rPr>
              <a:pPr/>
              <a:t>31.10.2018</a:t>
            </a:fld>
            <a:endParaRPr lang="cs-CZ">
              <a:solidFill>
                <a:srgbClr val="000000"/>
              </a:solidFill>
            </a:endParaRPr>
          </a:p>
        </p:txBody>
      </p:sp>
      <p:sp>
        <p:nvSpPr>
          <p:cNvPr id="28680" name="Zástupný symbol pro číslo snímku 9"/>
          <p:cNvSpPr>
            <a:spLocks noGrp="1"/>
          </p:cNvSpPr>
          <p:nvPr>
            <p:ph type="sldNum" sz="quarter" idx="12"/>
          </p:nvPr>
        </p:nvSpPr>
        <p:spPr>
          <a:noFill/>
        </p:spPr>
        <p:txBody>
          <a:bodyPr/>
          <a:lstStyle/>
          <a:p>
            <a:fld id="{FEB5351A-86BB-4EBE-93D4-BD6377152D39}" type="slidenum">
              <a:rPr lang="cs-CZ">
                <a:solidFill>
                  <a:srgbClr val="000000"/>
                </a:solidFill>
              </a:rPr>
              <a:pPr/>
              <a:t>27</a:t>
            </a:fld>
            <a:endParaRPr lang="cs-CZ">
              <a:solidFill>
                <a:srgbClr val="000000"/>
              </a:solidFill>
            </a:endParaRPr>
          </a:p>
        </p:txBody>
      </p:sp>
      <p:sp>
        <p:nvSpPr>
          <p:cNvPr id="28681" name="Zástupný symbol pro zápatí 10"/>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45813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142876"/>
            <a:ext cx="8229600" cy="785813"/>
          </a:xfrm>
        </p:spPr>
        <p:txBody>
          <a:bodyPr/>
          <a:lstStyle/>
          <a:p>
            <a:pPr eaLnBrk="1" hangingPunct="1"/>
            <a:r>
              <a:rPr lang="cs-CZ" sz="1800">
                <a:solidFill>
                  <a:srgbClr val="7030A0"/>
                </a:solidFill>
              </a:rPr>
              <a:t>Ad1)  </a:t>
            </a:r>
            <a:r>
              <a:rPr lang="cs-CZ" sz="2800" b="1">
                <a:solidFill>
                  <a:srgbClr val="7030A0"/>
                </a:solidFill>
              </a:rPr>
              <a:t>Základní kategorie</a:t>
            </a:r>
            <a:r>
              <a:rPr lang="cs-CZ" sz="2800"/>
              <a:t/>
            </a:r>
            <a:br>
              <a:rPr lang="cs-CZ" sz="2800"/>
            </a:br>
            <a:endParaRPr lang="cs-CZ" sz="2800"/>
          </a:p>
        </p:txBody>
      </p:sp>
      <p:sp>
        <p:nvSpPr>
          <p:cNvPr id="4099" name="Rectangle 3"/>
          <p:cNvSpPr>
            <a:spLocks noGrp="1" noChangeArrowheads="1"/>
          </p:cNvSpPr>
          <p:nvPr>
            <p:ph type="body" idx="1"/>
          </p:nvPr>
        </p:nvSpPr>
        <p:spPr>
          <a:xfrm>
            <a:off x="1981200" y="928689"/>
            <a:ext cx="8229600" cy="5197475"/>
          </a:xfrm>
        </p:spPr>
        <p:txBody>
          <a:bodyPr/>
          <a:lstStyle/>
          <a:p>
            <a:pPr eaLnBrk="1" hangingPunct="1">
              <a:lnSpc>
                <a:spcPct val="80000"/>
              </a:lnSpc>
              <a:buFontTx/>
              <a:buNone/>
            </a:pPr>
            <a:r>
              <a:rPr lang="cs-CZ" sz="1800"/>
              <a:t>Pro účely zákona o dani z příjmů se uplatňuje  několik klasifikací.</a:t>
            </a:r>
          </a:p>
          <a:p>
            <a:pPr eaLnBrk="1" hangingPunct="1">
              <a:lnSpc>
                <a:spcPct val="80000"/>
              </a:lnSpc>
              <a:buFontTx/>
              <a:buNone/>
            </a:pPr>
            <a:r>
              <a:rPr lang="cs-CZ" sz="2800"/>
              <a:t> </a:t>
            </a:r>
            <a:r>
              <a:rPr lang="cs-CZ" sz="1800" b="1"/>
              <a:t>Příjmy sportovců jsou zařazeny mezi</a:t>
            </a:r>
            <a:r>
              <a:rPr lang="cs-CZ" sz="1800"/>
              <a:t>:</a:t>
            </a:r>
          </a:p>
          <a:p>
            <a:pPr eaLnBrk="1" hangingPunct="1">
              <a:lnSpc>
                <a:spcPct val="80000"/>
              </a:lnSpc>
            </a:pPr>
            <a:r>
              <a:rPr lang="cs-CZ" sz="2000"/>
              <a:t>příjmy, které nejsou předmětem daně z příjmů,</a:t>
            </a:r>
          </a:p>
          <a:p>
            <a:pPr eaLnBrk="1" hangingPunct="1">
              <a:lnSpc>
                <a:spcPct val="80000"/>
              </a:lnSpc>
            </a:pPr>
            <a:endParaRPr lang="cs-CZ" sz="2000"/>
          </a:p>
          <a:p>
            <a:pPr eaLnBrk="1" hangingPunct="1">
              <a:lnSpc>
                <a:spcPct val="80000"/>
              </a:lnSpc>
            </a:pPr>
            <a:r>
              <a:rPr lang="cs-CZ" sz="2000"/>
              <a:t>příjmy, které jsou předmětem daně a jsou osvobozené od daně</a:t>
            </a:r>
          </a:p>
          <a:p>
            <a:pPr eaLnBrk="1" hangingPunct="1">
              <a:lnSpc>
                <a:spcPct val="80000"/>
              </a:lnSpc>
            </a:pPr>
            <a:endParaRPr lang="cs-CZ" sz="2000"/>
          </a:p>
          <a:p>
            <a:pPr eaLnBrk="1" hangingPunct="1">
              <a:lnSpc>
                <a:spcPct val="80000"/>
              </a:lnSpc>
            </a:pPr>
            <a:r>
              <a:rPr lang="cs-CZ" sz="2000"/>
              <a:t>příjmy, které jsou předmětem daně a jsou zdaněny</a:t>
            </a:r>
          </a:p>
          <a:p>
            <a:pPr eaLnBrk="1" hangingPunct="1">
              <a:lnSpc>
                <a:spcPct val="80000"/>
              </a:lnSpc>
            </a:pPr>
            <a:endParaRPr lang="cs-CZ" sz="2000"/>
          </a:p>
          <a:p>
            <a:pPr eaLnBrk="1" hangingPunct="1">
              <a:lnSpc>
                <a:spcPct val="80000"/>
              </a:lnSpc>
            </a:pPr>
            <a:r>
              <a:rPr lang="cs-CZ" sz="2000"/>
              <a:t>podle § 6 ZDP (závislá činnost)</a:t>
            </a:r>
          </a:p>
          <a:p>
            <a:pPr eaLnBrk="1" hangingPunct="1">
              <a:lnSpc>
                <a:spcPct val="80000"/>
              </a:lnSpc>
            </a:pPr>
            <a:endParaRPr lang="cs-CZ" sz="2000"/>
          </a:p>
          <a:p>
            <a:pPr eaLnBrk="1" hangingPunct="1">
              <a:lnSpc>
                <a:spcPct val="80000"/>
              </a:lnSpc>
            </a:pPr>
            <a:r>
              <a:rPr lang="cs-CZ" sz="2000"/>
              <a:t>podle § 7 ZD? (OSVC)</a:t>
            </a:r>
          </a:p>
          <a:p>
            <a:pPr eaLnBrk="1" hangingPunct="1">
              <a:lnSpc>
                <a:spcPct val="80000"/>
              </a:lnSpc>
            </a:pPr>
            <a:endParaRPr lang="cs-CZ" sz="2000"/>
          </a:p>
          <a:p>
            <a:pPr eaLnBrk="1" hangingPunct="1">
              <a:lnSpc>
                <a:spcPct val="80000"/>
              </a:lnSpc>
            </a:pPr>
            <a:r>
              <a:rPr lang="cs-CZ" sz="2000"/>
              <a:t>podle § 10 (ostatní příjmy)</a:t>
            </a:r>
          </a:p>
          <a:p>
            <a:pPr eaLnBrk="1" hangingPunct="1">
              <a:lnSpc>
                <a:spcPct val="80000"/>
              </a:lnSpc>
            </a:pPr>
            <a:endParaRPr lang="cs-CZ" sz="2000"/>
          </a:p>
          <a:p>
            <a:pPr eaLnBrk="1" hangingPunct="1">
              <a:lnSpc>
                <a:spcPct val="80000"/>
              </a:lnSpc>
            </a:pPr>
            <a:r>
              <a:rPr lang="cs-CZ" sz="2000"/>
              <a:t>podle § 36 (srážkovou daní).</a:t>
            </a:r>
          </a:p>
        </p:txBody>
      </p:sp>
      <p:sp>
        <p:nvSpPr>
          <p:cNvPr id="4100" name="Zástupný symbol pro datum 5"/>
          <p:cNvSpPr>
            <a:spLocks noGrp="1"/>
          </p:cNvSpPr>
          <p:nvPr>
            <p:ph type="dt" sz="quarter" idx="10"/>
          </p:nvPr>
        </p:nvSpPr>
        <p:spPr>
          <a:noFill/>
        </p:spPr>
        <p:txBody>
          <a:bodyPr/>
          <a:lstStyle/>
          <a:p>
            <a:fld id="{01BBAF6E-54BA-4BFB-89E0-02A5FF818FE6}" type="datetime1">
              <a:rPr lang="cs-CZ" smtClean="0">
                <a:solidFill>
                  <a:srgbClr val="000000"/>
                </a:solidFill>
              </a:rPr>
              <a:pPr/>
              <a:t>31.10.2018</a:t>
            </a:fld>
            <a:endParaRPr lang="cs-CZ">
              <a:solidFill>
                <a:srgbClr val="000000"/>
              </a:solidFill>
            </a:endParaRPr>
          </a:p>
        </p:txBody>
      </p:sp>
      <p:sp>
        <p:nvSpPr>
          <p:cNvPr id="4101" name="Zástupný symbol pro číslo snímku 6"/>
          <p:cNvSpPr>
            <a:spLocks noGrp="1"/>
          </p:cNvSpPr>
          <p:nvPr>
            <p:ph type="sldNum" sz="quarter" idx="12"/>
          </p:nvPr>
        </p:nvSpPr>
        <p:spPr>
          <a:noFill/>
        </p:spPr>
        <p:txBody>
          <a:bodyPr/>
          <a:lstStyle/>
          <a:p>
            <a:fld id="{14D49F5B-0197-40C1-89A8-4917FDA494C3}" type="slidenum">
              <a:rPr lang="cs-CZ">
                <a:solidFill>
                  <a:srgbClr val="000000"/>
                </a:solidFill>
              </a:rPr>
              <a:pPr/>
              <a:t>3</a:t>
            </a:fld>
            <a:endParaRPr lang="cs-CZ">
              <a:solidFill>
                <a:srgbClr val="000000"/>
              </a:solidFill>
            </a:endParaRPr>
          </a:p>
        </p:txBody>
      </p:sp>
      <p:sp>
        <p:nvSpPr>
          <p:cNvPr id="4102"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4884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81200" y="274638"/>
            <a:ext cx="8229600" cy="868362"/>
          </a:xfrm>
        </p:spPr>
        <p:txBody>
          <a:bodyPr/>
          <a:lstStyle/>
          <a:p>
            <a:pPr eaLnBrk="1" hangingPunct="1"/>
            <a:r>
              <a:rPr lang="cs-CZ" sz="2400" dirty="0">
                <a:solidFill>
                  <a:srgbClr val="7030A0"/>
                </a:solidFill>
              </a:rPr>
              <a:t>Ad 2) </a:t>
            </a:r>
            <a:r>
              <a:rPr lang="cs-CZ" sz="3600" b="1" dirty="0">
                <a:solidFill>
                  <a:srgbClr val="7030A0"/>
                </a:solidFill>
              </a:rPr>
              <a:t>Předmět daně - příjem ze sportovní činnosti</a:t>
            </a:r>
          </a:p>
        </p:txBody>
      </p:sp>
      <p:sp>
        <p:nvSpPr>
          <p:cNvPr id="5123" name="Rectangle 3"/>
          <p:cNvSpPr>
            <a:spLocks noGrp="1" noChangeArrowheads="1"/>
          </p:cNvSpPr>
          <p:nvPr>
            <p:ph type="body" idx="1"/>
          </p:nvPr>
        </p:nvSpPr>
        <p:spPr/>
        <p:txBody>
          <a:bodyPr/>
          <a:lstStyle/>
          <a:p>
            <a:pPr marL="609600" indent="-609600" algn="ctr" eaLnBrk="1" hangingPunct="1">
              <a:buNone/>
            </a:pPr>
            <a:r>
              <a:rPr lang="cs-CZ" sz="2400"/>
              <a:t>Vrcholoví sportovci </a:t>
            </a:r>
          </a:p>
          <a:p>
            <a:pPr marL="609600" indent="-609600" eaLnBrk="1" hangingPunct="1">
              <a:buNone/>
            </a:pPr>
            <a:r>
              <a:rPr lang="cs-CZ" sz="2400" b="1"/>
              <a:t>Ujasnit si:</a:t>
            </a:r>
          </a:p>
          <a:p>
            <a:pPr marL="609600" indent="-609600" eaLnBrk="1" hangingPunct="1">
              <a:buFontTx/>
              <a:buAutoNum type="arabicPeriod"/>
            </a:pPr>
            <a:r>
              <a:rPr lang="cs-CZ" sz="2000"/>
              <a:t>Které z jejich příjmů jsou předmětem daně a které nikoliv.</a:t>
            </a:r>
          </a:p>
          <a:p>
            <a:pPr marL="609600" indent="-609600" eaLnBrk="1" hangingPunct="1">
              <a:buFontTx/>
              <a:buAutoNum type="arabicPeriod"/>
            </a:pPr>
            <a:endParaRPr lang="cs-CZ" sz="2000"/>
          </a:p>
          <a:p>
            <a:pPr marL="609600" indent="-609600" eaLnBrk="1" hangingPunct="1">
              <a:buFontTx/>
              <a:buAutoNum type="arabicPeriod"/>
            </a:pPr>
            <a:r>
              <a:rPr lang="cs-CZ" sz="2000"/>
              <a:t>Jedná-li se o individuální nebo kolektivní sporty.</a:t>
            </a:r>
          </a:p>
          <a:p>
            <a:pPr marL="609600" indent="-609600" eaLnBrk="1" hangingPunct="1">
              <a:buFontTx/>
              <a:buAutoNum type="arabicPeriod"/>
            </a:pPr>
            <a:endParaRPr lang="cs-CZ" sz="2000"/>
          </a:p>
          <a:p>
            <a:pPr marL="609600" indent="-609600" eaLnBrk="1" hangingPunct="1">
              <a:buFontTx/>
              <a:buAutoNum type="arabicPeriod"/>
            </a:pPr>
            <a:r>
              <a:rPr lang="cs-CZ" sz="2000"/>
              <a:t>Kolik dní v roce tráví mimo území ČR.</a:t>
            </a:r>
          </a:p>
          <a:p>
            <a:pPr marL="609600" indent="-609600" eaLnBrk="1" hangingPunct="1">
              <a:buFontTx/>
              <a:buAutoNum type="arabicPeriod"/>
            </a:pPr>
            <a:r>
              <a:rPr lang="cs-CZ" sz="2000"/>
              <a:t>Kde trvale bydlí.</a:t>
            </a:r>
            <a:r>
              <a:rPr lang="cs-CZ" smtClean="0"/>
              <a:t> </a:t>
            </a:r>
          </a:p>
          <a:p>
            <a:pPr marL="609600" indent="-609600" eaLnBrk="1" hangingPunct="1">
              <a:buFontTx/>
              <a:buAutoNum type="arabicPeriod"/>
            </a:pPr>
            <a:endParaRPr lang="cs-CZ" sz="2000"/>
          </a:p>
          <a:p>
            <a:pPr marL="609600" indent="-609600" eaLnBrk="1" hangingPunct="1">
              <a:buFontTx/>
              <a:buAutoNum type="arabicPeriod"/>
            </a:pPr>
            <a:endParaRPr lang="cs-CZ" sz="2000"/>
          </a:p>
        </p:txBody>
      </p:sp>
      <p:sp>
        <p:nvSpPr>
          <p:cNvPr id="5124" name="Zástupný symbol pro datum 5"/>
          <p:cNvSpPr>
            <a:spLocks noGrp="1"/>
          </p:cNvSpPr>
          <p:nvPr>
            <p:ph type="dt" sz="quarter" idx="10"/>
          </p:nvPr>
        </p:nvSpPr>
        <p:spPr>
          <a:noFill/>
        </p:spPr>
        <p:txBody>
          <a:bodyPr/>
          <a:lstStyle/>
          <a:p>
            <a:fld id="{B17596DB-D07A-4A11-B6DD-77DAAB069304}" type="datetime1">
              <a:rPr lang="cs-CZ" smtClean="0">
                <a:solidFill>
                  <a:srgbClr val="000000"/>
                </a:solidFill>
              </a:rPr>
              <a:pPr/>
              <a:t>31.10.2018</a:t>
            </a:fld>
            <a:endParaRPr lang="cs-CZ">
              <a:solidFill>
                <a:srgbClr val="000000"/>
              </a:solidFill>
            </a:endParaRPr>
          </a:p>
        </p:txBody>
      </p:sp>
      <p:sp>
        <p:nvSpPr>
          <p:cNvPr id="5125" name="Zástupný symbol pro číslo snímku 6"/>
          <p:cNvSpPr>
            <a:spLocks noGrp="1"/>
          </p:cNvSpPr>
          <p:nvPr>
            <p:ph type="sldNum" sz="quarter" idx="12"/>
          </p:nvPr>
        </p:nvSpPr>
        <p:spPr>
          <a:noFill/>
        </p:spPr>
        <p:txBody>
          <a:bodyPr/>
          <a:lstStyle/>
          <a:p>
            <a:fld id="{AAC371CF-24E2-4B75-ACD7-2FAC26985731}" type="slidenum">
              <a:rPr lang="cs-CZ">
                <a:solidFill>
                  <a:srgbClr val="000000"/>
                </a:solidFill>
              </a:rPr>
              <a:pPr/>
              <a:t>4</a:t>
            </a:fld>
            <a:endParaRPr lang="cs-CZ">
              <a:solidFill>
                <a:srgbClr val="000000"/>
              </a:solidFill>
            </a:endParaRPr>
          </a:p>
        </p:txBody>
      </p:sp>
      <p:sp>
        <p:nvSpPr>
          <p:cNvPr id="5126"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08109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z="2000">
                <a:solidFill>
                  <a:schemeClr val="tx1"/>
                </a:solidFill>
              </a:rPr>
              <a:t>Ad 2) </a:t>
            </a:r>
            <a:r>
              <a:rPr lang="cs-CZ" sz="2800" b="1">
                <a:solidFill>
                  <a:schemeClr val="tx1"/>
                </a:solidFill>
              </a:rPr>
              <a:t>Jedná-li se o individuální nebo kolektivní sporty</a:t>
            </a:r>
          </a:p>
        </p:txBody>
      </p:sp>
      <p:sp>
        <p:nvSpPr>
          <p:cNvPr id="6147" name="Rectangle 3"/>
          <p:cNvSpPr>
            <a:spLocks noGrp="1" noChangeArrowheads="1"/>
          </p:cNvSpPr>
          <p:nvPr>
            <p:ph type="body" idx="1"/>
          </p:nvPr>
        </p:nvSpPr>
        <p:spPr/>
        <p:txBody>
          <a:bodyPr/>
          <a:lstStyle/>
          <a:p>
            <a:pPr eaLnBrk="1" hangingPunct="1"/>
            <a:r>
              <a:rPr lang="cs-CZ" sz="2400" b="1"/>
              <a:t>Individuální sporty:</a:t>
            </a:r>
          </a:p>
          <a:p>
            <a:pPr eaLnBrk="1" hangingPunct="1">
              <a:buFontTx/>
              <a:buNone/>
            </a:pPr>
            <a:r>
              <a:rPr lang="cs-CZ" sz="2000" b="1"/>
              <a:t>      bývají mimo území ČR velmi často, ale nikoliv trvale</a:t>
            </a:r>
          </a:p>
          <a:p>
            <a:pPr marL="604838" lvl="1" indent="-147638" eaLnBrk="1" hangingPunct="1"/>
            <a:r>
              <a:rPr lang="cs-CZ" sz="1800" b="1"/>
              <a:t>Uplatňuje se nepřímá definice předmětu daně:</a:t>
            </a:r>
          </a:p>
          <a:p>
            <a:pPr lvl="2" eaLnBrk="1" hangingPunct="1"/>
            <a:r>
              <a:rPr lang="cs-CZ" sz="1600" b="1"/>
              <a:t>obsažena v § 2 ZDP,</a:t>
            </a:r>
          </a:p>
          <a:p>
            <a:pPr lvl="2" eaLnBrk="1" hangingPunct="1"/>
            <a:r>
              <a:rPr lang="cs-CZ" sz="1600" b="1"/>
              <a:t>Podpůrné ustanoveni, § 2 odst. 4 zmíněného paragrafu pak upřesňuje, že obvykle se zdržujícím poplatníkem je rozuměn takový, který se na území ČR vyskytuje minimálně 183 dny v kalendářním roce.</a:t>
            </a:r>
          </a:p>
          <a:p>
            <a:pPr lvl="2" eaLnBrk="1" hangingPunct="1"/>
            <a:r>
              <a:rPr lang="cs-CZ" sz="1600" b="1"/>
              <a:t>bydlištěm se rozumí místo, kde má poplatník stálý byt za okolností, za nichž lze usuzovat na jeho úmysl se trvale v tomto bytě zdržovat.</a:t>
            </a:r>
          </a:p>
          <a:p>
            <a:pPr lvl="2" eaLnBrk="1" hangingPunct="1"/>
            <a:endParaRPr lang="cs-CZ" sz="1600" b="1"/>
          </a:p>
          <a:p>
            <a:pPr marL="604838" lvl="1" indent="-147638" eaLnBrk="1" hangingPunct="1"/>
            <a:r>
              <a:rPr lang="pl-PL" sz="2000" b="1"/>
              <a:t>má daňovou povinnost na </a:t>
            </a:r>
            <a:r>
              <a:rPr lang="pl-PL" sz="2400" b="1"/>
              <a:t>příjmy jak z tuzemska, tak ze  zahraničí</a:t>
            </a:r>
            <a:endParaRPr lang="cs-CZ" sz="2400" b="1"/>
          </a:p>
          <a:p>
            <a:pPr eaLnBrk="1" hangingPunct="1"/>
            <a:endParaRPr lang="cs-CZ" sz="2400"/>
          </a:p>
        </p:txBody>
      </p:sp>
      <p:sp>
        <p:nvSpPr>
          <p:cNvPr id="6148" name="Zástupný symbol pro datum 5"/>
          <p:cNvSpPr>
            <a:spLocks noGrp="1"/>
          </p:cNvSpPr>
          <p:nvPr>
            <p:ph type="dt" sz="quarter" idx="10"/>
          </p:nvPr>
        </p:nvSpPr>
        <p:spPr>
          <a:noFill/>
        </p:spPr>
        <p:txBody>
          <a:bodyPr/>
          <a:lstStyle/>
          <a:p>
            <a:fld id="{A837DE0A-68F0-44BD-9D42-BBE6486B4A39}" type="datetime1">
              <a:rPr lang="cs-CZ" smtClean="0">
                <a:solidFill>
                  <a:srgbClr val="000000"/>
                </a:solidFill>
              </a:rPr>
              <a:pPr/>
              <a:t>31.10.2018</a:t>
            </a:fld>
            <a:endParaRPr lang="cs-CZ">
              <a:solidFill>
                <a:srgbClr val="000000"/>
              </a:solidFill>
            </a:endParaRPr>
          </a:p>
        </p:txBody>
      </p:sp>
      <p:sp>
        <p:nvSpPr>
          <p:cNvPr id="6149" name="Zástupný symbol pro číslo snímku 6"/>
          <p:cNvSpPr>
            <a:spLocks noGrp="1"/>
          </p:cNvSpPr>
          <p:nvPr>
            <p:ph type="sldNum" sz="quarter" idx="12"/>
          </p:nvPr>
        </p:nvSpPr>
        <p:spPr>
          <a:noFill/>
        </p:spPr>
        <p:txBody>
          <a:bodyPr/>
          <a:lstStyle/>
          <a:p>
            <a:fld id="{EBCE86D9-7EBF-43D5-A6D3-750E5CBBEA0B}" type="slidenum">
              <a:rPr lang="cs-CZ">
                <a:solidFill>
                  <a:srgbClr val="000000"/>
                </a:solidFill>
              </a:rPr>
              <a:pPr/>
              <a:t>5</a:t>
            </a:fld>
            <a:endParaRPr lang="cs-CZ">
              <a:solidFill>
                <a:srgbClr val="000000"/>
              </a:solidFill>
            </a:endParaRPr>
          </a:p>
        </p:txBody>
      </p:sp>
      <p:sp>
        <p:nvSpPr>
          <p:cNvPr id="6150"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79712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cs-CZ" sz="2800" b="1"/>
              <a:t>Kolektivní sporty:</a:t>
            </a:r>
          </a:p>
        </p:txBody>
      </p:sp>
      <p:sp>
        <p:nvSpPr>
          <p:cNvPr id="7171" name="Rectangle 3"/>
          <p:cNvSpPr>
            <a:spLocks noGrp="1" noChangeArrowheads="1"/>
          </p:cNvSpPr>
          <p:nvPr>
            <p:ph type="body" idx="1"/>
          </p:nvPr>
        </p:nvSpPr>
        <p:spPr/>
        <p:txBody>
          <a:bodyPr/>
          <a:lstStyle/>
          <a:p>
            <a:pPr marL="0" indent="0" eaLnBrk="1" hangingPunct="1"/>
            <a:endParaRPr lang="cs-CZ" sz="2400" b="1" dirty="0"/>
          </a:p>
          <a:p>
            <a:pPr marL="981075" lvl="1" indent="-176213" eaLnBrk="1" hangingPunct="1"/>
            <a:r>
              <a:rPr lang="cs-CZ" sz="2000" b="1" dirty="0"/>
              <a:t>mívají v tuzemsku trvalé bydliště, avšak mají dlouhodobé   angažmá u zahraničního klubu a pobývají v zahraničí i s celou rodinou podstatnou část roku, </a:t>
            </a:r>
          </a:p>
          <a:p>
            <a:pPr marL="981075" lvl="1" indent="-176213" eaLnBrk="1" hangingPunct="1"/>
            <a:endParaRPr lang="cs-CZ" sz="2000" b="1" dirty="0"/>
          </a:p>
          <a:p>
            <a:pPr marL="981075" lvl="1" indent="-176213" eaLnBrk="1" hangingPunct="1"/>
            <a:r>
              <a:rPr lang="cs-CZ" sz="2000" b="1" dirty="0"/>
              <a:t>daňová povinnost pouze z příjmů se zdrojem v tuzemsku,</a:t>
            </a:r>
          </a:p>
          <a:p>
            <a:pPr marL="981075" lvl="1" indent="-176213" eaLnBrk="1" hangingPunct="1">
              <a:buNone/>
            </a:pPr>
            <a:endParaRPr lang="cs-CZ" sz="2000" b="1" dirty="0"/>
          </a:p>
          <a:p>
            <a:pPr marL="981075" lvl="1" indent="-176213" eaLnBrk="1" hangingPunct="1"/>
            <a:r>
              <a:rPr lang="cs-CZ" sz="2000" b="1" dirty="0"/>
              <a:t>posuzovat vždy situaci i ve vztahu ke zvláštní úpravě kterou jsou smlouvy o zamezení dvojího zdanění,</a:t>
            </a:r>
          </a:p>
          <a:p>
            <a:pPr marL="981075" lvl="1" indent="-176213" eaLnBrk="1" hangingPunct="1"/>
            <a:endParaRPr lang="cs-CZ" sz="2000" b="1" dirty="0"/>
          </a:p>
          <a:p>
            <a:pPr marL="981075" lvl="1" indent="-176213" eaLnBrk="1" hangingPunct="1"/>
            <a:r>
              <a:rPr lang="cs-CZ" sz="2000" b="1" dirty="0"/>
              <a:t>obvykle použita zásada zdanění ve státě, ve kterém je vykonávána činnost, z níž příjmy podléhají zdanění.</a:t>
            </a:r>
          </a:p>
          <a:p>
            <a:pPr marL="981075" lvl="1" indent="-176213" eaLnBrk="1" hangingPunct="1"/>
            <a:endParaRPr lang="cs-CZ" sz="2000" b="1" dirty="0"/>
          </a:p>
          <a:p>
            <a:pPr marL="0" indent="0" eaLnBrk="1" hangingPunct="1"/>
            <a:endParaRPr lang="cs-CZ" dirty="0" smtClean="0"/>
          </a:p>
        </p:txBody>
      </p:sp>
      <p:sp>
        <p:nvSpPr>
          <p:cNvPr id="7172" name="Zástupný symbol pro datum 5"/>
          <p:cNvSpPr>
            <a:spLocks noGrp="1"/>
          </p:cNvSpPr>
          <p:nvPr>
            <p:ph type="dt" sz="quarter" idx="10"/>
          </p:nvPr>
        </p:nvSpPr>
        <p:spPr>
          <a:noFill/>
        </p:spPr>
        <p:txBody>
          <a:bodyPr/>
          <a:lstStyle/>
          <a:p>
            <a:fld id="{F039CF68-887C-4E32-B357-0CE7C2845A22}" type="datetime1">
              <a:rPr lang="cs-CZ" smtClean="0">
                <a:solidFill>
                  <a:srgbClr val="000000"/>
                </a:solidFill>
              </a:rPr>
              <a:pPr/>
              <a:t>31.10.2018</a:t>
            </a:fld>
            <a:endParaRPr lang="cs-CZ">
              <a:solidFill>
                <a:srgbClr val="000000"/>
              </a:solidFill>
            </a:endParaRPr>
          </a:p>
        </p:txBody>
      </p:sp>
      <p:sp>
        <p:nvSpPr>
          <p:cNvPr id="7173" name="Zástupný symbol pro číslo snímku 6"/>
          <p:cNvSpPr>
            <a:spLocks noGrp="1"/>
          </p:cNvSpPr>
          <p:nvPr>
            <p:ph type="sldNum" sz="quarter" idx="12"/>
          </p:nvPr>
        </p:nvSpPr>
        <p:spPr>
          <a:noFill/>
        </p:spPr>
        <p:txBody>
          <a:bodyPr/>
          <a:lstStyle/>
          <a:p>
            <a:fld id="{4F00072D-9671-4ABD-BB5C-7DB25DCD9B55}" type="slidenum">
              <a:rPr lang="cs-CZ">
                <a:solidFill>
                  <a:srgbClr val="000000"/>
                </a:solidFill>
              </a:rPr>
              <a:pPr/>
              <a:t>6</a:t>
            </a:fld>
            <a:endParaRPr lang="cs-CZ">
              <a:solidFill>
                <a:srgbClr val="000000"/>
              </a:solidFill>
            </a:endParaRPr>
          </a:p>
        </p:txBody>
      </p:sp>
      <p:sp>
        <p:nvSpPr>
          <p:cNvPr id="7174"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874651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z="3600"/>
              <a:t>Předmět daně z příjmů u sportovců</a:t>
            </a:r>
            <a:r>
              <a:rPr lang="cs-CZ" smtClean="0"/>
              <a:t> </a:t>
            </a:r>
          </a:p>
        </p:txBody>
      </p:sp>
      <p:sp>
        <p:nvSpPr>
          <p:cNvPr id="8195" name="Rectangle 3"/>
          <p:cNvSpPr>
            <a:spLocks noGrp="1" noChangeArrowheads="1"/>
          </p:cNvSpPr>
          <p:nvPr>
            <p:ph type="body" idx="1"/>
          </p:nvPr>
        </p:nvSpPr>
        <p:spPr/>
        <p:txBody>
          <a:bodyPr/>
          <a:lstStyle/>
          <a:p>
            <a:pPr eaLnBrk="1" hangingPunct="1">
              <a:lnSpc>
                <a:spcPct val="90000"/>
              </a:lnSpc>
              <a:buFontTx/>
              <a:buNone/>
            </a:pPr>
            <a:r>
              <a:rPr lang="cs-CZ" sz="2400" dirty="0"/>
              <a:t>Postup:</a:t>
            </a:r>
          </a:p>
          <a:p>
            <a:pPr eaLnBrk="1" hangingPunct="1">
              <a:lnSpc>
                <a:spcPct val="90000"/>
              </a:lnSpc>
            </a:pPr>
            <a:r>
              <a:rPr lang="cs-CZ" sz="2400" dirty="0"/>
              <a:t>vyjasnění tzv. daňové (ne)rezidence</a:t>
            </a:r>
            <a:r>
              <a:rPr lang="cs-CZ" dirty="0" smtClean="0"/>
              <a:t>,</a:t>
            </a:r>
          </a:p>
          <a:p>
            <a:pPr eaLnBrk="1" hangingPunct="1">
              <a:lnSpc>
                <a:spcPct val="90000"/>
              </a:lnSpc>
            </a:pPr>
            <a:endParaRPr lang="cs-CZ" dirty="0" smtClean="0"/>
          </a:p>
          <a:p>
            <a:pPr eaLnBrk="1" hangingPunct="1">
              <a:lnSpc>
                <a:spcPct val="90000"/>
              </a:lnSpc>
            </a:pPr>
            <a:r>
              <a:rPr lang="cs-CZ" sz="2400" dirty="0"/>
              <a:t>zařazení příjmů podléhajících zdanění do jedné ze skupin podle § 3 odst.1 ZDP:</a:t>
            </a:r>
          </a:p>
          <a:p>
            <a:pPr lvl="1" eaLnBrk="1" hangingPunct="1">
              <a:lnSpc>
                <a:spcPct val="90000"/>
              </a:lnSpc>
            </a:pPr>
            <a:r>
              <a:rPr lang="cs-CZ" sz="2000" dirty="0"/>
              <a:t>závislá činnost,</a:t>
            </a:r>
          </a:p>
          <a:p>
            <a:pPr lvl="1" eaLnBrk="1" hangingPunct="1">
              <a:lnSpc>
                <a:spcPct val="90000"/>
              </a:lnSpc>
            </a:pPr>
            <a:r>
              <a:rPr lang="cs-CZ" sz="2000" dirty="0"/>
              <a:t>příjem z podnikání, </a:t>
            </a:r>
          </a:p>
          <a:p>
            <a:pPr lvl="1" eaLnBrk="1" hangingPunct="1">
              <a:lnSpc>
                <a:spcPct val="90000"/>
              </a:lnSpc>
            </a:pPr>
            <a:r>
              <a:rPr lang="cs-CZ" sz="2000" dirty="0"/>
              <a:t>příjem z kapitálového majetku, </a:t>
            </a:r>
          </a:p>
          <a:p>
            <a:pPr lvl="1" eaLnBrk="1" hangingPunct="1">
              <a:lnSpc>
                <a:spcPct val="90000"/>
              </a:lnSpc>
            </a:pPr>
            <a:r>
              <a:rPr lang="cs-CZ" sz="2000" dirty="0"/>
              <a:t>z pronájmu nebo ostatní příjmy,</a:t>
            </a:r>
          </a:p>
          <a:p>
            <a:pPr eaLnBrk="1" hangingPunct="1">
              <a:lnSpc>
                <a:spcPct val="90000"/>
              </a:lnSpc>
            </a:pPr>
            <a:r>
              <a:rPr lang="cs-CZ" sz="2400" b="1" dirty="0">
                <a:solidFill>
                  <a:srgbClr val="FF0000"/>
                </a:solidFill>
              </a:rPr>
              <a:t>Nenaplní-li</a:t>
            </a:r>
            <a:r>
              <a:rPr lang="cs-CZ" sz="2400" b="1" dirty="0"/>
              <a:t> </a:t>
            </a:r>
            <a:r>
              <a:rPr lang="cs-CZ" sz="2400" dirty="0"/>
              <a:t>obsahovou definici uvedenou v </a:t>
            </a:r>
            <a:r>
              <a:rPr lang="cs-CZ" sz="2400" b="1" dirty="0"/>
              <a:t>§ 3 ZDP,</a:t>
            </a:r>
            <a:r>
              <a:rPr lang="cs-CZ" sz="2400" dirty="0"/>
              <a:t> </a:t>
            </a:r>
            <a:r>
              <a:rPr lang="cs-CZ" sz="2400" b="1" dirty="0">
                <a:solidFill>
                  <a:srgbClr val="FF0000"/>
                </a:solidFill>
              </a:rPr>
              <a:t>předmětem daně nejsou</a:t>
            </a:r>
            <a:r>
              <a:rPr lang="cs-CZ" sz="2400" dirty="0"/>
              <a:t> a zdaněny nebudou</a:t>
            </a:r>
            <a:r>
              <a:rPr lang="cs-CZ" dirty="0" smtClean="0"/>
              <a:t> </a:t>
            </a:r>
          </a:p>
        </p:txBody>
      </p:sp>
      <p:sp>
        <p:nvSpPr>
          <p:cNvPr id="8196" name="Zástupný symbol pro datum 5"/>
          <p:cNvSpPr>
            <a:spLocks noGrp="1"/>
          </p:cNvSpPr>
          <p:nvPr>
            <p:ph type="dt" sz="quarter" idx="10"/>
          </p:nvPr>
        </p:nvSpPr>
        <p:spPr>
          <a:noFill/>
        </p:spPr>
        <p:txBody>
          <a:bodyPr/>
          <a:lstStyle/>
          <a:p>
            <a:fld id="{5C1D6D68-2544-43C7-9697-EBECF83C0773}" type="datetime1">
              <a:rPr lang="cs-CZ" smtClean="0">
                <a:solidFill>
                  <a:srgbClr val="000000"/>
                </a:solidFill>
              </a:rPr>
              <a:pPr/>
              <a:t>31.10.2018</a:t>
            </a:fld>
            <a:endParaRPr lang="cs-CZ">
              <a:solidFill>
                <a:srgbClr val="000000"/>
              </a:solidFill>
            </a:endParaRPr>
          </a:p>
        </p:txBody>
      </p:sp>
      <p:sp>
        <p:nvSpPr>
          <p:cNvPr id="8197" name="Zástupný symbol pro číslo snímku 6"/>
          <p:cNvSpPr>
            <a:spLocks noGrp="1"/>
          </p:cNvSpPr>
          <p:nvPr>
            <p:ph type="sldNum" sz="quarter" idx="12"/>
          </p:nvPr>
        </p:nvSpPr>
        <p:spPr>
          <a:noFill/>
        </p:spPr>
        <p:txBody>
          <a:bodyPr/>
          <a:lstStyle/>
          <a:p>
            <a:fld id="{1E928BAD-165B-452B-81D2-67F74D4554E3}" type="slidenum">
              <a:rPr lang="cs-CZ">
                <a:solidFill>
                  <a:srgbClr val="000000"/>
                </a:solidFill>
              </a:rPr>
              <a:pPr/>
              <a:t>7</a:t>
            </a:fld>
            <a:endParaRPr lang="cs-CZ">
              <a:solidFill>
                <a:srgbClr val="000000"/>
              </a:solidFill>
            </a:endParaRPr>
          </a:p>
        </p:txBody>
      </p:sp>
      <p:sp>
        <p:nvSpPr>
          <p:cNvPr id="8198"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98965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z="2400">
                <a:solidFill>
                  <a:srgbClr val="7030A0"/>
                </a:solidFill>
              </a:rPr>
              <a:t>Ad 3) </a:t>
            </a:r>
            <a:r>
              <a:rPr lang="cs-CZ" sz="3200" b="1">
                <a:solidFill>
                  <a:srgbClr val="7030A0"/>
                </a:solidFill>
              </a:rPr>
              <a:t>Osvobození od daně z příjmů u sportovců</a:t>
            </a:r>
            <a:r>
              <a:rPr lang="cs-CZ" sz="4000" b="1">
                <a:solidFill>
                  <a:srgbClr val="7030A0"/>
                </a:solidFill>
              </a:rPr>
              <a:t> </a:t>
            </a:r>
          </a:p>
        </p:txBody>
      </p:sp>
      <p:sp>
        <p:nvSpPr>
          <p:cNvPr id="9219" name="Rectangle 3"/>
          <p:cNvSpPr>
            <a:spLocks noGrp="1" noChangeArrowheads="1"/>
          </p:cNvSpPr>
          <p:nvPr>
            <p:ph type="body" idx="1"/>
          </p:nvPr>
        </p:nvSpPr>
        <p:spPr/>
        <p:txBody>
          <a:bodyPr/>
          <a:lstStyle/>
          <a:p>
            <a:pPr eaLnBrk="1" hangingPunct="1">
              <a:buFontTx/>
              <a:buNone/>
            </a:pPr>
            <a:r>
              <a:rPr lang="cs-CZ" sz="2400"/>
              <a:t>    Případy, na které se vztahuje osvobození podle § 4 zákona:</a:t>
            </a:r>
          </a:p>
          <a:p>
            <a:pPr eaLnBrk="1" hangingPunct="1"/>
            <a:r>
              <a:rPr lang="cs-CZ" sz="2000"/>
              <a:t>ceny ze sportovní soutěže, nepřevyšující 10 000 Kč,</a:t>
            </a:r>
          </a:p>
          <a:p>
            <a:pPr eaLnBrk="1" hangingPunct="1"/>
            <a:r>
              <a:rPr lang="cs-CZ" sz="2000"/>
              <a:t>podpory a příspěvky z prostředků nadací a občanských sdružení,</a:t>
            </a:r>
          </a:p>
          <a:p>
            <a:pPr eaLnBrk="1" hangingPunct="1"/>
            <a:r>
              <a:rPr lang="cs-CZ" sz="2000"/>
              <a:t>dotace ze státního rozpočtu, z rozpočtu měst, obcí, vyšších územních celků, státních fondů a dotace z přidělených grantů na pořízeni hmotného investičního majetku (HIM),</a:t>
            </a:r>
          </a:p>
          <a:p>
            <a:pPr eaLnBrk="1" hangingPunct="1"/>
            <a:r>
              <a:rPr lang="cs-CZ" sz="2000"/>
              <a:t>příjmy z prodeje movitých věcí nezařazených do obchodního majetku,</a:t>
            </a:r>
          </a:p>
          <a:p>
            <a:pPr eaLnBrk="1" hangingPunct="1"/>
            <a:r>
              <a:rPr lang="cs-CZ" sz="2000"/>
              <a:t>přijaté náhrady škod a pojistná plnění. </a:t>
            </a:r>
          </a:p>
        </p:txBody>
      </p:sp>
      <p:sp>
        <p:nvSpPr>
          <p:cNvPr id="9220" name="Zástupný symbol pro datum 5"/>
          <p:cNvSpPr>
            <a:spLocks noGrp="1"/>
          </p:cNvSpPr>
          <p:nvPr>
            <p:ph type="dt" sz="quarter" idx="10"/>
          </p:nvPr>
        </p:nvSpPr>
        <p:spPr>
          <a:noFill/>
        </p:spPr>
        <p:txBody>
          <a:bodyPr/>
          <a:lstStyle/>
          <a:p>
            <a:fld id="{1DE0423D-F4ED-4836-8D32-E1DE0C49F56D}" type="datetime1">
              <a:rPr lang="cs-CZ" smtClean="0">
                <a:solidFill>
                  <a:srgbClr val="000000"/>
                </a:solidFill>
              </a:rPr>
              <a:pPr/>
              <a:t>31.10.2018</a:t>
            </a:fld>
            <a:endParaRPr lang="cs-CZ">
              <a:solidFill>
                <a:srgbClr val="000000"/>
              </a:solidFill>
            </a:endParaRPr>
          </a:p>
        </p:txBody>
      </p:sp>
      <p:sp>
        <p:nvSpPr>
          <p:cNvPr id="9221" name="Zástupný symbol pro číslo snímku 6"/>
          <p:cNvSpPr>
            <a:spLocks noGrp="1"/>
          </p:cNvSpPr>
          <p:nvPr>
            <p:ph type="sldNum" sz="quarter" idx="12"/>
          </p:nvPr>
        </p:nvSpPr>
        <p:spPr>
          <a:noFill/>
        </p:spPr>
        <p:txBody>
          <a:bodyPr/>
          <a:lstStyle/>
          <a:p>
            <a:fld id="{34C2C3A0-D380-4716-9D1E-A7E26D5D66DE}" type="slidenum">
              <a:rPr lang="cs-CZ">
                <a:solidFill>
                  <a:srgbClr val="000000"/>
                </a:solidFill>
              </a:rPr>
              <a:pPr/>
              <a:t>8</a:t>
            </a:fld>
            <a:endParaRPr lang="cs-CZ">
              <a:solidFill>
                <a:srgbClr val="000000"/>
              </a:solidFill>
            </a:endParaRPr>
          </a:p>
        </p:txBody>
      </p:sp>
      <p:sp>
        <p:nvSpPr>
          <p:cNvPr id="9222"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3735230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142875"/>
            <a:ext cx="8229600" cy="838200"/>
          </a:xfrm>
        </p:spPr>
        <p:txBody>
          <a:bodyPr/>
          <a:lstStyle/>
          <a:p>
            <a:pPr eaLnBrk="1" hangingPunct="1"/>
            <a:r>
              <a:rPr lang="cs-CZ" sz="2400">
                <a:solidFill>
                  <a:srgbClr val="7030A0"/>
                </a:solidFill>
              </a:rPr>
              <a:t>Ad 3) </a:t>
            </a:r>
            <a:r>
              <a:rPr lang="cs-CZ" sz="2800" b="1">
                <a:solidFill>
                  <a:srgbClr val="7030A0"/>
                </a:solidFill>
              </a:rPr>
              <a:t>Osvobození od daně z příjmů</a:t>
            </a:r>
            <a:br>
              <a:rPr lang="cs-CZ" sz="2800" b="1">
                <a:solidFill>
                  <a:srgbClr val="7030A0"/>
                </a:solidFill>
              </a:rPr>
            </a:br>
            <a:r>
              <a:rPr lang="cs-CZ" sz="2800"/>
              <a:t>-</a:t>
            </a:r>
            <a:r>
              <a:rPr lang="cs-CZ" sz="2800" b="1"/>
              <a:t> </a:t>
            </a:r>
            <a:r>
              <a:rPr lang="cs-CZ" sz="2000"/>
              <a:t>ceny ze sportovní soutěže -</a:t>
            </a:r>
          </a:p>
        </p:txBody>
      </p:sp>
      <p:sp>
        <p:nvSpPr>
          <p:cNvPr id="10243" name="Rectangle 3"/>
          <p:cNvSpPr>
            <a:spLocks noGrp="1" noChangeArrowheads="1"/>
          </p:cNvSpPr>
          <p:nvPr>
            <p:ph type="body" idx="1"/>
          </p:nvPr>
        </p:nvSpPr>
        <p:spPr/>
        <p:txBody>
          <a:bodyPr/>
          <a:lstStyle/>
          <a:p>
            <a:pPr marL="609600" indent="-609600" eaLnBrk="1" hangingPunct="1">
              <a:lnSpc>
                <a:spcPct val="90000"/>
              </a:lnSpc>
            </a:pPr>
            <a:r>
              <a:rPr lang="cs-CZ" sz="1800"/>
              <a:t>Nárok na osvobození je zakotven v § 4 odst. 1 písm. 1) ZDP,</a:t>
            </a:r>
          </a:p>
          <a:p>
            <a:pPr marL="609600" indent="-609600" eaLnBrk="1" hangingPunct="1">
              <a:lnSpc>
                <a:spcPct val="90000"/>
              </a:lnSpc>
            </a:pPr>
            <a:endParaRPr lang="cs-CZ" sz="1800"/>
          </a:p>
          <a:p>
            <a:pPr marL="609600" indent="-609600" eaLnBrk="1" hangingPunct="1">
              <a:lnSpc>
                <a:spcPct val="90000"/>
              </a:lnSpc>
            </a:pPr>
            <a:r>
              <a:rPr lang="cs-CZ" sz="1800"/>
              <a:t>Dvě omezení:</a:t>
            </a:r>
          </a:p>
          <a:p>
            <a:pPr marL="990600" lvl="1" indent="-533400" eaLnBrk="1" hangingPunct="1">
              <a:lnSpc>
                <a:spcPct val="90000"/>
              </a:lnSpc>
              <a:buFontTx/>
              <a:buAutoNum type="arabicPeriod"/>
            </a:pPr>
            <a:r>
              <a:rPr lang="cs-CZ" sz="1600"/>
              <a:t>osvobodit cenu do výše 10 000 Kč,</a:t>
            </a:r>
          </a:p>
          <a:p>
            <a:pPr marL="990600" lvl="1" indent="-533400" eaLnBrk="1" hangingPunct="1">
              <a:lnSpc>
                <a:spcPct val="90000"/>
              </a:lnSpc>
              <a:buFontTx/>
              <a:buAutoNum type="arabicPeriod"/>
            </a:pPr>
            <a:r>
              <a:rPr lang="cs-CZ" sz="1600"/>
              <a:t>vyjímá sportovce, u kterých je sportovní činnost podnikáním.</a:t>
            </a:r>
          </a:p>
          <a:p>
            <a:pPr marL="990600" lvl="1" indent="-533400" eaLnBrk="1" hangingPunct="1">
              <a:lnSpc>
                <a:spcPct val="90000"/>
              </a:lnSpc>
              <a:buFontTx/>
              <a:buAutoNum type="arabicPeriod"/>
            </a:pPr>
            <a:endParaRPr lang="cs-CZ" sz="1600"/>
          </a:p>
          <a:p>
            <a:pPr marL="609600" indent="-609600" eaLnBrk="1" hangingPunct="1">
              <a:lnSpc>
                <a:spcPct val="90000"/>
              </a:lnSpc>
              <a:buNone/>
            </a:pPr>
            <a:r>
              <a:rPr lang="cs-CZ" sz="1800"/>
              <a:t>Problémy</a:t>
            </a:r>
          </a:p>
          <a:p>
            <a:pPr marL="990600" lvl="1" indent="-533400" eaLnBrk="1" hangingPunct="1">
              <a:lnSpc>
                <a:spcPct val="90000"/>
              </a:lnSpc>
              <a:buNone/>
            </a:pPr>
            <a:r>
              <a:rPr lang="cs-CZ" sz="1600"/>
              <a:t>Ad1)   - 10 000 Kč je v zákoně uváděna jako maximální výše ceny ze  sportovní soutěže. Nejasné však zůstává, zda měl zákonodárce na mysli jednu cenu ze sportovní soutěže, nebo zda zamýšlel omezit maximální částkou součet více cen z jediné či více současně probíhajících sportovních soutěží.</a:t>
            </a:r>
          </a:p>
          <a:p>
            <a:pPr marL="990600" lvl="1" indent="-533400" eaLnBrk="1" hangingPunct="1">
              <a:lnSpc>
                <a:spcPct val="90000"/>
              </a:lnSpc>
              <a:buNone/>
            </a:pPr>
            <a:endParaRPr lang="cs-CZ" sz="1600"/>
          </a:p>
          <a:p>
            <a:pPr marL="990600" lvl="1" indent="-533400" eaLnBrk="1" hangingPunct="1">
              <a:lnSpc>
                <a:spcPct val="90000"/>
              </a:lnSpc>
              <a:buNone/>
            </a:pPr>
            <a:r>
              <a:rPr lang="cs-CZ" sz="1600"/>
              <a:t>	 - pojmem sportovní soutěž. Zejména v individuálních sportech se totiž historicky vyvinul stav, kdy více soutěží probíhá ve stejném čase, na stejném místě a se stejnými soupeři.   </a:t>
            </a:r>
          </a:p>
          <a:p>
            <a:pPr marL="609600" indent="-609600" eaLnBrk="1" hangingPunct="1">
              <a:lnSpc>
                <a:spcPct val="90000"/>
              </a:lnSpc>
              <a:buNone/>
            </a:pPr>
            <a:r>
              <a:rPr lang="cs-CZ" sz="2800"/>
              <a:t> </a:t>
            </a:r>
          </a:p>
        </p:txBody>
      </p:sp>
      <p:sp>
        <p:nvSpPr>
          <p:cNvPr id="10244" name="Zástupný symbol pro datum 5"/>
          <p:cNvSpPr>
            <a:spLocks noGrp="1"/>
          </p:cNvSpPr>
          <p:nvPr>
            <p:ph type="dt" sz="quarter" idx="10"/>
          </p:nvPr>
        </p:nvSpPr>
        <p:spPr>
          <a:noFill/>
        </p:spPr>
        <p:txBody>
          <a:bodyPr/>
          <a:lstStyle/>
          <a:p>
            <a:fld id="{E19D0AB2-B1C1-4253-AA36-30825D057104}" type="datetime1">
              <a:rPr lang="cs-CZ" smtClean="0">
                <a:solidFill>
                  <a:srgbClr val="000000"/>
                </a:solidFill>
              </a:rPr>
              <a:pPr/>
              <a:t>31.10.2018</a:t>
            </a:fld>
            <a:endParaRPr lang="cs-CZ">
              <a:solidFill>
                <a:srgbClr val="000000"/>
              </a:solidFill>
            </a:endParaRPr>
          </a:p>
        </p:txBody>
      </p:sp>
      <p:sp>
        <p:nvSpPr>
          <p:cNvPr id="10245" name="Zástupný symbol pro číslo snímku 6"/>
          <p:cNvSpPr>
            <a:spLocks noGrp="1"/>
          </p:cNvSpPr>
          <p:nvPr>
            <p:ph type="sldNum" sz="quarter" idx="12"/>
          </p:nvPr>
        </p:nvSpPr>
        <p:spPr>
          <a:noFill/>
        </p:spPr>
        <p:txBody>
          <a:bodyPr/>
          <a:lstStyle/>
          <a:p>
            <a:fld id="{059D6171-691D-4FE8-A758-8427AAAB0569}" type="slidenum">
              <a:rPr lang="cs-CZ">
                <a:solidFill>
                  <a:srgbClr val="000000"/>
                </a:solidFill>
              </a:rPr>
              <a:pPr/>
              <a:t>9</a:t>
            </a:fld>
            <a:endParaRPr lang="cs-CZ">
              <a:solidFill>
                <a:srgbClr val="000000"/>
              </a:solidFill>
            </a:endParaRPr>
          </a:p>
        </p:txBody>
      </p:sp>
      <p:sp>
        <p:nvSpPr>
          <p:cNvPr id="10246" name="Zástupný symbol pro zápatí 7"/>
          <p:cNvSpPr>
            <a:spLocks noGrp="1"/>
          </p:cNvSpPr>
          <p:nvPr>
            <p:ph type="ftr" sz="quarter" idx="11"/>
          </p:nvPr>
        </p:nvSpPr>
        <p:spPr>
          <a:noFill/>
        </p:spPr>
        <p:txBody>
          <a:bodyPr/>
          <a:lstStyle/>
          <a:p>
            <a:r>
              <a:rPr lang="cs-CZ">
                <a:solidFill>
                  <a:srgbClr val="000000"/>
                </a:solidFill>
              </a:rPr>
              <a:t>© Vysoká škola ekonomická</a:t>
            </a:r>
          </a:p>
        </p:txBody>
      </p:sp>
    </p:spTree>
    <p:extLst>
      <p:ext uri="{BB962C8B-B14F-4D97-AF65-F5344CB8AC3E}">
        <p14:creationId xmlns:p14="http://schemas.microsoft.com/office/powerpoint/2010/main" val="1325714381"/>
      </p:ext>
    </p:extLst>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2447</Words>
  <Application>Microsoft Office PowerPoint</Application>
  <PresentationFormat>Širokoúhlá obrazovka</PresentationFormat>
  <Paragraphs>336</Paragraphs>
  <Slides>27</Slides>
  <Notes>27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Výchozí návrh</vt:lpstr>
      <vt:lpstr>Zdanění profesionálních sportovců  Daň z příjmů fyzických osob </vt:lpstr>
      <vt:lpstr>Obsah</vt:lpstr>
      <vt:lpstr>Ad1)  Základní kategorie </vt:lpstr>
      <vt:lpstr>Ad 2) Předmět daně - příjem ze sportovní činnosti</vt:lpstr>
      <vt:lpstr>Ad 2) Jedná-li se o individuální nebo kolektivní sporty</vt:lpstr>
      <vt:lpstr>Kolektivní sporty:</vt:lpstr>
      <vt:lpstr>Předmět daně z příjmů u sportovců </vt:lpstr>
      <vt:lpstr>Ad 3) Osvobození od daně z příjmů u sportovců </vt:lpstr>
      <vt:lpstr>Ad 3) Osvobození od daně z příjmů - ceny ze sportovní soutěže -</vt:lpstr>
      <vt:lpstr>Ad 3) Osvobození od daně z příjmů u sportovců </vt:lpstr>
      <vt:lpstr>Ad 3) Osvobození od daně z příjmů u sportovců </vt:lpstr>
      <vt:lpstr>Ad 3) Osvobození od daně z příjmů u sportovců </vt:lpstr>
      <vt:lpstr>Ad 3) Osvobození od daně z příjmů u sportovců</vt:lpstr>
      <vt:lpstr>  Ad 4) Zdaňování příjmů podle povahy pracovního vztahu </vt:lpstr>
      <vt:lpstr>§ 6 ZDP  Příjmy ze závislé činnosti  </vt:lpstr>
      <vt:lpstr>Příjmy ze závislé činnosti</vt:lpstr>
      <vt:lpstr>§ 7 ZDP Příjmy z podnikání a z jiné samostatné výdělečné činnosti</vt:lpstr>
      <vt:lpstr>§ 7 ZDP</vt:lpstr>
      <vt:lpstr>§ 7 ZDP</vt:lpstr>
      <vt:lpstr>§ 10 ZDP  Ostatní příjmy  </vt:lpstr>
      <vt:lpstr>Starty zahraničních sportovců  v České republice </vt:lpstr>
      <vt:lpstr>Ad 5) Výdaje související se zdanitelnými příjmy </vt:lpstr>
      <vt:lpstr>Ad 5) Výdaje související se zdanitelnými příjmy</vt:lpstr>
      <vt:lpstr>Ad 6) Nepeněžní příjmy sportovce a zdanění </vt:lpstr>
      <vt:lpstr>Ad 6) Nepeněžní příjmy sportovce a zdanění</vt:lpstr>
      <vt:lpstr>Ad 7) Daňová problematika sportovních klubů s profesionálními hráči</vt:lpstr>
      <vt:lpstr>Ad 1) Transferové platby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Zdanění profesionálních sportovců  Daň z příjmů fyzických osob </dc:title>
  <dc:creator>fsps</dc:creator>
  <cp:lastModifiedBy>fsps</cp:lastModifiedBy>
  <cp:revision>1</cp:revision>
  <dcterms:created xsi:type="dcterms:W3CDTF">2018-10-31T22:14:24Z</dcterms:created>
  <dcterms:modified xsi:type="dcterms:W3CDTF">2018-10-31T22:16:50Z</dcterms:modified>
</cp:coreProperties>
</file>