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C06516D6-970A-42A6-932E-97A2ECB97F28}" type="datetimeFigureOut">
              <a:rPr lang="cs-CZ" smtClean="0"/>
              <a:t>12.11.2018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410462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06516D6-970A-42A6-932E-97A2ECB97F28}" type="datetimeFigureOut">
              <a:rPr lang="cs-CZ" smtClean="0"/>
              <a:t>12.11.2018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3268556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06516D6-970A-42A6-932E-97A2ECB97F28}" type="datetimeFigureOut">
              <a:rPr lang="cs-CZ" smtClean="0"/>
              <a:t>12.11.2018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880741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06516D6-970A-42A6-932E-97A2ECB97F28}" type="datetimeFigureOut">
              <a:rPr lang="cs-CZ" smtClean="0"/>
              <a:t>12.11.2018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132A286E-25F9-45E3-B44E-62CCC643A71B}"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182961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06516D6-970A-42A6-932E-97A2ECB97F28}" type="datetimeFigureOut">
              <a:rPr lang="cs-CZ" smtClean="0"/>
              <a:t>12.11.2018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572989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C06516D6-970A-42A6-932E-97A2ECB97F28}" type="datetimeFigureOut">
              <a:rPr lang="cs-CZ" smtClean="0"/>
              <a:t>12.11.2018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1119887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C06516D6-970A-42A6-932E-97A2ECB97F28}" type="datetimeFigureOut">
              <a:rPr lang="cs-CZ" smtClean="0"/>
              <a:t>12.11.2018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432072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06516D6-970A-42A6-932E-97A2ECB97F28}" type="datetimeFigureOut">
              <a:rPr lang="cs-CZ" smtClean="0"/>
              <a:t>12.11.2018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1556838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6516D6-970A-42A6-932E-97A2ECB97F28}" type="datetimeFigureOut">
              <a:rPr lang="cs-CZ" smtClean="0"/>
              <a:t>12.11.2018</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32A286E-25F9-45E3-B44E-62CCC643A71B}" type="slidenum">
              <a:rPr lang="cs-CZ" smtClean="0"/>
              <a:t>‹#›</a:t>
            </a:fld>
            <a:endParaRPr lang="cs-CZ"/>
          </a:p>
        </p:txBody>
      </p:sp>
    </p:spTree>
    <p:extLst>
      <p:ext uri="{BB962C8B-B14F-4D97-AF65-F5344CB8AC3E}">
        <p14:creationId xmlns:p14="http://schemas.microsoft.com/office/powerpoint/2010/main" val="3579596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06516D6-970A-42A6-932E-97A2ECB97F28}" type="datetimeFigureOut">
              <a:rPr lang="cs-CZ" smtClean="0"/>
              <a:t>12.11.2018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49819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06516D6-970A-42A6-932E-97A2ECB97F28}" type="datetimeFigureOut">
              <a:rPr lang="cs-CZ" smtClean="0"/>
              <a:t>12.11.2018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3021771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06516D6-970A-42A6-932E-97A2ECB97F28}" type="datetimeFigureOut">
              <a:rPr lang="cs-CZ" smtClean="0"/>
              <a:t>12.11.2018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319349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06516D6-970A-42A6-932E-97A2ECB97F28}" type="datetimeFigureOut">
              <a:rPr lang="cs-CZ" smtClean="0"/>
              <a:t>12.11.2018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124073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06516D6-970A-42A6-932E-97A2ECB97F28}" type="datetimeFigureOut">
              <a:rPr lang="cs-CZ" smtClean="0"/>
              <a:t>12.11.2018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21149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06516D6-970A-42A6-932E-97A2ECB97F28}" type="datetimeFigureOut">
              <a:rPr lang="cs-CZ" smtClean="0"/>
              <a:t>12.11.2018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3720078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06516D6-970A-42A6-932E-97A2ECB97F28}" type="datetimeFigureOut">
              <a:rPr lang="cs-CZ" smtClean="0"/>
              <a:t>12.11.2018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914784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06516D6-970A-42A6-932E-97A2ECB97F28}" type="datetimeFigureOut">
              <a:rPr lang="cs-CZ" smtClean="0"/>
              <a:t>12.11.2018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2A286E-25F9-45E3-B44E-62CCC643A71B}" type="slidenum">
              <a:rPr lang="cs-CZ" smtClean="0"/>
              <a:t>‹#›</a:t>
            </a:fld>
            <a:endParaRPr lang="cs-CZ"/>
          </a:p>
        </p:txBody>
      </p:sp>
    </p:spTree>
    <p:extLst>
      <p:ext uri="{BB962C8B-B14F-4D97-AF65-F5344CB8AC3E}">
        <p14:creationId xmlns:p14="http://schemas.microsoft.com/office/powerpoint/2010/main" val="200036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06516D6-970A-42A6-932E-97A2ECB97F28}" type="datetimeFigureOut">
              <a:rPr lang="cs-CZ" smtClean="0"/>
              <a:t>12.11.2018</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32A286E-25F9-45E3-B44E-62CCC643A71B}" type="slidenum">
              <a:rPr lang="cs-CZ" smtClean="0"/>
              <a:t>‹#›</a:t>
            </a:fld>
            <a:endParaRPr lang="cs-CZ"/>
          </a:p>
        </p:txBody>
      </p:sp>
    </p:spTree>
    <p:extLst>
      <p:ext uri="{BB962C8B-B14F-4D97-AF65-F5344CB8AC3E}">
        <p14:creationId xmlns:p14="http://schemas.microsoft.com/office/powerpoint/2010/main" val="18674604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pi.sk/zz/2015-44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msmt.cz/sport-1/koncepce-podpory-sportu-2016-202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96C7A5-78D4-4BB5-835F-D7810E69876A}"/>
              </a:ext>
            </a:extLst>
          </p:cNvPr>
          <p:cNvSpPr>
            <a:spLocks noGrp="1"/>
          </p:cNvSpPr>
          <p:nvPr>
            <p:ph type="ctrTitle"/>
          </p:nvPr>
        </p:nvSpPr>
        <p:spPr/>
        <p:txBody>
          <a:bodyPr>
            <a:normAutofit/>
          </a:bodyPr>
          <a:lstStyle/>
          <a:p>
            <a:r>
              <a:rPr lang="cs-CZ" dirty="0"/>
              <a:t>Vztah státu a sportu</a:t>
            </a:r>
          </a:p>
        </p:txBody>
      </p:sp>
      <p:sp>
        <p:nvSpPr>
          <p:cNvPr id="3" name="Podnadpis 2">
            <a:extLst>
              <a:ext uri="{FF2B5EF4-FFF2-40B4-BE49-F238E27FC236}">
                <a16:creationId xmlns:a16="http://schemas.microsoft.com/office/drawing/2014/main" xmlns="" id="{D59AB11C-E690-4CEF-881D-B75BB0A4B829}"/>
              </a:ext>
            </a:extLst>
          </p:cNvPr>
          <p:cNvSpPr>
            <a:spLocks noGrp="1"/>
          </p:cNvSpPr>
          <p:nvPr>
            <p:ph type="subTitle" idx="1"/>
          </p:nvPr>
        </p:nvSpPr>
        <p:spPr>
          <a:xfrm>
            <a:off x="1524000" y="3874168"/>
            <a:ext cx="9144000" cy="1383632"/>
          </a:xfrm>
        </p:spPr>
        <p:txBody>
          <a:bodyPr/>
          <a:lstStyle/>
          <a:p>
            <a:r>
              <a:rPr lang="cs-CZ" dirty="0"/>
              <a:t>JUDr. Petr Skryja</a:t>
            </a:r>
            <a:r>
              <a:rPr lang="cs-CZ" dirty="0" smtClean="0"/>
              <a:t>, </a:t>
            </a:r>
            <a:r>
              <a:rPr lang="cs-CZ" smtClean="0"/>
              <a:t>Ph.D.,LL.M</a:t>
            </a:r>
            <a:r>
              <a:rPr lang="cs-CZ" dirty="0"/>
              <a:t>.</a:t>
            </a:r>
          </a:p>
        </p:txBody>
      </p:sp>
    </p:spTree>
    <p:extLst>
      <p:ext uri="{BB962C8B-B14F-4D97-AF65-F5344CB8AC3E}">
        <p14:creationId xmlns:p14="http://schemas.microsoft.com/office/powerpoint/2010/main" val="686674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5255B9F-09F4-455F-8AFF-5488CA7218AC}"/>
              </a:ext>
            </a:extLst>
          </p:cNvPr>
          <p:cNvSpPr>
            <a:spLocks noGrp="1"/>
          </p:cNvSpPr>
          <p:nvPr>
            <p:ph type="title"/>
          </p:nvPr>
        </p:nvSpPr>
        <p:spPr/>
        <p:txBody>
          <a:bodyPr/>
          <a:lstStyle/>
          <a:p>
            <a:r>
              <a:rPr lang="cs-CZ" dirty="0"/>
              <a:t>ČOV (zdroj: web ČOV)</a:t>
            </a:r>
          </a:p>
        </p:txBody>
      </p:sp>
      <p:sp>
        <p:nvSpPr>
          <p:cNvPr id="3" name="Zástupný symbol pro obsah 2">
            <a:extLst>
              <a:ext uri="{FF2B5EF4-FFF2-40B4-BE49-F238E27FC236}">
                <a16:creationId xmlns:a16="http://schemas.microsoft.com/office/drawing/2014/main" xmlns="" id="{FD2D75B4-5EE9-421C-A8AE-F5E88B28825D}"/>
              </a:ext>
            </a:extLst>
          </p:cNvPr>
          <p:cNvSpPr>
            <a:spLocks noGrp="1"/>
          </p:cNvSpPr>
          <p:nvPr>
            <p:ph idx="1"/>
          </p:nvPr>
        </p:nvSpPr>
        <p:spPr/>
        <p:txBody>
          <a:bodyPr/>
          <a:lstStyle/>
          <a:p>
            <a:pPr algn="just" fontAlgn="base"/>
            <a:r>
              <a:rPr lang="cs-CZ" dirty="0"/>
              <a:t>Český olympijský výbor (ČOV) byl založen 18. května 1899. Dle Olympijské charty má rozvíjet a šířit olympijské ideály a zastupovat a zabezpečovat účast České republiky na olympijských hrách.</a:t>
            </a:r>
          </a:p>
          <a:p>
            <a:pPr algn="just" fontAlgn="base"/>
            <a:r>
              <a:rPr lang="cs-CZ" dirty="0"/>
              <a:t>Zodpovědnost a role Českého olympijského výboru je však mnohem širší. Nově zastupuje zájmy českého sportu jako celku vůči státu. ČOV má za cíl zlepšení postavení sportu ve společnosti a jeho zpřístupnění nejširší veřejnosti. Usiluje o zlepšení financování sportu, a to zejména v oblasti mládeže.</a:t>
            </a:r>
          </a:p>
          <a:p>
            <a:pPr marL="0" indent="0">
              <a:buNone/>
            </a:pPr>
            <a:endParaRPr lang="cs-CZ" dirty="0"/>
          </a:p>
        </p:txBody>
      </p:sp>
    </p:spTree>
    <p:extLst>
      <p:ext uri="{BB962C8B-B14F-4D97-AF65-F5344CB8AC3E}">
        <p14:creationId xmlns:p14="http://schemas.microsoft.com/office/powerpoint/2010/main" val="347585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951FFD1-CB8B-4642-9FC6-7DCFD2BAB4D4}"/>
              </a:ext>
            </a:extLst>
          </p:cNvPr>
          <p:cNvSpPr>
            <a:spLocks noGrp="1"/>
          </p:cNvSpPr>
          <p:nvPr>
            <p:ph type="title"/>
          </p:nvPr>
        </p:nvSpPr>
        <p:spPr/>
        <p:txBody>
          <a:bodyPr/>
          <a:lstStyle/>
          <a:p>
            <a:r>
              <a:rPr lang="cs-CZ" dirty="0"/>
              <a:t>Orgány</a:t>
            </a:r>
          </a:p>
        </p:txBody>
      </p:sp>
      <p:sp>
        <p:nvSpPr>
          <p:cNvPr id="3" name="Zástupný symbol pro obsah 2">
            <a:extLst>
              <a:ext uri="{FF2B5EF4-FFF2-40B4-BE49-F238E27FC236}">
                <a16:creationId xmlns:a16="http://schemas.microsoft.com/office/drawing/2014/main" xmlns="" id="{D15C38D3-28CA-4A41-9EC8-8E1F54B64C8E}"/>
              </a:ext>
            </a:extLst>
          </p:cNvPr>
          <p:cNvSpPr>
            <a:spLocks noGrp="1"/>
          </p:cNvSpPr>
          <p:nvPr>
            <p:ph idx="1"/>
          </p:nvPr>
        </p:nvSpPr>
        <p:spPr/>
        <p:txBody>
          <a:bodyPr/>
          <a:lstStyle/>
          <a:p>
            <a:r>
              <a:rPr lang="cs-CZ" dirty="0"/>
              <a:t>Výkonný výbor</a:t>
            </a:r>
          </a:p>
          <a:p>
            <a:r>
              <a:rPr lang="cs-CZ" dirty="0"/>
              <a:t>Plénum</a:t>
            </a:r>
          </a:p>
        </p:txBody>
      </p:sp>
    </p:spTree>
    <p:extLst>
      <p:ext uri="{BB962C8B-B14F-4D97-AF65-F5344CB8AC3E}">
        <p14:creationId xmlns:p14="http://schemas.microsoft.com/office/powerpoint/2010/main" val="3104771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712B8D6-9495-44D6-A3E4-ED24A975C2E3}"/>
              </a:ext>
            </a:extLst>
          </p:cNvPr>
          <p:cNvSpPr>
            <a:spLocks noGrp="1"/>
          </p:cNvSpPr>
          <p:nvPr>
            <p:ph type="title"/>
          </p:nvPr>
        </p:nvSpPr>
        <p:spPr/>
        <p:txBody>
          <a:bodyPr/>
          <a:lstStyle/>
          <a:p>
            <a:r>
              <a:rPr lang="cs-CZ" dirty="0"/>
              <a:t>Výkonný výbor</a:t>
            </a:r>
          </a:p>
        </p:txBody>
      </p:sp>
      <p:sp>
        <p:nvSpPr>
          <p:cNvPr id="3" name="Zástupný symbol pro obsah 2">
            <a:extLst>
              <a:ext uri="{FF2B5EF4-FFF2-40B4-BE49-F238E27FC236}">
                <a16:creationId xmlns:a16="http://schemas.microsoft.com/office/drawing/2014/main" xmlns="" id="{FF76B2A2-E4B4-4E2D-B4F2-94DF7FD6A217}"/>
              </a:ext>
            </a:extLst>
          </p:cNvPr>
          <p:cNvSpPr>
            <a:spLocks noGrp="1"/>
          </p:cNvSpPr>
          <p:nvPr>
            <p:ph idx="1"/>
          </p:nvPr>
        </p:nvSpPr>
        <p:spPr/>
        <p:txBody>
          <a:bodyPr>
            <a:normAutofit fontScale="92500" lnSpcReduction="10000"/>
          </a:bodyPr>
          <a:lstStyle/>
          <a:p>
            <a:pPr algn="just"/>
            <a:r>
              <a:rPr lang="cs-CZ" dirty="0"/>
              <a:t>Výkonný výbor ČOV má nejvýše dvacet pět členů. Výkonný výbor ČOV je složen z předsedy ČOV, který je zároveň předsedou Výkonného výboru ČOV; z pěti místopředsedů; ze člena MOV, občana České republiky; ze sedmi zástupců složek ČOV, kteří se stávají členy Výkonného výboru ČOV dle čl. 4 stanov ČOV; ze zástupce Komise sportovců ČOV, který se stává členem Výkonného výboru ČOV dle čl. 4 odst. 5 stanov; a z jedenácti členů. Do Výkonného výboru ČOV mohou být navrhováni a voleni kandidáti z řad členů ČOV.</a:t>
            </a:r>
          </a:p>
          <a:p>
            <a:pPr algn="just"/>
            <a:r>
              <a:rPr lang="cs-CZ" dirty="0"/>
              <a:t>Výkonný výbor řídí činnost Českého olympijského výboru v období mezi plenárními zasedáními ČOV. Pro svou potřebu zřizuje stálé nebo dočasné pracovní komise a hlavně sekretariát, který vede ekonomickou, organizační a administrativní agendu.</a:t>
            </a:r>
          </a:p>
          <a:p>
            <a:pPr algn="just"/>
            <a:endParaRPr lang="cs-CZ" dirty="0"/>
          </a:p>
          <a:p>
            <a:pPr algn="just"/>
            <a:endParaRPr lang="cs-CZ" dirty="0"/>
          </a:p>
        </p:txBody>
      </p:sp>
    </p:spTree>
    <p:extLst>
      <p:ext uri="{BB962C8B-B14F-4D97-AF65-F5344CB8AC3E}">
        <p14:creationId xmlns:p14="http://schemas.microsoft.com/office/powerpoint/2010/main" val="227381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764A864-D1EC-47BC-9E88-8EB47A5A6CDB}"/>
              </a:ext>
            </a:extLst>
          </p:cNvPr>
          <p:cNvSpPr>
            <a:spLocks noGrp="1"/>
          </p:cNvSpPr>
          <p:nvPr>
            <p:ph type="title"/>
          </p:nvPr>
        </p:nvSpPr>
        <p:spPr/>
        <p:txBody>
          <a:bodyPr/>
          <a:lstStyle/>
          <a:p>
            <a:r>
              <a:rPr lang="cs-CZ" dirty="0"/>
              <a:t>Plénum</a:t>
            </a:r>
          </a:p>
        </p:txBody>
      </p:sp>
      <p:sp>
        <p:nvSpPr>
          <p:cNvPr id="3" name="Zástupný symbol pro obsah 2">
            <a:extLst>
              <a:ext uri="{FF2B5EF4-FFF2-40B4-BE49-F238E27FC236}">
                <a16:creationId xmlns:a16="http://schemas.microsoft.com/office/drawing/2014/main" xmlns="" id="{B62FC31F-837B-4F31-B297-7420DFCC633F}"/>
              </a:ext>
            </a:extLst>
          </p:cNvPr>
          <p:cNvSpPr>
            <a:spLocks noGrp="1"/>
          </p:cNvSpPr>
          <p:nvPr>
            <p:ph idx="1"/>
          </p:nvPr>
        </p:nvSpPr>
        <p:spPr/>
        <p:txBody>
          <a:bodyPr>
            <a:normAutofit fontScale="77500" lnSpcReduction="20000"/>
          </a:bodyPr>
          <a:lstStyle/>
          <a:p>
            <a:pPr algn="just" fontAlgn="base"/>
            <a:r>
              <a:rPr lang="cs-CZ" dirty="0"/>
              <a:t>Plénum ČOV je nejvyšším orgánem ČOV. Ve volebním období 2017-2020 má 73 členů zastupujících olympijské i neolympijské sporty a tělovýchovné organizace. Plénum je složeno ze zástupců:</a:t>
            </a:r>
          </a:p>
          <a:p>
            <a:pPr lvl="1" algn="just" fontAlgn="base"/>
            <a:r>
              <a:rPr lang="cs-CZ" b="1" dirty="0"/>
              <a:t>sportovních subjektů</a:t>
            </a:r>
            <a:r>
              <a:rPr lang="cs-CZ" dirty="0"/>
              <a:t>, které jsou členy mezinárodních sportovních federací, </a:t>
            </a:r>
            <a:br>
              <a:rPr lang="cs-CZ" dirty="0"/>
            </a:br>
            <a:r>
              <a:rPr lang="cs-CZ" dirty="0"/>
              <a:t>řídících sporty, jejichž disciplíny jsou zařazené do programu olympijských her. Za </a:t>
            </a:r>
            <a:br>
              <a:rPr lang="cs-CZ" dirty="0"/>
            </a:br>
            <a:r>
              <a:rPr lang="cs-CZ" dirty="0"/>
              <a:t>každé sportovní odvětví může být členem pouze jeden subjekt;</a:t>
            </a:r>
          </a:p>
          <a:p>
            <a:pPr lvl="1" algn="just" fontAlgn="base"/>
            <a:r>
              <a:rPr lang="cs-CZ" b="1" dirty="0"/>
              <a:t>sportovců</a:t>
            </a:r>
            <a:r>
              <a:rPr lang="cs-CZ" dirty="0"/>
              <a:t>, kteří se zúčastnili olympijských her a jejichž členství zaniká nejpozději </a:t>
            </a:r>
            <a:br>
              <a:rPr lang="cs-CZ" dirty="0"/>
            </a:br>
            <a:r>
              <a:rPr lang="cs-CZ" dirty="0"/>
              <a:t>na konci třetí olympiády, která následuje po posledních olympijských hrách, jichž </a:t>
            </a:r>
            <a:br>
              <a:rPr lang="cs-CZ" dirty="0"/>
            </a:br>
            <a:r>
              <a:rPr lang="cs-CZ" dirty="0"/>
              <a:t>se zúčastnili, a to v počtu nejvýše pěti sportovců;</a:t>
            </a:r>
          </a:p>
          <a:p>
            <a:pPr lvl="1" algn="just" fontAlgn="base"/>
            <a:r>
              <a:rPr lang="cs-CZ" b="1" dirty="0"/>
              <a:t>člena MOV</a:t>
            </a:r>
            <a:r>
              <a:rPr lang="cs-CZ" dirty="0"/>
              <a:t>, státního občana České republiky;</a:t>
            </a:r>
          </a:p>
          <a:p>
            <a:pPr lvl="1" algn="just" fontAlgn="base"/>
            <a:r>
              <a:rPr lang="cs-CZ" b="1" dirty="0"/>
              <a:t>zástupců složek ČOV</a:t>
            </a:r>
            <a:r>
              <a:rPr lang="cs-CZ" dirty="0"/>
              <a:t> podle čl. 4 odst. 4 Stanov ČOV;</a:t>
            </a:r>
          </a:p>
          <a:p>
            <a:pPr lvl="1" algn="just" fontAlgn="base"/>
            <a:r>
              <a:rPr lang="cs-CZ" b="1" dirty="0"/>
              <a:t>osob prokazujících význačné služby sportu a olympismu</a:t>
            </a:r>
            <a:r>
              <a:rPr lang="cs-CZ" dirty="0"/>
              <a:t>, zasloužilých a Čestných </a:t>
            </a:r>
            <a:br>
              <a:rPr lang="cs-CZ" dirty="0"/>
            </a:br>
            <a:r>
              <a:rPr lang="cs-CZ" dirty="0"/>
              <a:t>členů.</a:t>
            </a:r>
          </a:p>
          <a:p>
            <a:pPr algn="just" fontAlgn="base"/>
            <a:r>
              <a:rPr lang="cs-CZ" dirty="0"/>
              <a:t>Plénum svolává předseda ČOV nejméně jednou za rok. Mimořádné zasedání Pléna ČOV svolává předseda na žádost nejméně jedné poloviny členů anebo na základě usnesení Výkonného výboru ČOV. </a:t>
            </a:r>
          </a:p>
          <a:p>
            <a:pPr marL="0" indent="0" algn="just">
              <a:buNone/>
            </a:pPr>
            <a:endParaRPr lang="cs-CZ" dirty="0"/>
          </a:p>
        </p:txBody>
      </p:sp>
    </p:spTree>
    <p:extLst>
      <p:ext uri="{BB962C8B-B14F-4D97-AF65-F5344CB8AC3E}">
        <p14:creationId xmlns:p14="http://schemas.microsoft.com/office/powerpoint/2010/main" val="113033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2ABDC25-C0EB-4E28-9EDC-7D5546C38F20}"/>
              </a:ext>
            </a:extLst>
          </p:cNvPr>
          <p:cNvSpPr>
            <a:spLocks noGrp="1"/>
          </p:cNvSpPr>
          <p:nvPr>
            <p:ph type="title"/>
          </p:nvPr>
        </p:nvSpPr>
        <p:spPr/>
        <p:txBody>
          <a:bodyPr/>
          <a:lstStyle/>
          <a:p>
            <a:r>
              <a:rPr lang="cs-CZ" dirty="0"/>
              <a:t>Komise</a:t>
            </a:r>
          </a:p>
        </p:txBody>
      </p:sp>
      <p:sp>
        <p:nvSpPr>
          <p:cNvPr id="3" name="Zástupný symbol pro obsah 2">
            <a:extLst>
              <a:ext uri="{FF2B5EF4-FFF2-40B4-BE49-F238E27FC236}">
                <a16:creationId xmlns:a16="http://schemas.microsoft.com/office/drawing/2014/main" xmlns="" id="{E7DF768B-1F04-4D5B-A208-F600625DD3A6}"/>
              </a:ext>
            </a:extLst>
          </p:cNvPr>
          <p:cNvSpPr>
            <a:spLocks noGrp="1"/>
          </p:cNvSpPr>
          <p:nvPr>
            <p:ph idx="1"/>
          </p:nvPr>
        </p:nvSpPr>
        <p:spPr/>
        <p:txBody>
          <a:bodyPr/>
          <a:lstStyle/>
          <a:p>
            <a:r>
              <a:rPr lang="cs-CZ" dirty="0"/>
              <a:t>Rozhodčí komise</a:t>
            </a:r>
          </a:p>
          <a:p>
            <a:r>
              <a:rPr lang="cs-CZ" dirty="0"/>
              <a:t>Revizní komise</a:t>
            </a:r>
          </a:p>
          <a:p>
            <a:pPr lvl="1" fontAlgn="base"/>
            <a:r>
              <a:rPr lang="cs-CZ" dirty="0"/>
              <a:t>Členy Revizní a Rozhodčí komise volí Plénum ČOV, které jako jediný orgán ČOV může rozhodovat o jejich složení.</a:t>
            </a:r>
          </a:p>
          <a:p>
            <a:r>
              <a:rPr lang="cs-CZ" dirty="0"/>
              <a:t>Dále četné odborné komise, např. Komise pro ekonomiku a marketing, Komise zahraničních vztahů…</a:t>
            </a:r>
            <a:br>
              <a:rPr lang="cs-CZ" dirty="0"/>
            </a:br>
            <a:endParaRPr lang="cs-CZ" dirty="0"/>
          </a:p>
        </p:txBody>
      </p:sp>
    </p:spTree>
    <p:extLst>
      <p:ext uri="{BB962C8B-B14F-4D97-AF65-F5344CB8AC3E}">
        <p14:creationId xmlns:p14="http://schemas.microsoft.com/office/powerpoint/2010/main" val="3127095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83D5F02-E044-40C9-BCF2-AF64E27649C6}"/>
              </a:ext>
            </a:extLst>
          </p:cNvPr>
          <p:cNvSpPr>
            <a:spLocks noGrp="1"/>
          </p:cNvSpPr>
          <p:nvPr>
            <p:ph type="title"/>
          </p:nvPr>
        </p:nvSpPr>
        <p:spPr/>
        <p:txBody>
          <a:bodyPr/>
          <a:lstStyle/>
          <a:p>
            <a:r>
              <a:rPr lang="cs-CZ" dirty="0"/>
              <a:t>Rozhodčí komise</a:t>
            </a:r>
          </a:p>
        </p:txBody>
      </p:sp>
      <p:sp>
        <p:nvSpPr>
          <p:cNvPr id="3" name="Zástupný symbol pro obsah 2">
            <a:extLst>
              <a:ext uri="{FF2B5EF4-FFF2-40B4-BE49-F238E27FC236}">
                <a16:creationId xmlns:a16="http://schemas.microsoft.com/office/drawing/2014/main" xmlns="" id="{54598BAC-A2FA-4ACF-B6A4-F583CB3C50BF}"/>
              </a:ext>
            </a:extLst>
          </p:cNvPr>
          <p:cNvSpPr>
            <a:spLocks noGrp="1"/>
          </p:cNvSpPr>
          <p:nvPr>
            <p:ph idx="1"/>
          </p:nvPr>
        </p:nvSpPr>
        <p:spPr/>
        <p:txBody>
          <a:bodyPr>
            <a:normAutofit fontScale="92500"/>
          </a:bodyPr>
          <a:lstStyle/>
          <a:p>
            <a:pPr algn="just"/>
            <a:r>
              <a:rPr lang="cs-CZ" dirty="0"/>
              <a:t>Rozhodčí komise ČOV je orgánem ČOV, který je zřízen Plénem ČOV. Rozhodčí komise ČOV má pět členů a dva náhradníky. Postavení a působnost Rozhodčí komise ČOV a pravidla jejího jednání jsou upraveny ve statutu , který schvaluje Výkonný výbor ČOV, a jednacím řádu Rozhodčí komise, který přijímá Rozhodčí komise ČOV.</a:t>
            </a:r>
          </a:p>
          <a:p>
            <a:pPr algn="just"/>
            <a:r>
              <a:rPr lang="cs-CZ" dirty="0"/>
              <a:t>Do působnosti Rozhodčí komise ČOV patří zejména rozhodování o dovoláních proti rozhodnutím sportovních subjektů o porušení antidopingových pravidel ve smyslu Směrnice pro kontrolu a postih dopingu ve sportu v České republice a rozhodování o dovoláních v případech, kdy tuto pravomoc zakládají stanovy nebo jiné předpisy příslušného sportovního subjektu.</a:t>
            </a:r>
          </a:p>
          <a:p>
            <a:pPr algn="just"/>
            <a:endParaRPr lang="cs-CZ" dirty="0"/>
          </a:p>
          <a:p>
            <a:pPr algn="just"/>
            <a:endParaRPr lang="cs-CZ" dirty="0"/>
          </a:p>
        </p:txBody>
      </p:sp>
    </p:spTree>
    <p:extLst>
      <p:ext uri="{BB962C8B-B14F-4D97-AF65-F5344CB8AC3E}">
        <p14:creationId xmlns:p14="http://schemas.microsoft.com/office/powerpoint/2010/main" val="2418991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5A0AFC4-8322-4786-8851-AAE83951A941}"/>
              </a:ext>
            </a:extLst>
          </p:cNvPr>
          <p:cNvSpPr>
            <a:spLocks noGrp="1"/>
          </p:cNvSpPr>
          <p:nvPr>
            <p:ph type="title"/>
          </p:nvPr>
        </p:nvSpPr>
        <p:spPr/>
        <p:txBody>
          <a:bodyPr/>
          <a:lstStyle/>
          <a:p>
            <a:r>
              <a:rPr lang="cs-CZ" dirty="0"/>
              <a:t>Revizní komise</a:t>
            </a:r>
          </a:p>
        </p:txBody>
      </p:sp>
      <p:sp>
        <p:nvSpPr>
          <p:cNvPr id="3" name="Zástupný symbol pro obsah 2">
            <a:extLst>
              <a:ext uri="{FF2B5EF4-FFF2-40B4-BE49-F238E27FC236}">
                <a16:creationId xmlns:a16="http://schemas.microsoft.com/office/drawing/2014/main" xmlns="" id="{89E14590-3D9E-4004-B384-7759846102F9}"/>
              </a:ext>
            </a:extLst>
          </p:cNvPr>
          <p:cNvSpPr>
            <a:spLocks noGrp="1"/>
          </p:cNvSpPr>
          <p:nvPr>
            <p:ph idx="1"/>
          </p:nvPr>
        </p:nvSpPr>
        <p:spPr/>
        <p:txBody>
          <a:bodyPr/>
          <a:lstStyle/>
          <a:p>
            <a:pPr algn="just"/>
            <a:r>
              <a:rPr lang="cs-CZ" dirty="0"/>
              <a:t>Revizní komise ČOV je složena z předsedy a dvou členů. Je volena Plénem ČOV, které schvaluje její statut. Revize a kontroly provádějí na základě schváleného plánu anebo závažného podnětu zásadně členové Revizní komise ČOV.</a:t>
            </a:r>
          </a:p>
          <a:p>
            <a:pPr algn="just"/>
            <a:r>
              <a:rPr lang="cs-CZ" dirty="0"/>
              <a:t>Revizní komise ČOV provádí kontrolu činnosti a hospodaření Výkonného výboru ČOV a Sekretariátu ČOV.</a:t>
            </a:r>
          </a:p>
        </p:txBody>
      </p:sp>
    </p:spTree>
    <p:extLst>
      <p:ext uri="{BB962C8B-B14F-4D97-AF65-F5344CB8AC3E}">
        <p14:creationId xmlns:p14="http://schemas.microsoft.com/office/powerpoint/2010/main" val="99235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FD00BFA-F5AC-4ABC-993B-EE3FC5C140D2}"/>
              </a:ext>
            </a:extLst>
          </p:cNvPr>
          <p:cNvSpPr>
            <a:spLocks noGrp="1"/>
          </p:cNvSpPr>
          <p:nvPr>
            <p:ph type="title"/>
          </p:nvPr>
        </p:nvSpPr>
        <p:spPr/>
        <p:txBody>
          <a:bodyPr/>
          <a:lstStyle/>
          <a:p>
            <a:r>
              <a:rPr lang="cs-CZ" dirty="0"/>
              <a:t>Před zkouškou doporučuji:</a:t>
            </a:r>
          </a:p>
        </p:txBody>
      </p:sp>
      <p:sp>
        <p:nvSpPr>
          <p:cNvPr id="3" name="Zástupný symbol pro obsah 2">
            <a:extLst>
              <a:ext uri="{FF2B5EF4-FFF2-40B4-BE49-F238E27FC236}">
                <a16:creationId xmlns:a16="http://schemas.microsoft.com/office/drawing/2014/main" xmlns="" id="{186900DD-C9F5-4745-AC1C-202DD46EE8B1}"/>
              </a:ext>
            </a:extLst>
          </p:cNvPr>
          <p:cNvSpPr>
            <a:spLocks noGrp="1"/>
          </p:cNvSpPr>
          <p:nvPr>
            <p:ph idx="1"/>
          </p:nvPr>
        </p:nvSpPr>
        <p:spPr/>
        <p:txBody>
          <a:bodyPr/>
          <a:lstStyle/>
          <a:p>
            <a:r>
              <a:rPr lang="cs-CZ" dirty="0"/>
              <a:t>Podívat se na web ČOV a prostudovat </a:t>
            </a:r>
            <a:r>
              <a:rPr lang="cs-CZ" b="1" dirty="0"/>
              <a:t>zejména stanovy ČOV </a:t>
            </a:r>
            <a:r>
              <a:rPr lang="cs-CZ" dirty="0"/>
              <a:t>(kde je upraveno fungování ČOV) a </a:t>
            </a:r>
            <a:r>
              <a:rPr lang="cs-CZ" b="1" dirty="0"/>
              <a:t>statut Českého klubu olympioniků </a:t>
            </a:r>
            <a:r>
              <a:rPr lang="cs-CZ" dirty="0"/>
              <a:t>(jehož členy se mohou sportovci, kteří startovali na olympijských hrách (včetně náhradníků </a:t>
            </a:r>
            <a:r>
              <a:rPr lang="cs-CZ"/>
              <a:t>a </a:t>
            </a:r>
            <a:r>
              <a:rPr lang="cs-CZ" smtClean="0"/>
              <a:t>trenérů).</a:t>
            </a:r>
            <a:endParaRPr lang="cs-CZ" dirty="0"/>
          </a:p>
        </p:txBody>
      </p:sp>
    </p:spTree>
    <p:extLst>
      <p:ext uri="{BB962C8B-B14F-4D97-AF65-F5344CB8AC3E}">
        <p14:creationId xmlns:p14="http://schemas.microsoft.com/office/powerpoint/2010/main" val="196951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7FDC887-69BB-457F-BC8C-47A7B3310C2C}"/>
              </a:ext>
            </a:extLst>
          </p:cNvPr>
          <p:cNvSpPr>
            <a:spLocks noGrp="1"/>
          </p:cNvSpPr>
          <p:nvPr>
            <p:ph type="title"/>
          </p:nvPr>
        </p:nvSpPr>
        <p:spPr/>
        <p:txBody>
          <a:bodyPr/>
          <a:lstStyle/>
          <a:p>
            <a:r>
              <a:rPr lang="cs-CZ" dirty="0"/>
              <a:t>Intervenční nebo liberální model?</a:t>
            </a:r>
          </a:p>
        </p:txBody>
      </p:sp>
      <p:sp>
        <p:nvSpPr>
          <p:cNvPr id="3" name="Zástupný symbol pro obsah 2">
            <a:extLst>
              <a:ext uri="{FF2B5EF4-FFF2-40B4-BE49-F238E27FC236}">
                <a16:creationId xmlns:a16="http://schemas.microsoft.com/office/drawing/2014/main" xmlns="" id="{E417FFF5-34BA-4783-A850-4904AAE7579D}"/>
              </a:ext>
            </a:extLst>
          </p:cNvPr>
          <p:cNvSpPr>
            <a:spLocks noGrp="1"/>
          </p:cNvSpPr>
          <p:nvPr>
            <p:ph idx="1"/>
          </p:nvPr>
        </p:nvSpPr>
        <p:spPr/>
        <p:txBody>
          <a:bodyPr/>
          <a:lstStyle/>
          <a:p>
            <a:r>
              <a:rPr lang="cs-CZ" dirty="0"/>
              <a:t>Odborná literatura (např. Kubíček) rozděluje často přístupy státu ke sportu na přístup </a:t>
            </a:r>
            <a:r>
              <a:rPr lang="cs-CZ" b="1" dirty="0"/>
              <a:t>intervenční </a:t>
            </a:r>
            <a:r>
              <a:rPr lang="cs-CZ" dirty="0"/>
              <a:t>a </a:t>
            </a:r>
            <a:r>
              <a:rPr lang="cs-CZ" b="1" dirty="0"/>
              <a:t>liberální.</a:t>
            </a:r>
            <a:endParaRPr lang="cs-CZ" dirty="0"/>
          </a:p>
          <a:p>
            <a:r>
              <a:rPr lang="cs-CZ" dirty="0"/>
              <a:t>V intervenčním modelu  větší míře zasahuje do sféry sportu. Kontroluje, avšak zároveň finančně podporuje. Považuje sportovní reprezentaci za významný ekonomický produkt. Takové státy většinou mají rozvinutou sportovní legislativu. Dobrým příkladem je Slovensko</a:t>
            </a:r>
          </a:p>
          <a:p>
            <a:r>
              <a:rPr lang="cs-CZ" dirty="0"/>
              <a:t>Zákon č. 440/2015 Z. z., o podpoře </a:t>
            </a:r>
            <a:r>
              <a:rPr lang="cs-CZ" dirty="0" err="1"/>
              <a:t>športu</a:t>
            </a:r>
            <a:endParaRPr lang="cs-CZ" dirty="0"/>
          </a:p>
          <a:p>
            <a:pPr marL="0" indent="0">
              <a:buNone/>
            </a:pPr>
            <a:r>
              <a:rPr lang="cs-CZ" dirty="0">
                <a:hlinkClick r:id="rId2"/>
              </a:rPr>
              <a:t>http://www.epi.sk/zz/2015-440</a:t>
            </a:r>
            <a:endParaRPr lang="cs-CZ" dirty="0"/>
          </a:p>
          <a:p>
            <a:pPr marL="0" indent="0">
              <a:buNone/>
            </a:pPr>
            <a:endParaRPr lang="cs-CZ" dirty="0"/>
          </a:p>
          <a:p>
            <a:endParaRPr lang="cs-CZ" dirty="0"/>
          </a:p>
        </p:txBody>
      </p:sp>
    </p:spTree>
    <p:extLst>
      <p:ext uri="{BB962C8B-B14F-4D97-AF65-F5344CB8AC3E}">
        <p14:creationId xmlns:p14="http://schemas.microsoft.com/office/powerpoint/2010/main" val="3190117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5D7411C4-39DB-4132-91BF-853C3A813D7D}"/>
              </a:ext>
            </a:extLst>
          </p:cNvPr>
          <p:cNvSpPr>
            <a:spLocks noGrp="1"/>
          </p:cNvSpPr>
          <p:nvPr>
            <p:ph idx="1"/>
          </p:nvPr>
        </p:nvSpPr>
        <p:spPr/>
        <p:txBody>
          <a:bodyPr/>
          <a:lstStyle/>
          <a:p>
            <a:r>
              <a:rPr lang="cs-CZ" dirty="0"/>
              <a:t>Naopak v České republice je spíše </a:t>
            </a:r>
            <a:r>
              <a:rPr lang="cs-CZ" b="1" dirty="0"/>
              <a:t>liberální model</a:t>
            </a:r>
            <a:endParaRPr lang="cs-CZ" dirty="0"/>
          </a:p>
          <a:p>
            <a:r>
              <a:rPr lang="cs-CZ" dirty="0"/>
              <a:t>Podpůrná role státu spočívá spíše v podpoře, například formou sportovišť.</a:t>
            </a:r>
          </a:p>
          <a:p>
            <a:r>
              <a:rPr lang="cs-CZ" dirty="0"/>
              <a:t>Hlavní odpovědnost nese občanský sektor.</a:t>
            </a:r>
          </a:p>
          <a:p>
            <a:r>
              <a:rPr lang="cs-CZ" b="1" dirty="0"/>
              <a:t>Důležitý prvek spolkové autonomie.</a:t>
            </a:r>
          </a:p>
        </p:txBody>
      </p:sp>
    </p:spTree>
    <p:extLst>
      <p:ext uri="{BB962C8B-B14F-4D97-AF65-F5344CB8AC3E}">
        <p14:creationId xmlns:p14="http://schemas.microsoft.com/office/powerpoint/2010/main" val="152161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DEF2574-E058-4960-AA96-09A33C8EB427}"/>
              </a:ext>
            </a:extLst>
          </p:cNvPr>
          <p:cNvSpPr>
            <a:spLocks noGrp="1"/>
          </p:cNvSpPr>
          <p:nvPr>
            <p:ph type="title"/>
          </p:nvPr>
        </p:nvSpPr>
        <p:spPr/>
        <p:txBody>
          <a:bodyPr/>
          <a:lstStyle/>
          <a:p>
            <a:r>
              <a:rPr lang="cs-CZ" dirty="0"/>
              <a:t>Funkce sportu pro stát</a:t>
            </a:r>
          </a:p>
        </p:txBody>
      </p:sp>
      <p:sp>
        <p:nvSpPr>
          <p:cNvPr id="3" name="Zástupný symbol pro obsah 2">
            <a:extLst>
              <a:ext uri="{FF2B5EF4-FFF2-40B4-BE49-F238E27FC236}">
                <a16:creationId xmlns:a16="http://schemas.microsoft.com/office/drawing/2014/main" xmlns="" id="{669A28CC-C5A5-49B3-8D59-835F45E7BC36}"/>
              </a:ext>
            </a:extLst>
          </p:cNvPr>
          <p:cNvSpPr>
            <a:spLocks noGrp="1"/>
          </p:cNvSpPr>
          <p:nvPr>
            <p:ph idx="1"/>
          </p:nvPr>
        </p:nvSpPr>
        <p:spPr/>
        <p:txBody>
          <a:bodyPr/>
          <a:lstStyle/>
          <a:p>
            <a:r>
              <a:rPr lang="cs-CZ" dirty="0"/>
              <a:t>Ekonomická funkce: ve sportu zaměstnáno hodně lidí, i v provázaných odvětvích</a:t>
            </a:r>
          </a:p>
          <a:p>
            <a:r>
              <a:rPr lang="cs-CZ" dirty="0"/>
              <a:t>Vzdělávací: zásady fair play a schopnost spolupráce jsou upotřebitelné i mimo sportovní svět</a:t>
            </a:r>
          </a:p>
          <a:p>
            <a:r>
              <a:rPr lang="cs-CZ" dirty="0"/>
              <a:t>Zdravotní: prevence civilizačních chorob, udržování těla a dobré psychické kondice</a:t>
            </a:r>
          </a:p>
        </p:txBody>
      </p:sp>
    </p:spTree>
    <p:extLst>
      <p:ext uri="{BB962C8B-B14F-4D97-AF65-F5344CB8AC3E}">
        <p14:creationId xmlns:p14="http://schemas.microsoft.com/office/powerpoint/2010/main" val="3853268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68D02E5-CF00-40C2-A4A9-3AA1773E8C7A}"/>
              </a:ext>
            </a:extLst>
          </p:cNvPr>
          <p:cNvSpPr>
            <a:spLocks noGrp="1"/>
          </p:cNvSpPr>
          <p:nvPr>
            <p:ph type="title"/>
          </p:nvPr>
        </p:nvSpPr>
        <p:spPr/>
        <p:txBody>
          <a:bodyPr/>
          <a:lstStyle/>
          <a:p>
            <a:r>
              <a:rPr lang="cs-CZ" dirty="0"/>
              <a:t>Autonomie sportovního prostředí</a:t>
            </a:r>
          </a:p>
        </p:txBody>
      </p:sp>
      <p:sp>
        <p:nvSpPr>
          <p:cNvPr id="3" name="Zástupný symbol pro obsah 2">
            <a:extLst>
              <a:ext uri="{FF2B5EF4-FFF2-40B4-BE49-F238E27FC236}">
                <a16:creationId xmlns:a16="http://schemas.microsoft.com/office/drawing/2014/main" xmlns="" id="{020FA05B-A9F0-4D05-80F9-136BA72AC7F2}"/>
              </a:ext>
            </a:extLst>
          </p:cNvPr>
          <p:cNvSpPr>
            <a:spLocks noGrp="1"/>
          </p:cNvSpPr>
          <p:nvPr>
            <p:ph idx="1"/>
          </p:nvPr>
        </p:nvSpPr>
        <p:spPr/>
        <p:txBody>
          <a:bodyPr>
            <a:normAutofit fontScale="92500"/>
          </a:bodyPr>
          <a:lstStyle/>
          <a:p>
            <a:r>
              <a:rPr lang="cs-CZ" dirty="0"/>
              <a:t>Odluka státu a spolků – čl. 20 odst. 1, 3 a 4 LZPS</a:t>
            </a:r>
          </a:p>
          <a:p>
            <a:r>
              <a:rPr lang="cs-CZ" b="1" dirty="0"/>
              <a:t>Článek 20</a:t>
            </a:r>
            <a:r>
              <a:rPr lang="cs-CZ" dirty="0"/>
              <a:t/>
            </a:r>
            <a:br>
              <a:rPr lang="cs-CZ" dirty="0"/>
            </a:br>
            <a:r>
              <a:rPr lang="cs-CZ" dirty="0"/>
              <a:t>(1) Právo svobodně se sdružovat je zaručeno. Každý má právo spolu s jinými se sdružovat ve spolcích, společnostech a jiných sdruženích. </a:t>
            </a:r>
            <a:br>
              <a:rPr lang="cs-CZ" dirty="0"/>
            </a:br>
            <a:r>
              <a:rPr lang="cs-CZ" dirty="0"/>
              <a:t>(3) Výkon těchto práv lze omezit jen v případech stanovených zákonem, jestliže to je v demokratické společnosti nezbytné pro bezpečnost státu, ochranu veřejné bezpečnosti a veřejného pořádku, předcházení trestným činům nebo pro ochranu práv a svobod druhých.</a:t>
            </a:r>
            <a:br>
              <a:rPr lang="cs-CZ" dirty="0"/>
            </a:br>
            <a:r>
              <a:rPr lang="cs-CZ" dirty="0"/>
              <a:t>(4) Politické strany a politická hnutí, </a:t>
            </a:r>
            <a:r>
              <a:rPr lang="cs-CZ" b="1" dirty="0"/>
              <a:t>jakož i jiná sdružení jsou odděleny od státu.</a:t>
            </a:r>
            <a:r>
              <a:rPr lang="cs-CZ" dirty="0"/>
              <a:t/>
            </a:r>
            <a:br>
              <a:rPr lang="cs-CZ" dirty="0"/>
            </a:br>
            <a:endParaRPr lang="cs-CZ" dirty="0"/>
          </a:p>
        </p:txBody>
      </p:sp>
    </p:spTree>
    <p:extLst>
      <p:ext uri="{BB962C8B-B14F-4D97-AF65-F5344CB8AC3E}">
        <p14:creationId xmlns:p14="http://schemas.microsoft.com/office/powerpoint/2010/main" val="1586599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8DFE422-B20B-4331-A492-BBAE5DDD458F}"/>
              </a:ext>
            </a:extLst>
          </p:cNvPr>
          <p:cNvSpPr>
            <a:spLocks noGrp="1"/>
          </p:cNvSpPr>
          <p:nvPr>
            <p:ph type="title"/>
          </p:nvPr>
        </p:nvSpPr>
        <p:spPr/>
        <p:txBody>
          <a:bodyPr/>
          <a:lstStyle/>
          <a:p>
            <a:r>
              <a:rPr lang="cs-CZ" dirty="0"/>
              <a:t>Ministerstva s agendou v oblasti sportu</a:t>
            </a:r>
          </a:p>
        </p:txBody>
      </p:sp>
      <p:sp>
        <p:nvSpPr>
          <p:cNvPr id="3" name="Zástupný symbol pro obsah 2">
            <a:extLst>
              <a:ext uri="{FF2B5EF4-FFF2-40B4-BE49-F238E27FC236}">
                <a16:creationId xmlns:a16="http://schemas.microsoft.com/office/drawing/2014/main" xmlns="" id="{670B890B-940A-4135-881A-C47F5108DD41}"/>
              </a:ext>
            </a:extLst>
          </p:cNvPr>
          <p:cNvSpPr>
            <a:spLocks noGrp="1"/>
          </p:cNvSpPr>
          <p:nvPr>
            <p:ph idx="1"/>
          </p:nvPr>
        </p:nvSpPr>
        <p:spPr/>
        <p:txBody>
          <a:bodyPr/>
          <a:lstStyle/>
          <a:p>
            <a:r>
              <a:rPr lang="cs-CZ" dirty="0"/>
              <a:t>Ministerstvo školství mládeže a tělovýchovy (MŠMT) – především</a:t>
            </a:r>
          </a:p>
          <a:p>
            <a:r>
              <a:rPr lang="cs-CZ" dirty="0"/>
              <a:t>Ministerstvo obrany (MO), Ministerstvo vnitra (MV)</a:t>
            </a:r>
          </a:p>
          <a:p>
            <a:r>
              <a:rPr lang="cs-CZ" dirty="0"/>
              <a:t>Ministerstvo zdravotnictví (</a:t>
            </a:r>
            <a:r>
              <a:rPr lang="cs-CZ" dirty="0" err="1"/>
              <a:t>MzD</a:t>
            </a:r>
            <a:r>
              <a:rPr lang="cs-CZ" dirty="0"/>
              <a:t>)</a:t>
            </a:r>
          </a:p>
          <a:p>
            <a:r>
              <a:rPr lang="cs-CZ" dirty="0"/>
              <a:t>Ministerstvo pro místní rozvoj (MMR)</a:t>
            </a:r>
          </a:p>
          <a:p>
            <a:r>
              <a:rPr lang="cs-CZ" dirty="0"/>
              <a:t>Na základě zákona o podpoře sportu (č. 115/2001 Sb. – ale chystá se novela)</a:t>
            </a:r>
          </a:p>
        </p:txBody>
      </p:sp>
    </p:spTree>
    <p:extLst>
      <p:ext uri="{BB962C8B-B14F-4D97-AF65-F5344CB8AC3E}">
        <p14:creationId xmlns:p14="http://schemas.microsoft.com/office/powerpoint/2010/main" val="140571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5442136-BCBB-4BBD-939D-62CA41BF0851}"/>
              </a:ext>
            </a:extLst>
          </p:cNvPr>
          <p:cNvSpPr>
            <a:spLocks noGrp="1"/>
          </p:cNvSpPr>
          <p:nvPr>
            <p:ph type="title"/>
          </p:nvPr>
        </p:nvSpPr>
        <p:spPr/>
        <p:txBody>
          <a:bodyPr/>
          <a:lstStyle/>
          <a:p>
            <a:r>
              <a:rPr lang="cs-CZ" dirty="0"/>
              <a:t>Úloha MŠMT podle § 3 zákona o sportu</a:t>
            </a:r>
          </a:p>
        </p:txBody>
      </p:sp>
      <p:sp>
        <p:nvSpPr>
          <p:cNvPr id="3" name="Zástupný symbol pro obsah 2">
            <a:extLst>
              <a:ext uri="{FF2B5EF4-FFF2-40B4-BE49-F238E27FC236}">
                <a16:creationId xmlns:a16="http://schemas.microsoft.com/office/drawing/2014/main" xmlns="" id="{4F12EA42-204D-4BBA-AFC1-9EAB92B75F3D}"/>
              </a:ext>
            </a:extLst>
          </p:cNvPr>
          <p:cNvSpPr>
            <a:spLocks noGrp="1"/>
          </p:cNvSpPr>
          <p:nvPr>
            <p:ph idx="1"/>
          </p:nvPr>
        </p:nvSpPr>
        <p:spPr/>
        <p:txBody>
          <a:bodyPr>
            <a:normAutofit fontScale="70000" lnSpcReduction="20000"/>
          </a:bodyPr>
          <a:lstStyle/>
          <a:p>
            <a:pPr marL="0" indent="0">
              <a:buNone/>
            </a:pPr>
            <a:r>
              <a:rPr lang="cs-CZ" dirty="0"/>
              <a:t>Především:</a:t>
            </a:r>
          </a:p>
          <a:p>
            <a:r>
              <a:rPr lang="cs-CZ" dirty="0"/>
              <a:t>vypracovává návrh plánu státní politiky ve sportu (dále jen „plán“) a předkládá jej vládě ke schválení,</a:t>
            </a:r>
          </a:p>
          <a:p>
            <a:r>
              <a:rPr lang="cs-CZ" dirty="0"/>
              <a:t>koordinuje uskutečňování vládou schváleného plánu,</a:t>
            </a:r>
          </a:p>
          <a:p>
            <a:r>
              <a:rPr lang="cs-CZ" dirty="0"/>
              <a:t> zabezpečuje finanční podporu sportu ze státního rozpočtu,</a:t>
            </a:r>
          </a:p>
          <a:p>
            <a:r>
              <a:rPr lang="cs-CZ" dirty="0"/>
              <a:t>kontroluje použití podpory sportu ze státního rozpočtu u příjemců podpory</a:t>
            </a:r>
          </a:p>
          <a:p>
            <a:r>
              <a:rPr lang="cs-CZ" dirty="0"/>
              <a:t>vytváří podmínky pro sport dětí a mládeže a jejich trenéry, pro rozvoj sportu pro všechny, pro sport zdravotně postižených občanů a pro sportovní reprezentanty České republiky a jejich účast na sportovních akcích v České republice a zahraničí,</a:t>
            </a:r>
          </a:p>
          <a:p>
            <a:r>
              <a:rPr lang="cs-CZ" dirty="0"/>
              <a:t>vydává antidopingový program</a:t>
            </a:r>
          </a:p>
          <a:p>
            <a:r>
              <a:rPr lang="cs-CZ" dirty="0"/>
              <a:t>zřizuje rezortní sportovní centrum a zabezpečuje jeho činnost,</a:t>
            </a:r>
          </a:p>
          <a:p>
            <a:r>
              <a:rPr lang="cs-CZ" b="1" dirty="0"/>
              <a:t>vede v elektronické podobě rejstřík sportovních organizací žádajících o podporu ze státního rozpočtu</a:t>
            </a:r>
            <a:endParaRPr lang="cs-CZ" dirty="0"/>
          </a:p>
          <a:p>
            <a:endParaRPr lang="cs-CZ" dirty="0"/>
          </a:p>
        </p:txBody>
      </p:sp>
    </p:spTree>
    <p:extLst>
      <p:ext uri="{BB962C8B-B14F-4D97-AF65-F5344CB8AC3E}">
        <p14:creationId xmlns:p14="http://schemas.microsoft.com/office/powerpoint/2010/main" val="3453430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0845E88-A62A-40D8-9C25-5D362B32CB18}"/>
              </a:ext>
            </a:extLst>
          </p:cNvPr>
          <p:cNvSpPr>
            <a:spLocks noGrp="1"/>
          </p:cNvSpPr>
          <p:nvPr>
            <p:ph type="title"/>
          </p:nvPr>
        </p:nvSpPr>
        <p:spPr/>
        <p:txBody>
          <a:bodyPr/>
          <a:lstStyle/>
          <a:p>
            <a:r>
              <a:rPr lang="cs-CZ" dirty="0"/>
              <a:t>Koncepce podpory sportu</a:t>
            </a:r>
          </a:p>
        </p:txBody>
      </p:sp>
      <p:sp>
        <p:nvSpPr>
          <p:cNvPr id="3" name="Zástupný symbol pro obsah 2">
            <a:extLst>
              <a:ext uri="{FF2B5EF4-FFF2-40B4-BE49-F238E27FC236}">
                <a16:creationId xmlns:a16="http://schemas.microsoft.com/office/drawing/2014/main" xmlns="" id="{8AD7558F-9943-4E1E-968B-6B57F1DEAD5E}"/>
              </a:ext>
            </a:extLst>
          </p:cNvPr>
          <p:cNvSpPr>
            <a:spLocks noGrp="1"/>
          </p:cNvSpPr>
          <p:nvPr>
            <p:ph idx="1"/>
          </p:nvPr>
        </p:nvSpPr>
        <p:spPr/>
        <p:txBody>
          <a:bodyPr>
            <a:normAutofit fontScale="85000" lnSpcReduction="20000"/>
          </a:bodyPr>
          <a:lstStyle/>
          <a:p>
            <a:r>
              <a:rPr lang="cs-CZ" dirty="0"/>
              <a:t>Vypracovává MŠMT ve spolupráci s ČOV</a:t>
            </a:r>
          </a:p>
          <a:p>
            <a:r>
              <a:rPr lang="cs-CZ" dirty="0"/>
              <a:t>Aktuální verze pro období 2016-2025 zde: </a:t>
            </a:r>
            <a:r>
              <a:rPr lang="cs-CZ" dirty="0">
                <a:hlinkClick r:id="rId2"/>
              </a:rPr>
              <a:t>http://www.msmt.cz/sport-1/koncepce-podpory-sportu-2016-2025</a:t>
            </a:r>
            <a:endParaRPr lang="cs-CZ" dirty="0"/>
          </a:p>
          <a:p>
            <a:r>
              <a:rPr lang="cs-CZ" dirty="0"/>
              <a:t>Koalice se dohodla zejména na:</a:t>
            </a:r>
          </a:p>
          <a:p>
            <a:pPr lvl="1"/>
            <a:r>
              <a:rPr lang="cs-CZ" b="1" dirty="0"/>
              <a:t>připravit nový Zákon o podpoře sportu,</a:t>
            </a:r>
          </a:p>
          <a:p>
            <a:pPr lvl="1"/>
            <a:r>
              <a:rPr lang="cs-CZ" dirty="0"/>
              <a:t>podpoře zdravého životního stylu, který je podstatnou složkou zdravotního stavu i schopnosti občana aktivně působit v moderní společnosti,</a:t>
            </a:r>
          </a:p>
          <a:p>
            <a:pPr lvl="1"/>
            <a:r>
              <a:rPr lang="cs-CZ" dirty="0"/>
              <a:t>posílení výchovy ke sportu a zdravému životnímu stylu ve vzdělávacích programech,</a:t>
            </a:r>
          </a:p>
          <a:p>
            <a:pPr lvl="1"/>
            <a:r>
              <a:rPr lang="cs-CZ" dirty="0"/>
              <a:t>podpoře stabilního prostředí financování sportovních klubů s důrazem na práci</a:t>
            </a:r>
            <a:br>
              <a:rPr lang="cs-CZ" dirty="0"/>
            </a:br>
            <a:r>
              <a:rPr lang="cs-CZ" dirty="0"/>
              <a:t>s mládeží, prostředí podporující spolufinancování sportovních činností,</a:t>
            </a:r>
          </a:p>
          <a:p>
            <a:pPr lvl="1"/>
            <a:r>
              <a:rPr lang="cs-CZ" dirty="0"/>
              <a:t>postupném zajištění vícezdrojového financování sportu ze státního rozpočtu, rozpočtu krajů, obcí a sponzorských zdrojů,</a:t>
            </a:r>
          </a:p>
          <a:p>
            <a:pPr lvl="1"/>
            <a:r>
              <a:rPr lang="cs-CZ" dirty="0"/>
              <a:t>podpoře občanských sdružení, spolků, neprofesionálních organizací působících</a:t>
            </a:r>
            <a:br>
              <a:rPr lang="cs-CZ" dirty="0"/>
            </a:br>
            <a:r>
              <a:rPr lang="cs-CZ" dirty="0"/>
              <a:t>v oblasti sportu a tělovýchovy a jejich transparentní financování ze státního rozpočtu.</a:t>
            </a:r>
          </a:p>
          <a:p>
            <a:endParaRPr lang="cs-CZ" dirty="0"/>
          </a:p>
        </p:txBody>
      </p:sp>
    </p:spTree>
    <p:extLst>
      <p:ext uri="{BB962C8B-B14F-4D97-AF65-F5344CB8AC3E}">
        <p14:creationId xmlns:p14="http://schemas.microsoft.com/office/powerpoint/2010/main" val="285723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8A6599D-74E7-43D0-8770-993123D5E902}"/>
              </a:ext>
            </a:extLst>
          </p:cNvPr>
          <p:cNvSpPr>
            <a:spLocks noGrp="1"/>
          </p:cNvSpPr>
          <p:nvPr>
            <p:ph type="title"/>
          </p:nvPr>
        </p:nvSpPr>
        <p:spPr/>
        <p:txBody>
          <a:bodyPr/>
          <a:lstStyle/>
          <a:p>
            <a:r>
              <a:rPr lang="cs-CZ" dirty="0"/>
              <a:t>ČOV</a:t>
            </a:r>
          </a:p>
        </p:txBody>
      </p:sp>
      <p:sp>
        <p:nvSpPr>
          <p:cNvPr id="3" name="Zástupný symbol pro obsah 2">
            <a:extLst>
              <a:ext uri="{FF2B5EF4-FFF2-40B4-BE49-F238E27FC236}">
                <a16:creationId xmlns:a16="http://schemas.microsoft.com/office/drawing/2014/main" xmlns="" id="{F5D44843-92D9-46D9-B1DF-F0CA9F267ABD}"/>
              </a:ext>
            </a:extLst>
          </p:cNvPr>
          <p:cNvSpPr>
            <a:spLocks noGrp="1"/>
          </p:cNvSpPr>
          <p:nvPr>
            <p:ph idx="1"/>
          </p:nvPr>
        </p:nvSpPr>
        <p:spPr/>
        <p:txBody>
          <a:bodyPr/>
          <a:lstStyle/>
          <a:p>
            <a:r>
              <a:rPr lang="cs-CZ" dirty="0"/>
              <a:t>Zákon č. 60/2000 Sb., o ochraně olympijských symbolik:</a:t>
            </a:r>
          </a:p>
          <a:p>
            <a:pPr marL="0" indent="0">
              <a:buNone/>
            </a:pPr>
            <a:r>
              <a:rPr lang="cs-CZ" b="1" dirty="0"/>
              <a:t>§ 5</a:t>
            </a:r>
          </a:p>
          <a:p>
            <a:pPr marL="0" indent="0">
              <a:buNone/>
            </a:pPr>
            <a:r>
              <a:rPr lang="cs-CZ" b="1" dirty="0"/>
              <a:t>Český olympijský výbor</a:t>
            </a:r>
          </a:p>
          <a:p>
            <a:pPr marL="0" indent="0">
              <a:buNone/>
            </a:pPr>
            <a:r>
              <a:rPr lang="cs-CZ" b="1" i="1" dirty="0"/>
              <a:t>(1)</a:t>
            </a:r>
            <a:r>
              <a:rPr lang="cs-CZ" dirty="0"/>
              <a:t> Český olympijský výbor řídí a organizuje olympijské hnutí v rámci České republiky.</a:t>
            </a:r>
          </a:p>
          <a:p>
            <a:pPr marL="0" indent="0">
              <a:buNone/>
            </a:pPr>
            <a:r>
              <a:rPr lang="cs-CZ" b="1" i="1" dirty="0"/>
              <a:t>(2)</a:t>
            </a:r>
            <a:r>
              <a:rPr lang="cs-CZ" dirty="0"/>
              <a:t> Český olympijský výbor je sdružením podle zvláštních předpisů.</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224599706"/>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742</TotalTime>
  <Words>859</Words>
  <Application>Microsoft Office PowerPoint</Application>
  <PresentationFormat>Širokoúhlá obrazovka</PresentationFormat>
  <Paragraphs>80</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Trebuchet MS</vt:lpstr>
      <vt:lpstr>Berlín</vt:lpstr>
      <vt:lpstr>Vztah státu a sportu</vt:lpstr>
      <vt:lpstr>Intervenční nebo liberální model?</vt:lpstr>
      <vt:lpstr>Prezentace aplikace PowerPoint</vt:lpstr>
      <vt:lpstr>Funkce sportu pro stát</vt:lpstr>
      <vt:lpstr>Autonomie sportovního prostředí</vt:lpstr>
      <vt:lpstr>Ministerstva s agendou v oblasti sportu</vt:lpstr>
      <vt:lpstr>Úloha MŠMT podle § 3 zákona o sportu</vt:lpstr>
      <vt:lpstr>Koncepce podpory sportu</vt:lpstr>
      <vt:lpstr>ČOV</vt:lpstr>
      <vt:lpstr>ČOV (zdroj: web ČOV)</vt:lpstr>
      <vt:lpstr>Orgány</vt:lpstr>
      <vt:lpstr>Výkonný výbor</vt:lpstr>
      <vt:lpstr>Plénum</vt:lpstr>
      <vt:lpstr>Komise</vt:lpstr>
      <vt:lpstr>Rozhodčí komise</vt:lpstr>
      <vt:lpstr>Revizní komise</vt:lpstr>
      <vt:lpstr>Před zkouškou doporučuji: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Smluvní vztahy ve sportu. Profesionální sportovní smlouvy a jejich význam</dc:title>
  <dc:creator>Whistlerer</dc:creator>
  <cp:lastModifiedBy>Petr Skryja</cp:lastModifiedBy>
  <cp:revision>26</cp:revision>
  <dcterms:created xsi:type="dcterms:W3CDTF">2018-07-26T22:04:53Z</dcterms:created>
  <dcterms:modified xsi:type="dcterms:W3CDTF">2018-11-12T17:59:30Z</dcterms:modified>
</cp:coreProperties>
</file>