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95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39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743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9094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813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363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780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304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86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37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2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797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08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44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76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30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D2284-01BB-421E-A8FB-BD64D07041B5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632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idoping.cz/documents/svetovy_antidopingovy_kodex_2018_zakazane_latky_a_metody.pdf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CA0DD1-CD5D-4948-ABCC-2A1595535B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Doping ve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06265F8-6EC9-44FC-A7FD-8E4EEB4BD4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Petr Skryja</a:t>
            </a:r>
            <a:r>
              <a:rPr lang="cs-CZ" smtClean="0"/>
              <a:t>, Ph.D., </a:t>
            </a:r>
            <a:r>
              <a:rPr lang="cs-CZ" dirty="0"/>
              <a:t>LL.M.</a:t>
            </a:r>
          </a:p>
        </p:txBody>
      </p:sp>
    </p:spTree>
    <p:extLst>
      <p:ext uri="{BB962C8B-B14F-4D97-AF65-F5344CB8AC3E}">
        <p14:creationId xmlns:p14="http://schemas.microsoft.com/office/powerpoint/2010/main" val="78061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6689186-09FB-4886-86F9-B908D492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dopingové kontroly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82695B6-9C7F-442E-8274-E1C4EF9CD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Komisař předá sportovci Výzvu k dopingové kontrole, kterou sportovec podepíše a nechá si její kopii.</a:t>
            </a:r>
          </a:p>
          <a:p>
            <a:pPr algn="just"/>
            <a:r>
              <a:rPr lang="cs-CZ" dirty="0"/>
              <a:t>Od jejího podepsání je sportovec pod stálým dohledem.</a:t>
            </a:r>
          </a:p>
          <a:p>
            <a:pPr algn="just"/>
            <a:r>
              <a:rPr lang="cs-CZ" dirty="0"/>
              <a:t>Bez zbytečného odkladu, nejpozději 60 min od podepsání se podrobí kontrole, což se zaznamená do Výzvy.</a:t>
            </a:r>
          </a:p>
          <a:p>
            <a:pPr algn="just"/>
            <a:r>
              <a:rPr lang="cs-CZ" dirty="0"/>
              <a:t>Po vstupu do místnosti dopingové kontroly se sportovec prokáže průkazem totožnosti.</a:t>
            </a:r>
          </a:p>
          <a:p>
            <a:pPr algn="just"/>
            <a:r>
              <a:rPr lang="cs-CZ" dirty="0"/>
              <a:t>Do Protokolu dopingové kontroly nahlásí požadované informace, včetně užívaných léků a doplňků (které užil až </a:t>
            </a:r>
            <a:r>
              <a:rPr lang="cs-CZ" b="1" dirty="0"/>
              <a:t>7 dní zpět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63283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EC4EEDA-3C77-4B93-8B2B-942A03A4B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dopingové kontroly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FB13096-F7AD-49F7-B6E3-0F1654D0E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Ke kontrole smí sportovce doprovázet 1 osoba. Odběr může trvat až několik hodin (protože je potřeba získat požadované množství a moči o dostatečné hustotě). </a:t>
            </a:r>
          </a:p>
          <a:p>
            <a:pPr algn="just"/>
            <a:r>
              <a:rPr lang="cs-CZ" dirty="0"/>
              <a:t>Výsledky se pošlou akreditované laboratoři, která o sportovci nesmí získat žádné informace, podle kterých by ho mohla identifikovat. Akredituje WADA.</a:t>
            </a:r>
          </a:p>
          <a:p>
            <a:pPr algn="just"/>
            <a:r>
              <a:rPr lang="cs-CZ" dirty="0"/>
              <a:t>V případě pozitivního výsledku je </a:t>
            </a:r>
            <a:r>
              <a:rPr lang="cs-CZ" b="1" dirty="0"/>
              <a:t>pozastavena závodní činnost</a:t>
            </a:r>
            <a:r>
              <a:rPr lang="cs-CZ" dirty="0"/>
              <a:t> a se sportovcem je </a:t>
            </a:r>
            <a:r>
              <a:rPr lang="cs-CZ" b="1" dirty="0"/>
              <a:t>zahájeno disciplinární řízení.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61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496C285-03F0-4548-8A9B-CB5A0C0B2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Postihy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5C12902-2C30-4E51-B779-515B3C919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Zásada: za stejný přestupek stejná sazba </a:t>
            </a:r>
            <a:r>
              <a:rPr lang="cs-CZ" dirty="0"/>
              <a:t>(bez ohledu na věk, sport či kategorii)</a:t>
            </a:r>
            <a:r>
              <a:rPr lang="cs-CZ" b="1" dirty="0"/>
              <a:t>.</a:t>
            </a:r>
          </a:p>
          <a:p>
            <a:pPr marL="0" indent="0">
              <a:buNone/>
            </a:pPr>
            <a:r>
              <a:rPr lang="cs-CZ" dirty="0"/>
              <a:t>Sankce uděluje </a:t>
            </a:r>
            <a:r>
              <a:rPr lang="cs-CZ" b="1" dirty="0"/>
              <a:t>disciplinární komise daného svazu</a:t>
            </a:r>
            <a:r>
              <a:rPr lang="cs-CZ" dirty="0"/>
              <a:t>.</a:t>
            </a:r>
          </a:p>
          <a:p>
            <a:pPr marL="971550" lvl="1" indent="-514350">
              <a:buAutoNum type="arabicPeriod"/>
            </a:pPr>
            <a:r>
              <a:rPr lang="cs-CZ" dirty="0"/>
              <a:t>Anulování výsledků. (Pokud získal výhodu nad ostatními kvůli dopingu).</a:t>
            </a:r>
          </a:p>
          <a:p>
            <a:pPr marL="971550" lvl="1" indent="-514350">
              <a:buAutoNum type="arabicPeriod"/>
            </a:pPr>
            <a:r>
              <a:rPr lang="cs-CZ" dirty="0"/>
              <a:t>Zákaz činnosti – při </a:t>
            </a:r>
            <a:r>
              <a:rPr lang="cs-CZ" b="1" dirty="0"/>
              <a:t>prvním provinění 2 roky, při druhém doživotní.</a:t>
            </a:r>
          </a:p>
          <a:p>
            <a:pPr marL="0" indent="0">
              <a:buNone/>
            </a:pPr>
            <a:r>
              <a:rPr lang="cs-CZ" dirty="0"/>
              <a:t>Pokud jde o volně dostupnou látku a nebyl prokázán úmysl: při prvním provinění min napomenutí, max. 1 rok zákazu činnosti.</a:t>
            </a:r>
          </a:p>
          <a:p>
            <a:pPr marL="0" indent="0">
              <a:buNone/>
            </a:pPr>
            <a:r>
              <a:rPr lang="cs-CZ" dirty="0"/>
              <a:t>Nelegální látka či spoluúčast: min 4 roky při prvním, </a:t>
            </a:r>
            <a:r>
              <a:rPr lang="cs-CZ" b="1" dirty="0"/>
              <a:t>při druhém vždy doživotí.</a:t>
            </a:r>
          </a:p>
          <a:p>
            <a:pPr marL="0" indent="0">
              <a:buNone/>
            </a:pPr>
            <a:r>
              <a:rPr lang="cs-CZ" b="1" dirty="0"/>
              <a:t>Trenér či personál v souvislosti s nezletilým: vždy doživotní zákaz.</a:t>
            </a:r>
          </a:p>
          <a:p>
            <a:pPr marL="0" indent="0">
              <a:buNone/>
            </a:pPr>
            <a:r>
              <a:rPr lang="cs-CZ" b="1" dirty="0"/>
              <a:t>Při porušení obecných zákonů svaz řeší zároveň i soudní cestou (tím jsou dotčeny zejména normy trestního práva).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03592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E748AA5-05EC-46E0-979B-5A10C8609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Snížení či odpuštění sankce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6089E93-ED6E-4BE4-B615-5819EEDA8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Pokud sportovec prokáže nedbalost, může mu být zkrácen trest až na polovinu.</a:t>
            </a:r>
          </a:p>
          <a:p>
            <a:pPr marL="0" indent="0">
              <a:buNone/>
            </a:pPr>
            <a:r>
              <a:rPr lang="cs-CZ" dirty="0"/>
              <a:t>Výjimečně žádný trest – pokud prokáže, že nezavinil (např. látka mu byla aplikována bez jeho vědomí).</a:t>
            </a:r>
          </a:p>
          <a:p>
            <a:pPr marL="0" indent="0">
              <a:buNone/>
            </a:pPr>
            <a:r>
              <a:rPr lang="cs-CZ" dirty="0"/>
              <a:t>Pokud aktivně spolupracuje na odhalení a prokazování – možné snížení. </a:t>
            </a:r>
          </a:p>
        </p:txBody>
      </p:sp>
    </p:spTree>
    <p:extLst>
      <p:ext uri="{BB962C8B-B14F-4D97-AF65-F5344CB8AC3E}">
        <p14:creationId xmlns:p14="http://schemas.microsoft.com/office/powerpoint/2010/main" val="2681577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875B145-A22C-4F07-B589-4865F53CA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BFDC036-2505-4A06-9FCD-E38349F84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 sportovnímu rozhodčímu tribunálu: v ČR je to </a:t>
            </a:r>
            <a:r>
              <a:rPr lang="cs-CZ" b="1" dirty="0"/>
              <a:t>Rozhodčí komise ČOV.</a:t>
            </a:r>
          </a:p>
          <a:p>
            <a:pPr algn="just"/>
            <a:r>
              <a:rPr lang="cs-CZ" dirty="0"/>
              <a:t>Řízení se řídí stanovami komise.</a:t>
            </a:r>
          </a:p>
          <a:p>
            <a:pPr algn="just"/>
            <a:r>
              <a:rPr lang="cs-CZ" dirty="0"/>
              <a:t>Možnost odvolat se k CAS: sídlí v </a:t>
            </a:r>
            <a:r>
              <a:rPr lang="cs-CZ" dirty="0" err="1"/>
              <a:t>Laussane</a:t>
            </a:r>
            <a:r>
              <a:rPr lang="cs-CZ" dirty="0"/>
              <a:t> a </a:t>
            </a:r>
            <a:r>
              <a:rPr lang="cs-CZ" b="1" dirty="0"/>
              <a:t>rozhodčí řízení se vede podle švýcarského práva.</a:t>
            </a:r>
          </a:p>
          <a:p>
            <a:pPr algn="just"/>
            <a:r>
              <a:rPr lang="cs-CZ" b="1" dirty="0"/>
              <a:t>Nikam jinam se odvolat nelze: i česká judikatura uznává rozhodnutí švýcarského soudního dvora, podle kterého je vyloučena žalovatelnost u civilních soudů.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392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B6C753E-A8BF-4ED1-98BA-734671CD7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Možný trestněprávní postih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546EFD4-EF18-4A90-9599-0E1889094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§ 288 trestního zákoníku: výroba a jiné nakládání s látkami s hormonálním účinkem</a:t>
            </a:r>
          </a:p>
          <a:p>
            <a:pPr algn="just"/>
            <a:r>
              <a:rPr lang="cs-CZ" dirty="0"/>
              <a:t>Uvedený trestný čin se vztahuje nejen na anabolika, ale i na veškerý další doping</a:t>
            </a:r>
          </a:p>
          <a:p>
            <a:pPr algn="just"/>
            <a:r>
              <a:rPr lang="cs-CZ" dirty="0"/>
              <a:t>1 rok až 12 let (závisí na rozsahu, zda tak činí ve skupině, způsobí někomu smrt </a:t>
            </a:r>
            <a:r>
              <a:rPr lang="cs-CZ" dirty="0" err="1"/>
              <a:t>atd</a:t>
            </a:r>
            <a:r>
              <a:rPr lang="cs-CZ" dirty="0"/>
              <a:t>).</a:t>
            </a:r>
          </a:p>
          <a:p>
            <a:pPr algn="just"/>
            <a:r>
              <a:rPr lang="cs-CZ" dirty="0"/>
              <a:t>Možno takto postihnout i např. funkcionáře či sportovní lékaře.</a:t>
            </a:r>
          </a:p>
        </p:txBody>
      </p:sp>
    </p:spTree>
    <p:extLst>
      <p:ext uri="{BB962C8B-B14F-4D97-AF65-F5344CB8AC3E}">
        <p14:creationId xmlns:p14="http://schemas.microsoft.com/office/powerpoint/2010/main" val="91410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8AA57F1-400D-41EB-9862-DD7681DE3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co se jedná?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78C9D8E-173C-4A21-850D-060AE9849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10680032" cy="4831849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Za doping lze považovat podporu sportovní výkonosti užitím určitých látek a metod na farmakologickém základu.</a:t>
            </a:r>
          </a:p>
          <a:p>
            <a:pPr algn="just"/>
            <a:r>
              <a:rPr lang="cs-CZ" dirty="0"/>
              <a:t>Léčebná látku či doplněk stravy je zneužita k zvýšené výkonosti a regenerace po tréninku.</a:t>
            </a:r>
          </a:p>
          <a:p>
            <a:pPr algn="just"/>
            <a:r>
              <a:rPr lang="cs-CZ" dirty="0"/>
              <a:t>Problém: neexistuje přesná závazná definice a vliv dopingu na výkon není měřitelný.</a:t>
            </a:r>
          </a:p>
          <a:p>
            <a:pPr algn="just"/>
            <a:r>
              <a:rPr lang="cs-CZ" dirty="0"/>
              <a:t>Spojeno především s vrcholovým sportem, ale poslední dobou se ve vyšší míře vyskytuje i ve fitness („sypači“, ale i různé legální látky, které sníží únavu svalů a urychlí regeneraci).</a:t>
            </a:r>
          </a:p>
          <a:p>
            <a:pPr algn="just"/>
            <a:r>
              <a:rPr lang="cs-CZ" dirty="0"/>
              <a:t>Nelze za všech okolností vnímat negativně a ve vrcholovém sportu existuje tenká hranice mezi přípustnými doplňky a nepovoleným dopingem.</a:t>
            </a:r>
          </a:p>
        </p:txBody>
      </p:sp>
    </p:spTree>
    <p:extLst>
      <p:ext uri="{BB962C8B-B14F-4D97-AF65-F5344CB8AC3E}">
        <p14:creationId xmlns:p14="http://schemas.microsoft.com/office/powerpoint/2010/main" val="3203932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116854C-1A82-442D-BEB8-BAB243E0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jakých právních předpisech najdeme základní přehled?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B1A5F02-FEF8-4D9D-956C-DDAC0A199D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690688"/>
            <a:ext cx="9942095" cy="448627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Evropská a mezinárodní úroveň:</a:t>
            </a:r>
          </a:p>
          <a:p>
            <a:pPr lvl="1"/>
            <a:r>
              <a:rPr lang="cs-CZ" dirty="0"/>
              <a:t>Evropská antidopingová úmluva</a:t>
            </a:r>
          </a:p>
          <a:p>
            <a:pPr lvl="1"/>
            <a:r>
              <a:rPr lang="cs-CZ" dirty="0"/>
              <a:t>Světový antidopingový kodex(vydává WADA) Směrnice pro kontrolu a postih dopingu (v ČR vydává ADV)</a:t>
            </a:r>
          </a:p>
          <a:p>
            <a:r>
              <a:rPr lang="cs-CZ" b="1" dirty="0"/>
              <a:t>Seznam zakázaných látek a metod – </a:t>
            </a:r>
            <a:r>
              <a:rPr lang="cs-CZ" dirty="0"/>
              <a:t>vydává každoročně Světová antidopingová agentura </a:t>
            </a:r>
            <a:r>
              <a:rPr lang="cs-CZ" b="1" dirty="0"/>
              <a:t>(WADA)</a:t>
            </a:r>
            <a:r>
              <a:rPr lang="cs-CZ" dirty="0"/>
              <a:t> – nejdůležitější. Aktuální verze:</a:t>
            </a:r>
          </a:p>
          <a:p>
            <a:r>
              <a:rPr lang="cs-CZ" dirty="0">
                <a:hlinkClick r:id="rId2"/>
              </a:rPr>
              <a:t>http://www.antidoping.cz/documents/svetovy_antidopingovy_kodex_2018_zakazane_latky_a_metody.pdf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067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9CB142B-17E4-4961-9529-392F3613A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Několik dalších pro přehled…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567D3F0-408B-4427-A6A1-B494A329A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Mezinárodní úmluva proti dopingu ve sportu (přijala UNESCO, je vyhlášena ve Sbírce zákonů </a:t>
            </a:r>
            <a:r>
              <a:rPr lang="cs-CZ" b="1" dirty="0"/>
              <a:t>(č. 46/2008).</a:t>
            </a:r>
          </a:p>
          <a:p>
            <a:pPr lvl="1"/>
            <a:r>
              <a:rPr lang="cs-CZ" dirty="0"/>
              <a:t>Najdu tam Seznam zakázaných látek a metod, který každoročně aktualizuje WADA.</a:t>
            </a:r>
            <a:endParaRPr lang="cs-CZ" b="1" dirty="0"/>
          </a:p>
          <a:p>
            <a:r>
              <a:rPr lang="cs-CZ" sz="2800" dirty="0"/>
              <a:t>Antidopingový program ČOV (ČOV viz další snímky)</a:t>
            </a:r>
          </a:p>
          <a:p>
            <a:r>
              <a:rPr lang="cs-CZ" dirty="0"/>
              <a:t>Česká charta proti dopingu a vládní nařízení č. 167 Boj proti dopingu (spíše deklaratorního charakteru)</a:t>
            </a:r>
          </a:p>
          <a:p>
            <a:endParaRPr lang="cs-CZ" sz="2800" dirty="0"/>
          </a:p>
          <a:p>
            <a:pPr marL="457200" lvl="1" indent="0">
              <a:buNone/>
            </a:pPr>
            <a:endParaRPr lang="cs-CZ" sz="2800" dirty="0"/>
          </a:p>
          <a:p>
            <a:pPr marL="457200" lvl="1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461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905241D-1B50-44D7-AAFE-390C2F983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(typově) látky jsou na seznamu WADA?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F81B5D8-B579-43BB-8AB9-581E5D475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Stimulancia</a:t>
            </a:r>
            <a:r>
              <a:rPr lang="cs-CZ" dirty="0"/>
              <a:t> (působí na CNS a zvyšují bdělost, např. </a:t>
            </a:r>
            <a:r>
              <a:rPr lang="cs-CZ" dirty="0" err="1"/>
              <a:t>Modafinil</a:t>
            </a:r>
            <a:r>
              <a:rPr lang="cs-CZ" dirty="0"/>
              <a:t>),</a:t>
            </a:r>
          </a:p>
          <a:p>
            <a:r>
              <a:rPr lang="cs-CZ" i="1" dirty="0"/>
              <a:t>narkotická analgetika,</a:t>
            </a:r>
            <a:endParaRPr lang="cs-CZ" dirty="0"/>
          </a:p>
          <a:p>
            <a:r>
              <a:rPr lang="cs-CZ" i="1" dirty="0"/>
              <a:t>diuretika </a:t>
            </a:r>
            <a:r>
              <a:rPr lang="cs-CZ" dirty="0"/>
              <a:t>(zvyšují vylučování moči při zavodnění: sportovci je zneužívají, aby snížili váhu, případně se rychleji vyrýsovali),</a:t>
            </a:r>
          </a:p>
          <a:p>
            <a:r>
              <a:rPr lang="cs-CZ" i="1" dirty="0"/>
              <a:t>anabolické látky</a:t>
            </a:r>
            <a:r>
              <a:rPr lang="cs-CZ" dirty="0"/>
              <a:t> (zvýší růst svalové hmoty a obnovu </a:t>
            </a:r>
            <a:r>
              <a:rPr lang="cs-CZ" dirty="0" smtClean="0"/>
              <a:t>svalů)</a:t>
            </a:r>
            <a:endParaRPr lang="cs-CZ" dirty="0"/>
          </a:p>
          <a:p>
            <a:r>
              <a:rPr lang="cs-CZ" dirty="0"/>
              <a:t>řada dalších.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16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AA8200-6615-48CD-B62A-46B00AA9A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Organizace: WADA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ABD09F9-ECDB-4E01-84A9-FDB9985E0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56611"/>
            <a:ext cx="10407316" cy="4420352"/>
          </a:xfrm>
        </p:spPr>
        <p:txBody>
          <a:bodyPr/>
          <a:lstStyle/>
          <a:p>
            <a:r>
              <a:rPr lang="cs-CZ" dirty="0"/>
              <a:t>WADA (</a:t>
            </a:r>
            <a:r>
              <a:rPr lang="cs-CZ" i="1" dirty="0" err="1"/>
              <a:t>World</a:t>
            </a:r>
            <a:r>
              <a:rPr lang="cs-CZ" i="1" dirty="0"/>
              <a:t> </a:t>
            </a:r>
            <a:r>
              <a:rPr lang="cs-CZ" i="1" dirty="0" err="1"/>
              <a:t>antidoping</a:t>
            </a:r>
            <a:r>
              <a:rPr lang="cs-CZ" i="1" dirty="0"/>
              <a:t> </a:t>
            </a:r>
            <a:r>
              <a:rPr lang="cs-CZ" i="1" dirty="0" err="1"/>
              <a:t>agency</a:t>
            </a:r>
            <a:r>
              <a:rPr lang="cs-CZ" dirty="0"/>
              <a:t>) – hlavní mezinárodní organizace, která zajišťuje antidopingovou politiku: polovinu rozpočtu zajišťuje MOV (Mezinárodní olympijský výbor), polovinu členské státy</a:t>
            </a:r>
          </a:p>
          <a:p>
            <a:r>
              <a:rPr lang="cs-CZ" dirty="0"/>
              <a:t>Funkce: vzdělávání, věda, osvěta, vydává: Světový antidopingový kodex (</a:t>
            </a:r>
            <a:r>
              <a:rPr lang="cs-CZ" i="1" dirty="0" err="1"/>
              <a:t>World</a:t>
            </a:r>
            <a:r>
              <a:rPr lang="cs-CZ" i="1" dirty="0"/>
              <a:t> Anti-Doping </a:t>
            </a:r>
            <a:r>
              <a:rPr lang="cs-CZ" i="1" dirty="0" err="1"/>
              <a:t>Codex</a:t>
            </a:r>
            <a:r>
              <a:rPr lang="cs-CZ" dirty="0"/>
              <a:t>)</a:t>
            </a:r>
          </a:p>
          <a:p>
            <a:r>
              <a:rPr lang="cs-CZ" dirty="0"/>
              <a:t>ČR se připojila podpisem Kodaňské deklarace v roce 2003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12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4379DA-F04A-43EA-9152-AA68B446A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Organizace: MOV/IOC (International </a:t>
            </a:r>
            <a:r>
              <a:rPr lang="cs-CZ" dirty="0" err="1"/>
              <a:t>Olympic</a:t>
            </a:r>
            <a:r>
              <a:rPr lang="cs-CZ" dirty="0"/>
              <a:t> </a:t>
            </a:r>
            <a:r>
              <a:rPr lang="cs-CZ" dirty="0" err="1"/>
              <a:t>Comitee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8AA88C9-C683-40E0-A7CE-D487C100AF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327105" cy="2024480"/>
          </a:xfrm>
        </p:spPr>
        <p:txBody>
          <a:bodyPr/>
          <a:lstStyle/>
          <a:p>
            <a:r>
              <a:rPr lang="cs-CZ" dirty="0"/>
              <a:t>Nevládní nezávislá organice, sídlí ve Švýcarsku</a:t>
            </a:r>
          </a:p>
          <a:p>
            <a:r>
              <a:rPr lang="cs-CZ" dirty="0"/>
              <a:t>Od roku 1967 v jejím rámci funguje Lékařská komise, která se dopingem zabývá</a:t>
            </a:r>
          </a:p>
          <a:p>
            <a:r>
              <a:rPr lang="cs-CZ" dirty="0"/>
              <a:t>Na její podnět vznikla WADA</a:t>
            </a:r>
          </a:p>
        </p:txBody>
      </p:sp>
    </p:spTree>
    <p:extLst>
      <p:ext uri="{BB962C8B-B14F-4D97-AF65-F5344CB8AC3E}">
        <p14:creationId xmlns:p14="http://schemas.microsoft.com/office/powerpoint/2010/main" val="935858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239EBF0-6A52-45A4-B3C7-4A86B07AE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720389" cy="1062622"/>
          </a:xfrm>
        </p:spPr>
        <p:txBody>
          <a:bodyPr>
            <a:normAutofit fontScale="90000"/>
          </a:bodyPr>
          <a:lstStyle/>
          <a:p>
            <a:r>
              <a:rPr lang="cs-CZ" dirty="0"/>
              <a:t>Český olympijský výbor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897918D-EDBB-47AD-A903-0870A7AEED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2717" y="1689267"/>
            <a:ext cx="5181600" cy="4351338"/>
          </a:xfrm>
        </p:spPr>
        <p:txBody>
          <a:bodyPr>
            <a:normAutofit/>
          </a:bodyPr>
          <a:lstStyle/>
          <a:p>
            <a:r>
              <a:rPr lang="cs-CZ" dirty="0"/>
              <a:t>Členem MOV</a:t>
            </a:r>
          </a:p>
          <a:p>
            <a:r>
              <a:rPr lang="cs-CZ" dirty="0"/>
              <a:t>Snaží se o prevenci  podporu osvěty</a:t>
            </a:r>
          </a:p>
          <a:p>
            <a:r>
              <a:rPr lang="cs-CZ" dirty="0"/>
              <a:t>Snaží se harmonizovat mezinárodní a české právní předpisy v oblasti dopingu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6EFD78F6-70B3-4312-809D-668B4C390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54317" y="1483894"/>
            <a:ext cx="5915526" cy="4900863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Neplést!</a:t>
            </a:r>
          </a:p>
          <a:p>
            <a:pPr algn="just"/>
            <a:r>
              <a:rPr lang="cs-CZ" dirty="0"/>
              <a:t>Finguje od roku 1965 a v současnosti je příspěvkovou organizací MŠMT</a:t>
            </a:r>
          </a:p>
          <a:p>
            <a:pPr algn="just"/>
            <a:r>
              <a:rPr lang="cs-CZ" dirty="0"/>
              <a:t>Navrhuje opatření boje proti dopingu</a:t>
            </a:r>
          </a:p>
          <a:p>
            <a:pPr algn="just"/>
            <a:r>
              <a:rPr lang="cs-CZ" dirty="0"/>
              <a:t>Zastupuje ČR v mezinárodních organizacích a vydává směrnice, kterými provádí předpisy WADA</a:t>
            </a:r>
          </a:p>
          <a:p>
            <a:pPr algn="just"/>
            <a:r>
              <a:rPr lang="cs-CZ" b="1" dirty="0"/>
              <a:t>Provádí dopingové kontroly a zajišťuje analýzy odebraných vzorů v laboratořích</a:t>
            </a:r>
          </a:p>
          <a:p>
            <a:pPr algn="just"/>
            <a:r>
              <a:rPr lang="cs-CZ" dirty="0"/>
              <a:t>vydává Směrnici pro kontrolu a postih dopingu</a:t>
            </a:r>
          </a:p>
          <a:p>
            <a:pPr algn="just"/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7F8D9111-A15F-4D61-BE05-8375EF80B409}"/>
              </a:ext>
            </a:extLst>
          </p:cNvPr>
          <p:cNvSpPr txBox="1">
            <a:spLocks/>
          </p:cNvSpPr>
          <p:nvPr/>
        </p:nvSpPr>
        <p:spPr>
          <a:xfrm>
            <a:off x="5558590" y="497304"/>
            <a:ext cx="5903494" cy="9304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Antidopingový výbor (ADV)</a:t>
            </a:r>
          </a:p>
        </p:txBody>
      </p:sp>
    </p:spTree>
    <p:extLst>
      <p:ext uri="{BB962C8B-B14F-4D97-AF65-F5344CB8AC3E}">
        <p14:creationId xmlns:p14="http://schemas.microsoft.com/office/powerpoint/2010/main" val="319446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6330E97-878B-4EC3-889B-091FFE75D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Dopingové kontroly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DC3E67C-B53E-4D8E-894F-393A0F6008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459832"/>
            <a:ext cx="10359189" cy="4717131"/>
          </a:xfrm>
        </p:spPr>
        <p:txBody>
          <a:bodyPr/>
          <a:lstStyle/>
          <a:p>
            <a:pPr algn="just"/>
            <a:r>
              <a:rPr lang="cs-CZ" dirty="0"/>
              <a:t>V ČR realizuje ADV</a:t>
            </a:r>
          </a:p>
          <a:p>
            <a:pPr algn="just"/>
            <a:r>
              <a:rPr lang="cs-CZ" dirty="0"/>
              <a:t>Během soutěže i mimo ni</a:t>
            </a:r>
          </a:p>
          <a:p>
            <a:pPr algn="just"/>
            <a:r>
              <a:rPr lang="cs-CZ" dirty="0"/>
              <a:t>S oznámením i bez předchozího oznámení</a:t>
            </a:r>
          </a:p>
          <a:p>
            <a:pPr algn="just"/>
            <a:r>
              <a:rPr lang="cs-CZ" b="1" dirty="0"/>
              <a:t>Odběr vzorků </a:t>
            </a:r>
            <a:r>
              <a:rPr lang="cs-CZ" dirty="0"/>
              <a:t>realizují dopingoví </a:t>
            </a:r>
            <a:r>
              <a:rPr lang="cs-CZ" b="1" dirty="0"/>
              <a:t>komisaři na základě písemného pověření </a:t>
            </a:r>
            <a:r>
              <a:rPr lang="cs-CZ" dirty="0"/>
              <a:t>členem Exekutivy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06090491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126</TotalTime>
  <Words>945</Words>
  <Application>Microsoft Office PowerPoint</Application>
  <PresentationFormat>Širokoúhlá obrazovka</PresentationFormat>
  <Paragraphs>86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Trebuchet MS</vt:lpstr>
      <vt:lpstr>Berlín</vt:lpstr>
      <vt:lpstr>Doping ve sportu</vt:lpstr>
      <vt:lpstr>O co se jedná?</vt:lpstr>
      <vt:lpstr>V jakých právních předpisech najdeme základní přehled?</vt:lpstr>
      <vt:lpstr>Několik dalších pro přehled…</vt:lpstr>
      <vt:lpstr>Jaké (typově) látky jsou na seznamu WADA?</vt:lpstr>
      <vt:lpstr>Organizace: WADA</vt:lpstr>
      <vt:lpstr>Organizace: MOV/IOC (International Olympic Comitee)</vt:lpstr>
      <vt:lpstr>Český olympijský výbor</vt:lpstr>
      <vt:lpstr>Dopingové kontroly</vt:lpstr>
      <vt:lpstr>Průběh dopingové kontroly I.</vt:lpstr>
      <vt:lpstr>Průběh dopingové kontroly II.</vt:lpstr>
      <vt:lpstr>Postihy</vt:lpstr>
      <vt:lpstr>Snížení či odpuštění sankce</vt:lpstr>
      <vt:lpstr>Odvolání</vt:lpstr>
      <vt:lpstr>Možný trestněprávní postih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Doping ve sportu</dc:title>
  <dc:creator>Whistlerer</dc:creator>
  <cp:lastModifiedBy>Petr Skryja</cp:lastModifiedBy>
  <cp:revision>20</cp:revision>
  <dcterms:created xsi:type="dcterms:W3CDTF">2018-07-24T10:14:08Z</dcterms:created>
  <dcterms:modified xsi:type="dcterms:W3CDTF">2018-11-13T05:02:15Z</dcterms:modified>
</cp:coreProperties>
</file>