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6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2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4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4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6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10/7/2018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42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Kineziologické vyšetření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ASPEKCE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79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24" y="216131"/>
            <a:ext cx="4172989" cy="6334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75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2" y="349135"/>
            <a:ext cx="5386647" cy="603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26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Kineziologické normy v regionech</a:t>
            </a:r>
            <a:br>
              <a:rPr lang="cs-CZ" dirty="0"/>
            </a:br>
            <a:r>
              <a:rPr lang="cs-CZ" dirty="0"/>
              <a:t>Pánev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Autoreparační</a:t>
            </a:r>
            <a:r>
              <a:rPr lang="cs-CZ" dirty="0" smtClean="0"/>
              <a:t> mechanizmy reakce na šikmou pánev</a:t>
            </a:r>
          </a:p>
          <a:p>
            <a:pPr lvl="1"/>
            <a:r>
              <a:rPr lang="cs-CZ" dirty="0" smtClean="0"/>
              <a:t>Laterální shift pánve</a:t>
            </a:r>
          </a:p>
          <a:p>
            <a:pPr lvl="1"/>
            <a:r>
              <a:rPr lang="cs-CZ" dirty="0" smtClean="0"/>
              <a:t>Skoliotické držení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16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399011"/>
            <a:ext cx="5719156" cy="606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16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57" y="881149"/>
            <a:ext cx="7310350" cy="211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56" y="3807229"/>
            <a:ext cx="7310351" cy="2028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3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Kineziologické normy v regionech</a:t>
            </a:r>
            <a:br>
              <a:rPr lang="cs-CZ" dirty="0"/>
            </a:br>
            <a:r>
              <a:rPr lang="cs-CZ" dirty="0"/>
              <a:t>Pánev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pánve v rovině sagitální</a:t>
            </a:r>
          </a:p>
          <a:p>
            <a:pPr lvl="1"/>
            <a:r>
              <a:rPr lang="cs-CZ" dirty="0" smtClean="0"/>
              <a:t>Fyziologická </a:t>
            </a:r>
            <a:r>
              <a:rPr lang="cs-CZ" dirty="0" err="1" smtClean="0"/>
              <a:t>anteverze</a:t>
            </a:r>
            <a:r>
              <a:rPr lang="cs-CZ" dirty="0" smtClean="0"/>
              <a:t> – rozdíl 1-2 cm</a:t>
            </a:r>
          </a:p>
          <a:p>
            <a:pPr lvl="1"/>
            <a:r>
              <a:rPr lang="cs-CZ" dirty="0" smtClean="0"/>
              <a:t>Primární </a:t>
            </a:r>
            <a:r>
              <a:rPr lang="cs-CZ" dirty="0" err="1" smtClean="0"/>
              <a:t>hyperlordóza</a:t>
            </a:r>
            <a:endParaRPr lang="cs-CZ" dirty="0" smtClean="0"/>
          </a:p>
          <a:p>
            <a:pPr lvl="1"/>
            <a:r>
              <a:rPr lang="cs-CZ" dirty="0" err="1" smtClean="0"/>
              <a:t>Sekurndární</a:t>
            </a:r>
            <a:r>
              <a:rPr lang="cs-CZ" dirty="0" smtClean="0"/>
              <a:t> </a:t>
            </a:r>
            <a:r>
              <a:rPr lang="cs-CZ" dirty="0" err="1" smtClean="0"/>
              <a:t>hyperlordóza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4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Kineziologické normy v regionech</a:t>
            </a:r>
            <a:br>
              <a:rPr lang="cs-CZ" dirty="0"/>
            </a:br>
            <a:r>
              <a:rPr lang="cs-CZ" dirty="0"/>
              <a:t>Pánev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pánve v rovině transverzální</a:t>
            </a:r>
          </a:p>
          <a:p>
            <a:pPr lvl="1"/>
            <a:r>
              <a:rPr lang="cs-CZ" dirty="0" smtClean="0"/>
              <a:t>Rotace pánve</a:t>
            </a:r>
          </a:p>
          <a:p>
            <a:pPr lvl="1"/>
            <a:r>
              <a:rPr lang="cs-CZ" dirty="0" smtClean="0"/>
              <a:t>Funkční poruchy</a:t>
            </a:r>
          </a:p>
          <a:p>
            <a:pPr lvl="2"/>
            <a:r>
              <a:rPr lang="cs-CZ" dirty="0" err="1" smtClean="0"/>
              <a:t>Hypertonus</a:t>
            </a:r>
            <a:r>
              <a:rPr lang="cs-CZ" dirty="0" smtClean="0"/>
              <a:t> m. </a:t>
            </a:r>
            <a:r>
              <a:rPr lang="cs-CZ" dirty="0" err="1" smtClean="0"/>
              <a:t>piriformis</a:t>
            </a:r>
            <a:r>
              <a:rPr lang="cs-CZ" dirty="0" smtClean="0"/>
              <a:t>, m. </a:t>
            </a:r>
            <a:r>
              <a:rPr lang="cs-CZ" dirty="0" err="1" smtClean="0"/>
              <a:t>iliopsoas</a:t>
            </a:r>
            <a:r>
              <a:rPr lang="cs-CZ" dirty="0" smtClean="0"/>
              <a:t>, zevní rotátory</a:t>
            </a:r>
          </a:p>
          <a:p>
            <a:pPr lvl="2"/>
            <a:r>
              <a:rPr lang="cs-CZ" dirty="0" err="1" smtClean="0"/>
              <a:t>Hypotonus</a:t>
            </a:r>
            <a:r>
              <a:rPr lang="cs-CZ" dirty="0" smtClean="0"/>
              <a:t>  m. </a:t>
            </a:r>
            <a:r>
              <a:rPr lang="cs-CZ" dirty="0" err="1" smtClean="0"/>
              <a:t>gluteus</a:t>
            </a:r>
            <a:r>
              <a:rPr lang="cs-CZ" dirty="0" smtClean="0"/>
              <a:t> </a:t>
            </a:r>
            <a:r>
              <a:rPr lang="cs-CZ" dirty="0" err="1" smtClean="0"/>
              <a:t>maximus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9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Aspekce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Povšechna</a:t>
            </a:r>
            <a:r>
              <a:rPr lang="cs-CZ" dirty="0" smtClean="0"/>
              <a:t> (komplexní)</a:t>
            </a:r>
          </a:p>
          <a:p>
            <a:pPr lvl="1"/>
            <a:r>
              <a:rPr lang="cs-CZ" dirty="0" smtClean="0"/>
              <a:t>Pozorování příchodu do ordinace – orientační </a:t>
            </a:r>
            <a:r>
              <a:rPr lang="cs-CZ" dirty="0" err="1" smtClean="0"/>
              <a:t>aspekce</a:t>
            </a:r>
            <a:r>
              <a:rPr lang="cs-CZ" dirty="0" smtClean="0"/>
              <a:t> – chůze, pohybové stereotypy obecně, ADL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Cílená (analytická)</a:t>
            </a:r>
          </a:p>
          <a:p>
            <a:pPr lvl="1"/>
            <a:r>
              <a:rPr lang="cs-CZ" dirty="0" smtClean="0"/>
              <a:t>Pohledem na pacienta vstoje bez opory</a:t>
            </a:r>
          </a:p>
          <a:p>
            <a:pPr lvl="1"/>
            <a:r>
              <a:rPr lang="cs-CZ" dirty="0" smtClean="0"/>
              <a:t>Zahrnuje první dojem</a:t>
            </a:r>
          </a:p>
          <a:p>
            <a:pPr lvl="1"/>
            <a:r>
              <a:rPr lang="cs-CZ" dirty="0" smtClean="0"/>
              <a:t>Obecně – celková konstituce, svalová kondice s ohledem na konstituci, celkový pohybový neklid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60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Aspekce</a:t>
            </a:r>
            <a:r>
              <a:rPr lang="cs-CZ" dirty="0" smtClean="0"/>
              <a:t> cílená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Vyšetření v nekorigovaném stoji zezadu</a:t>
            </a:r>
          </a:p>
          <a:p>
            <a:r>
              <a:rPr lang="cs-CZ" dirty="0" smtClean="0"/>
              <a:t>Korekce stoje a palpační vyšetření postavení pánve ve všech rovinách</a:t>
            </a:r>
          </a:p>
          <a:p>
            <a:r>
              <a:rPr lang="cs-CZ" dirty="0" smtClean="0"/>
              <a:t>Vyšetření v korigovaném stoji zezadu</a:t>
            </a:r>
          </a:p>
          <a:p>
            <a:r>
              <a:rPr lang="cs-CZ" dirty="0" smtClean="0"/>
              <a:t>Vyšetření v korigovaném stoji zpředu</a:t>
            </a:r>
          </a:p>
          <a:p>
            <a:r>
              <a:rPr lang="cs-CZ" dirty="0" smtClean="0"/>
              <a:t>Vyšetření v korigovaném stoji zboku</a:t>
            </a:r>
          </a:p>
          <a:p>
            <a:r>
              <a:rPr lang="cs-CZ" dirty="0" smtClean="0"/>
              <a:t>Vyšetření stoje na jedné DK</a:t>
            </a:r>
          </a:p>
          <a:p>
            <a:r>
              <a:rPr lang="cs-CZ" dirty="0" smtClean="0"/>
              <a:t>Vyšetření chůze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4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Kineziologický obsah </a:t>
            </a:r>
            <a:r>
              <a:rPr lang="cs-CZ" dirty="0" err="1" smtClean="0"/>
              <a:t>aspekce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Jednotlivé nálezy jsou vztahovány k:</a:t>
            </a:r>
          </a:p>
          <a:p>
            <a:pPr lvl="1"/>
            <a:r>
              <a:rPr lang="cs-CZ" dirty="0" smtClean="0"/>
              <a:t>Momentálním potížím pacienta</a:t>
            </a:r>
          </a:p>
          <a:p>
            <a:pPr lvl="1"/>
            <a:r>
              <a:rPr lang="cs-CZ" dirty="0" smtClean="0"/>
              <a:t>Anamnéze</a:t>
            </a:r>
          </a:p>
          <a:p>
            <a:pPr lvl="1"/>
            <a:r>
              <a:rPr lang="cs-CZ" dirty="0" smtClean="0"/>
              <a:t>Pracovním hypotézám</a:t>
            </a:r>
          </a:p>
          <a:p>
            <a:r>
              <a:rPr lang="cs-CZ" dirty="0" smtClean="0"/>
              <a:t>Regionálně k:</a:t>
            </a:r>
          </a:p>
          <a:p>
            <a:pPr lvl="1"/>
            <a:r>
              <a:rPr lang="cs-CZ" dirty="0"/>
              <a:t>Postavení pánve a páteře</a:t>
            </a:r>
          </a:p>
          <a:p>
            <a:pPr lvl="1"/>
            <a:r>
              <a:rPr lang="cs-CZ" dirty="0"/>
              <a:t>K anatomickým poměrům kineziologického </a:t>
            </a:r>
            <a:r>
              <a:rPr lang="cs-CZ" dirty="0" smtClean="0"/>
              <a:t>regionu</a:t>
            </a:r>
          </a:p>
          <a:p>
            <a:r>
              <a:rPr lang="cs-CZ" dirty="0" smtClean="0"/>
              <a:t>Jednotlivé nálezy jsou vztahovány vůči sobě navzájem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69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Kineziologické normy v regionech</a:t>
            </a:r>
            <a:br>
              <a:rPr lang="cs-CZ" dirty="0" smtClean="0"/>
            </a:br>
            <a:r>
              <a:rPr lang="cs-CZ" dirty="0" smtClean="0"/>
              <a:t>Pánev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prof. Jandy začíná </a:t>
            </a:r>
            <a:r>
              <a:rPr lang="cs-CZ" dirty="0" err="1" smtClean="0"/>
              <a:t>aspekce</a:t>
            </a:r>
            <a:r>
              <a:rPr lang="cs-CZ" dirty="0" smtClean="0"/>
              <a:t> v oblasti pánve,</a:t>
            </a:r>
          </a:p>
          <a:p>
            <a:r>
              <a:rPr lang="cs-CZ" dirty="0" err="1" smtClean="0"/>
              <a:t>Aspekce</a:t>
            </a:r>
            <a:r>
              <a:rPr lang="cs-CZ" dirty="0" smtClean="0"/>
              <a:t> pánve by měla být vždy následována palpačním vyšetřením pánve</a:t>
            </a:r>
          </a:p>
          <a:p>
            <a:r>
              <a:rPr lang="cs-CZ" dirty="0" smtClean="0"/>
              <a:t>Pánev je hodnocena v rovině:</a:t>
            </a:r>
          </a:p>
          <a:p>
            <a:pPr lvl="1"/>
            <a:r>
              <a:rPr lang="cs-CZ" dirty="0" smtClean="0"/>
              <a:t>Frontální</a:t>
            </a:r>
          </a:p>
          <a:p>
            <a:pPr lvl="1"/>
            <a:r>
              <a:rPr lang="cs-CZ" dirty="0" smtClean="0"/>
              <a:t>Sagitální </a:t>
            </a:r>
          </a:p>
          <a:p>
            <a:pPr lvl="1"/>
            <a:r>
              <a:rPr lang="cs-CZ" dirty="0" err="1" smtClean="0"/>
              <a:t>Tranzverzální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04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Kineziologické normy v regionech</a:t>
            </a:r>
            <a:br>
              <a:rPr lang="cs-CZ" dirty="0"/>
            </a:br>
            <a:r>
              <a:rPr lang="cs-CZ" dirty="0"/>
              <a:t>Pánev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Šikmá pánev – je vždy následkem abreviace dolní končetiny</a:t>
            </a:r>
          </a:p>
          <a:p>
            <a:pPr lvl="1"/>
            <a:r>
              <a:rPr lang="cs-CZ" dirty="0" smtClean="0"/>
              <a:t>Strukturální abreviace</a:t>
            </a:r>
          </a:p>
          <a:p>
            <a:pPr lvl="1"/>
            <a:r>
              <a:rPr lang="cs-CZ" dirty="0" smtClean="0"/>
              <a:t>Funkční abreviace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93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1153073"/>
            <a:ext cx="3940233" cy="501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24" y="1153073"/>
            <a:ext cx="3541914" cy="5014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49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415636"/>
            <a:ext cx="5569527" cy="6051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10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Kineziologické normy v regionech</a:t>
            </a:r>
            <a:br>
              <a:rPr lang="cs-CZ" dirty="0"/>
            </a:br>
            <a:r>
              <a:rPr lang="cs-CZ" dirty="0"/>
              <a:t>Pánev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Adduktory kyčelního kloubu</a:t>
            </a:r>
          </a:p>
          <a:p>
            <a:r>
              <a:rPr lang="cs-CZ" dirty="0" smtClean="0"/>
              <a:t>M. </a:t>
            </a:r>
            <a:r>
              <a:rPr lang="cs-CZ" dirty="0" err="1" smtClean="0"/>
              <a:t>quadratus</a:t>
            </a:r>
            <a:r>
              <a:rPr lang="cs-CZ" dirty="0" smtClean="0"/>
              <a:t> </a:t>
            </a:r>
            <a:r>
              <a:rPr lang="cs-CZ" dirty="0" err="1" smtClean="0"/>
              <a:t>lumborum</a:t>
            </a:r>
            <a:endParaRPr lang="cs-CZ" dirty="0" smtClean="0"/>
          </a:p>
          <a:p>
            <a:r>
              <a:rPr lang="cs-CZ" dirty="0" smtClean="0"/>
              <a:t>M. </a:t>
            </a:r>
            <a:r>
              <a:rPr lang="cs-CZ" dirty="0" err="1" smtClean="0"/>
              <a:t>iliopsoas</a:t>
            </a:r>
            <a:endParaRPr lang="cs-CZ" dirty="0" smtClean="0"/>
          </a:p>
          <a:p>
            <a:r>
              <a:rPr lang="cs-CZ" dirty="0" smtClean="0"/>
              <a:t>M. </a:t>
            </a:r>
            <a:r>
              <a:rPr lang="cs-CZ" dirty="0" err="1" smtClean="0"/>
              <a:t>piriformis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417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254</Words>
  <Application>Microsoft Office PowerPoint</Application>
  <PresentationFormat>Širokoúhlá obrazovka</PresentationFormat>
  <Paragraphs>58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Kineziologické vyšetření</vt:lpstr>
      <vt:lpstr>Aspekce</vt:lpstr>
      <vt:lpstr>Aspekce cílená</vt:lpstr>
      <vt:lpstr>Kineziologický obsah aspekce</vt:lpstr>
      <vt:lpstr>Kineziologické normy v regionech Pánev</vt:lpstr>
      <vt:lpstr>Kineziologické normy v regionech Pánev</vt:lpstr>
      <vt:lpstr>Prezentace aplikace PowerPoint</vt:lpstr>
      <vt:lpstr>Prezentace aplikace PowerPoint</vt:lpstr>
      <vt:lpstr>Kineziologické normy v regionech Pánev</vt:lpstr>
      <vt:lpstr>Prezentace aplikace PowerPoint</vt:lpstr>
      <vt:lpstr>Prezentace aplikace PowerPoint</vt:lpstr>
      <vt:lpstr>Kineziologické normy v regionech Pánev</vt:lpstr>
      <vt:lpstr>Prezentace aplikace PowerPoint</vt:lpstr>
      <vt:lpstr>Prezentace aplikace PowerPoint</vt:lpstr>
      <vt:lpstr>Kineziologické normy v regionech Pánev</vt:lpstr>
      <vt:lpstr>Kineziologické normy v regionech Pánev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Kineziologické vyšetření</dc:title>
  <dc:creator>Radulenka</dc:creator>
  <cp:lastModifiedBy>Radulenka</cp:lastModifiedBy>
  <cp:revision>6</cp:revision>
  <dcterms:created xsi:type="dcterms:W3CDTF">2018-10-07T12:41:54Z</dcterms:created>
  <dcterms:modified xsi:type="dcterms:W3CDTF">2018-10-07T13:01:29Z</dcterms:modified>
</cp:coreProperties>
</file>