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Kineziologické vyšetření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983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Momentální potíže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Momentální potíže tak, jak je definuje pacient, jsou zapsány v úvodu KKR jen stručně, jednou větou a pacient je informován, že bude mít v průběhu vyšetření prostor pro jejich detailní prezentaci. </a:t>
            </a:r>
          </a:p>
          <a:p>
            <a:r>
              <a:rPr lang="cs-CZ" dirty="0"/>
              <a:t>Formulovat je možno různě, např.:</a:t>
            </a:r>
          </a:p>
          <a:p>
            <a:pPr lvl="0"/>
            <a:r>
              <a:rPr lang="cs-CZ" dirty="0"/>
              <a:t>přichází pro bolesti v zádech,</a:t>
            </a:r>
          </a:p>
          <a:p>
            <a:pPr lvl="0"/>
            <a:r>
              <a:rPr lang="cs-CZ" dirty="0"/>
              <a:t>odeslán neurologem pro recidivující bolesti v bederní oblasti bez propagace,</a:t>
            </a:r>
          </a:p>
          <a:p>
            <a:pPr lvl="0"/>
            <a:r>
              <a:rPr lang="cs-CZ" dirty="0"/>
              <a:t>přichází pro akutní exacerbaci intermitentních </a:t>
            </a:r>
            <a:r>
              <a:rPr lang="cs-CZ" dirty="0" err="1"/>
              <a:t>lumbalgií</a:t>
            </a:r>
            <a:r>
              <a:rPr lang="cs-CZ" dirty="0"/>
              <a:t>, vyvolanou …</a:t>
            </a:r>
          </a:p>
          <a:p>
            <a:r>
              <a:rPr lang="cs-CZ" dirty="0"/>
              <a:t>U pacientů s onemocněním s jasnou strukturální etiologií pak např.:</a:t>
            </a:r>
          </a:p>
          <a:p>
            <a:pPr lvl="0"/>
            <a:r>
              <a:rPr lang="cs-CZ" dirty="0"/>
              <a:t>omezení hybnosti pravého loketního kloubu po zhojené zlomenině předloktí,</a:t>
            </a:r>
          </a:p>
          <a:p>
            <a:pPr lvl="0"/>
            <a:r>
              <a:rPr lang="cs-CZ" dirty="0"/>
              <a:t>exacerbace revmatoidní artritidy v oblasti kolenního kloubu vpravo.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1463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Rodinná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označovaná zkratkou RA. Týká se rodičů, prarodičů, sourozenců a dětí. Pokládány jsou dotazy na závažnější choroby u nejbližších pokrevních příbuzných. Cíleně na onemocnění pohybového aparátu (bolesti zad, revmatoidní artritida, artróza), choroby štítné žlázy, varixy, diabetes </a:t>
            </a:r>
            <a:r>
              <a:rPr lang="cs-CZ" dirty="0" err="1"/>
              <a:t>mellitus</a:t>
            </a:r>
            <a:r>
              <a:rPr lang="cs-CZ" dirty="0"/>
              <a:t>, tumory, ICHS, infarkty, mrtvice, choroby duševní, úmrtí v mládí. U starších pacientů se terapeut ptá na stejné potíže u dětí event. vnoučat. Výskyt </a:t>
            </a:r>
            <a:r>
              <a:rPr lang="cs-CZ" dirty="0" err="1"/>
              <a:t>vertebrogenních</a:t>
            </a:r>
            <a:r>
              <a:rPr lang="cs-CZ" dirty="0"/>
              <a:t> potíží v rodině informuje o sklonu k chronickému průběhu a recidivujícím potížím pacienta. Může upozornit na genetickou zátěž ve smyslu méněcennosti mezenchymového zárodečného listu a také na vzory sociálního chování v rodině.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955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Pracovní anamnéza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označovaná zkratkou RA. Týká se rodičů, prarodičů, sourozenců a dětí. Pokládány jsou dotazy na závažnější choroby u nejbližších pokrevních příbuzných. Cíleně na onemocnění pohybového aparátu (bolesti zad, revmatoidní artritida, artróza), choroby štítné žlázy, varixy, diabetes </a:t>
            </a:r>
            <a:r>
              <a:rPr lang="cs-CZ" dirty="0" err="1"/>
              <a:t>mellitus</a:t>
            </a:r>
            <a:r>
              <a:rPr lang="cs-CZ" dirty="0"/>
              <a:t>, tumory, ICHS, infarkty, mrtvice, choroby duševní, úmrtí v mládí. U starších pacientů se terapeut ptá na stejné potíže u dětí event. vnoučat. Výskyt </a:t>
            </a:r>
            <a:r>
              <a:rPr lang="cs-CZ" dirty="0" err="1"/>
              <a:t>vertebrogenních</a:t>
            </a:r>
            <a:r>
              <a:rPr lang="cs-CZ" dirty="0"/>
              <a:t> potíží v rodině informuje o sklonu k chronickému průběhu a recidivujícím potížím pacienta. Může upozornit na genetickou zátěž ve smyslu méněcennosti mezenchymového zárodečného listu a také na vzory sociálního chování v rodině.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338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Pracovní anamnéza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 dětí a studentů je náplní pracovní anamnézy studium. Podmínky a možnosti školní docházky jsou dnes různé. Existují také alternativní vyučovací metody, kdy děti např. nemusí sedět v lavici, nebo dítě navštěvuje školu se speciálním sportovním či hudebním zaměřením apod. U studentů je důležité napsat obor studia. Je pochopitelné, že náplň studia atletiky a přírodních věd se bude lišit, stejně jako zátěž pohybového systému v těchto dvou oborech. U studentů se uvádí také brigády.</a:t>
            </a:r>
          </a:p>
          <a:p>
            <a:r>
              <a:rPr lang="cs-CZ" dirty="0"/>
              <a:t>Součástí pracovní anamnézy by měl být také dotaz, zda je pacient v zaměstnání spokojený, zda uvažuje o změně zaměstnání apod. Stejně tak u studentů ve vztahu k vybranému oboru studia.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534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Sociální anamnéza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označovaná zkratkou SA. Především „stresové“ faktory. Jedny z největších „stresových“ faktorů jsou: </a:t>
            </a:r>
          </a:p>
          <a:p>
            <a:pPr lvl="0"/>
            <a:r>
              <a:rPr lang="cs-CZ" dirty="0"/>
              <a:t>manželství, </a:t>
            </a:r>
          </a:p>
          <a:p>
            <a:pPr lvl="0"/>
            <a:r>
              <a:rPr lang="cs-CZ" dirty="0"/>
              <a:t>rodičovství.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4197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Sociální anamnéza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Manželství</a:t>
            </a:r>
            <a:endParaRPr lang="cs-CZ" dirty="0"/>
          </a:p>
          <a:p>
            <a:r>
              <a:rPr lang="cs-CZ" dirty="0"/>
              <a:t>Ochota pacienta k výpovědi v této oblasti obvykle klesá přímo úměrně se zhoršováním se vztahů uvnitř rodiny. Pacienti mají často tendenci problémy v rodině podhodnocovat a jednou z cest je nabídnout jim extrémní příklad nerovnováhy. Např. uvést, že existuje určité rozpětí pozitivních a negativních emocí i v partnerském vztahu, ale nepřekračuje jisté hranice únosnosti, jako je např. rozvod, či úmrtí apod. Na to pak pacient obvykle reaguje. Ženy v domácnosti mohou mít extrémní zátěž danou např. péčí o handicapovaného rodinného příslušníka, obvykle někoho z rodičů. Taková situace je sama o sobě nesmírně stresující.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3188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Sociální anamnéza 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Rodičovství</a:t>
            </a:r>
            <a:endParaRPr lang="cs-CZ" dirty="0"/>
          </a:p>
          <a:p>
            <a:r>
              <a:rPr lang="cs-CZ" dirty="0"/>
              <a:t>Péče o děti s sebou přináší radost, ale také zátěž a stres. Každá věková kategorie s sebou přináší jiné spektrum z uvedeného výčtu. Péče o dítě zhruba do půl roku po narození obnáší zejména předklony a nošení dítěte často pro rodiče asymetricky jen z jedné strany. Od půl roku je dítě pokládáno spíše na zem, což pro pohybový systém přináší hluboké předklony a trávení času na tvrdé podlaze. Zhruba od roku až roku a půl věku dítěte se k hlubokým předklonů přidává naopak rychlá chůze v předklonu, často kombinovaná s asymetrickým úklonem. U maminek probíhá tato změna pohybového režimu v terénu regenerace po porodu. Pro tatínky by taková změna mohla znamenat přínos ve smyslu zvýšení objemu pohybových aktivit, nicméně s přihlédnutím ke stále se zvyšující věkové hranici mateřství přichází tato změna často již do terénu s omezenými možnostmi regenerace. Péče o starší děti přináší více stresu psychického. Samostatnou kategorii pak tvoří extrémní pohybové aktivity realizované s dětmi, kdy si rodiče vzpomenou na své dětské sporty ve chvíli, kdy jejich dítě doroste do adekvátního věku. I náhlý návrat k horolezectví nebo tenisu s sebou přináší jistá úskalí.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1373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Sociální anamnéza IV.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Dalším momentem sociální anamnézy je volný čas a možnosti relaxace pacienta. Takový dotaz pomůže terapeutovi také při tvorbě krátkodobého a rehabilitačního plánu, event. ve stanovení prognózy a časového harmonogramu terapie. Bohužel, to, co dnešní populaci chybí, je především dostatek přirozené pohybové aktivity, který je nezbytný pro vytvoření základního svalového korzetu. </a:t>
            </a:r>
            <a:r>
              <a:rPr lang="cs-CZ" dirty="0" err="1"/>
              <a:t>Dekondice</a:t>
            </a:r>
            <a:r>
              <a:rPr lang="cs-CZ" dirty="0"/>
              <a:t> svalového korzetu pak intenzitu a efektivitu rehabilitace výrazně snižuje.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435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Alergologická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označovaná zkratkou AA. Může být součástí osobní anamnézy. Ptáme se na diagnostikované alergie – na co, od kolika let, způsob léčby, zejména použití kortikosteroidů. Časté infekce horních cest dýchacích výrazně modifikují dechový stereotyp a postavení zejména horní krční páteře. Časté angíny v dětství mívají souvislost s opakovanou blokádou atlantookcipitálního skloubení. V současné době přichází do ordinací řada pacientů, kteří nemají oficiálně diagnostikovanou alergii, přesto trpí chronickou rýmou a na doporučení praktického lékaře užívají sporadicky antihistaminika. Vědomí o alergii je důležité také pro výběr cvičebních pomůcek a doporučení vhodných pohybových aktivit.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6170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Farmakologická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Obecně označovaná zkratkou FA. Uvádí se v současnosti užívané léky, pokud byly některé během posledního roku vysazeny, tak proč. S ohledem na pohybový systém (zvýšená </a:t>
            </a:r>
            <a:r>
              <a:rPr lang="cs-CZ" dirty="0" err="1"/>
              <a:t>laxicita</a:t>
            </a:r>
            <a:r>
              <a:rPr lang="cs-CZ" dirty="0"/>
              <a:t> vaziva, </a:t>
            </a:r>
            <a:r>
              <a:rPr lang="cs-CZ" dirty="0" err="1"/>
              <a:t>hypermobilita</a:t>
            </a:r>
            <a:r>
              <a:rPr lang="cs-CZ" dirty="0"/>
              <a:t>) je nezbytné ptát se cíleně na užívání hormonální antikoncepce v jakékoliv formě – tablety, injekce, nitroděložní tělíska hormonální. U hormonální antikoncepce je důležitý také dotaz na délku užívání a případné změny preparátů. Na kvalitu pojivových tkání má vliv také užívání </a:t>
            </a:r>
            <a:r>
              <a:rPr lang="cs-CZ" dirty="0" err="1"/>
              <a:t>statinů</a:t>
            </a:r>
            <a:r>
              <a:rPr lang="cs-CZ" dirty="0"/>
              <a:t> (Novotný &amp; </a:t>
            </a:r>
            <a:r>
              <a:rPr lang="cs-CZ" dirty="0" err="1"/>
              <a:t>Bernaciková</a:t>
            </a:r>
            <a:r>
              <a:rPr lang="cs-CZ" dirty="0"/>
              <a:t>, 2015). Dále má na pohybový systém vliv dlouhodobé užívání kortikosteroidů, stejně jako aplikace steroidních obstřiků do kloubu. Po akutní atace v pohybovém systému je dobré ptát se cíleně na užívání </a:t>
            </a:r>
            <a:r>
              <a:rPr lang="cs-CZ" dirty="0" err="1"/>
              <a:t>myorelaxancií</a:t>
            </a:r>
            <a:r>
              <a:rPr lang="cs-CZ" dirty="0"/>
              <a:t>. </a:t>
            </a:r>
            <a:r>
              <a:rPr lang="cs-CZ" dirty="0" err="1"/>
              <a:t>Myorelaxancia</a:t>
            </a:r>
            <a:r>
              <a:rPr lang="cs-CZ" dirty="0"/>
              <a:t> vedou ke generalizovanému poklesu svalového tonu nejen v postižených oblastech pohybového systému a jejich účinek přetrvává ještě několik týdnů po jejich vysazení, což může limitovat efekt rehabilitace.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99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Komplexní kineziologický rozbor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komplexního kineziologického rozboru</a:t>
            </a:r>
          </a:p>
          <a:p>
            <a:r>
              <a:rPr lang="cs-CZ" dirty="0" smtClean="0"/>
              <a:t>Komplexní kineziologický rozbor – základní diagnostický prostředek fyzioterapie. Každá jednotlivá metoda nebo koncept, využívané ve fyzioterapii, mohou mít svůj vlastní diagnostický a terapeutický systém, který je komplexnímu kineziologickému rozboru podřízen.</a:t>
            </a:r>
          </a:p>
          <a:p>
            <a:pPr lvl="1"/>
            <a:r>
              <a:rPr lang="cs-CZ" dirty="0" smtClean="0"/>
              <a:t>Diferenciálně-diagnostická rozvaha</a:t>
            </a:r>
          </a:p>
          <a:p>
            <a:pPr lvl="1"/>
            <a:r>
              <a:rPr lang="cs-CZ" dirty="0" smtClean="0"/>
              <a:t>Nalezení klíčové oblasti</a:t>
            </a:r>
          </a:p>
          <a:p>
            <a:pPr lvl="1"/>
            <a:r>
              <a:rPr lang="cs-CZ" dirty="0" smtClean="0"/>
              <a:t>Stanovení strategie rehabilitační léčby</a:t>
            </a:r>
          </a:p>
        </p:txBody>
      </p:sp>
    </p:spTree>
    <p:extLst>
      <p:ext uri="{BB962C8B-B14F-4D97-AF65-F5344CB8AC3E}">
        <p14:creationId xmlns:p14="http://schemas.microsoft.com/office/powerpoint/2010/main" val="18597408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Gynekologická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označovaná zkratkou GA. Zjišťuje se, v jakém věku proběhla první menstruace, zda je cyklus pravidelný, jsou-li pravidelně bolesti, pokud ano, tak v jaké lokalizaci. Bolesti šířící se do křížové oblasti mohou ukazovat na dysfunkci pánevního dna. Dále kdy byla poslední menstruace. Další dotazy se týkají počtu těhotenství, porodů, abortů a interrupcí. Zda porody proběhly spontánně nebo císařským řezem, event. důvod provedení císařského řezu. U spontánních porodů se terapeut ptá na nástřih hráze a jeho hojení po porodu, u císařského řezu na hojení jizvy v oblasti břicha. U starších žen jsou dotazy kladeny také na přechod, v kolika letech proběhl a jakým způsobem, zda byl klidný nebo s projevy návalů, zda byla ordinována hormonální substituce a jak dlouho trvala.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7186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Sportovní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Odebírá se s ohledem na věk, tedy u starších pacientů není rozebírán sport v průběhu školní docházky apod. Zohledňuje se druh sportu, úroveň, kolik let – se stručným zápisem. U běhu se zjišťuje, v jakém terénu pacient běhá, jak dlouhé tratě, jak často, jakou obuv používá.  U cyklistiky je důležitý druh kola (</a:t>
            </a:r>
            <a:r>
              <a:rPr lang="cs-CZ" dirty="0" err="1"/>
              <a:t>treková</a:t>
            </a:r>
            <a:r>
              <a:rPr lang="cs-CZ" dirty="0"/>
              <a:t>, horská kola), obvyklá a maximální délka trasy, frekvence a celková doba, po jakou cyklistiku provozuje. Sportovní anamnézu je důležité vztahovat k aktuálním potížím, zda sport potíže vyvolává nebo modifikuje.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4814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Osobní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označovaná zkratkou OA. Osobní anamnéza se liší podle věku pacienta. U </a:t>
            </a:r>
            <a:r>
              <a:rPr lang="cs-CZ" b="1" dirty="0"/>
              <a:t>dospělých</a:t>
            </a:r>
            <a:r>
              <a:rPr lang="cs-CZ" dirty="0"/>
              <a:t> jsou kladeny dotazy na prodělané choroby. Řada pacientů má tendenci tvrdit, že žádné choroby neprodělala, přitom mají na těle řadu jizev a berou několik druhů léků. Proto je lepší pacienta osobní anamnézou cíleně vést dotazy na: </a:t>
            </a:r>
          </a:p>
          <a:p>
            <a:pPr lvl="1"/>
            <a:r>
              <a:rPr lang="cs-CZ" dirty="0" smtClean="0"/>
              <a:t>Prodělaná onemocnění</a:t>
            </a:r>
          </a:p>
          <a:p>
            <a:pPr lvl="1"/>
            <a:r>
              <a:rPr lang="cs-CZ" dirty="0" smtClean="0"/>
              <a:t>Operace</a:t>
            </a:r>
          </a:p>
          <a:p>
            <a:pPr lvl="1"/>
            <a:r>
              <a:rPr lang="cs-CZ" dirty="0" smtClean="0"/>
              <a:t>Úrazy</a:t>
            </a:r>
          </a:p>
          <a:p>
            <a:pPr lvl="1"/>
            <a:r>
              <a:rPr lang="cs-CZ" dirty="0" smtClean="0"/>
              <a:t>Jiná onemocnění chronická</a:t>
            </a:r>
          </a:p>
          <a:p>
            <a:pPr lvl="1"/>
            <a:r>
              <a:rPr lang="cs-CZ" dirty="0" smtClean="0"/>
              <a:t>Fyziologické funkce (spánek)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0188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Aktuální potíže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označované zkratkou NO. Jedná se o rozbor vzniku, průběhu, vývoje a léčby nynějšího onemocnění. Zde se konkretizují a přesně popisují hlavní potíže pacienta. Je nezbytné vzít v potaz, že pacient přichází na rehabilitaci po absolvování mnohých vyšetření a jeho výpověď tak může být modifikovaná a utříděná do opakujícího se vzorce, ze kterého je těžké vystoupit. Současně si pacient některé informace a prožitky s odstupem času již nevybavuje přesně. Získání validních informací vyžaduje trpělivost, laskavost a vstřícnost, nicméně ne na úkor doplňování pacientových odpovědí svými domněnkami či podsouváním svých ještě nepodložených hypotéz.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1830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Vyplývají z prvního dojmu, anamnézy i </a:t>
            </a:r>
            <a:r>
              <a:rPr lang="cs-CZ" dirty="0" err="1" smtClean="0"/>
              <a:t>aspekce</a:t>
            </a:r>
            <a:endParaRPr lang="cs-CZ" dirty="0" smtClean="0"/>
          </a:p>
          <a:p>
            <a:r>
              <a:rPr lang="cs-CZ" dirty="0" smtClean="0"/>
              <a:t>Potencionálně mohou zhoršit zdravotní stav pacienta</a:t>
            </a:r>
          </a:p>
          <a:p>
            <a:r>
              <a:rPr lang="cs-CZ" dirty="0" smtClean="0"/>
              <a:t>Souvisí s onemocněním</a:t>
            </a:r>
          </a:p>
          <a:p>
            <a:r>
              <a:rPr lang="cs-CZ" dirty="0" smtClean="0"/>
              <a:t>Souvisí s psychickým stavem</a:t>
            </a:r>
          </a:p>
          <a:p>
            <a:r>
              <a:rPr lang="cs-CZ" dirty="0" smtClean="0"/>
              <a:t>Souvisí s kondicí pacienta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26356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Vyplývají z prvního dojmu, anamnézy, </a:t>
            </a:r>
            <a:r>
              <a:rPr lang="cs-CZ" dirty="0" err="1" smtClean="0"/>
              <a:t>aspekci</a:t>
            </a:r>
            <a:r>
              <a:rPr lang="cs-CZ" dirty="0" smtClean="0"/>
              <a:t> i rizikových faktorů</a:t>
            </a:r>
          </a:p>
          <a:p>
            <a:pPr lvl="1"/>
            <a:r>
              <a:rPr lang="cs-CZ" dirty="0" smtClean="0"/>
              <a:t>Zahrnují kondiční pohybovou aktivitu</a:t>
            </a:r>
          </a:p>
          <a:p>
            <a:pPr lvl="1"/>
            <a:r>
              <a:rPr lang="cs-CZ" dirty="0" smtClean="0"/>
              <a:t>Zahrnují léčebnou pohybovou aktivitu</a:t>
            </a:r>
          </a:p>
          <a:p>
            <a:pPr lvl="1"/>
            <a:r>
              <a:rPr lang="cs-CZ" dirty="0" smtClean="0"/>
              <a:t>Zahrnují speciální metody a cvičení</a:t>
            </a:r>
          </a:p>
          <a:p>
            <a:pPr lvl="1"/>
            <a:r>
              <a:rPr lang="cs-CZ" dirty="0" smtClean="0"/>
              <a:t>Zahrnují úpravu pracovního prostředí</a:t>
            </a:r>
          </a:p>
          <a:p>
            <a:pPr lvl="1"/>
            <a:r>
              <a:rPr lang="cs-CZ" dirty="0" smtClean="0"/>
              <a:t>Zahrnují korekci pracovních </a:t>
            </a:r>
            <a:r>
              <a:rPr lang="cs-CZ" dirty="0" err="1" smtClean="0"/>
              <a:t>sterotypů</a:t>
            </a:r>
            <a:endParaRPr lang="cs-CZ" dirty="0" smtClean="0"/>
          </a:p>
          <a:p>
            <a:pPr lvl="1"/>
            <a:r>
              <a:rPr lang="cs-CZ" dirty="0" smtClean="0"/>
              <a:t>Pokud je to možné respektují psychické a pohybové možnosti pacienta a jeho přání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573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Strukturální versus funkční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KKR u pacientů s převážně strukturální poruchou pohybového systému má obvykle již od začátku jasně definovanou tzv. klíčovou oblast, tedy konkrétní poruchu v pohybovém systému, jakou může být např. omezení hybnosti v kloubu jako následek imobilizace končetiny po zlomenině, nebo postižení části pohybového systému degenerativním onemocněním. Přesto je ale potřeba definovat také funkční nadstavbu v pohybovém systému, která je u většiny „strukturálních pacientů“ přítomna.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055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Strukturální versus funkční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KKR u pacientů s převážně funkční poruchou pohybového systému nemá obvykle jasně definovanou tzv. klíčovou oblast, ze které klinické projevy poruchy pramení a je potřeba ji nejdříve nalézt. Pro úspěšné nalezení klíčové oblasti je doporučeno dodržet uvedený postup provedení KKR a také znát problematiku funkčních poruch pohybového systému z první části této práce.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9810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Strukturální versus funkční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praxi nejčastěji přicházejí pacienti s kombinací strukturálních a funkčních poruch pohybového systému. Před zahájením terapie je důležité stanovit, v jakém poměru se tyto dva etiologické faktory u pacienta kombinují a podle toho stanovit cíl, průběh, případně prognózu </a:t>
            </a:r>
            <a:r>
              <a:rPr lang="cs-CZ" dirty="0" smtClean="0"/>
              <a:t>terapie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577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součásti KKR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6098" y="2510287"/>
            <a:ext cx="9932533" cy="3579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256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Kineziologické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První dojem</a:t>
            </a:r>
          </a:p>
          <a:p>
            <a:r>
              <a:rPr lang="cs-CZ" dirty="0" smtClean="0"/>
              <a:t>Anamnéza</a:t>
            </a:r>
          </a:p>
          <a:p>
            <a:r>
              <a:rPr lang="cs-CZ" dirty="0" err="1" smtClean="0"/>
              <a:t>Aspekce</a:t>
            </a:r>
            <a:endParaRPr lang="cs-CZ" dirty="0" smtClean="0"/>
          </a:p>
          <a:p>
            <a:r>
              <a:rPr lang="cs-CZ" dirty="0" smtClean="0"/>
              <a:t>Další vyšetření</a:t>
            </a:r>
          </a:p>
          <a:p>
            <a:r>
              <a:rPr lang="cs-CZ" dirty="0" smtClean="0"/>
              <a:t>Rizikové faktory</a:t>
            </a:r>
          </a:p>
          <a:p>
            <a:r>
              <a:rPr lang="cs-CZ" dirty="0" smtClean="0"/>
              <a:t>Doporučení</a:t>
            </a:r>
          </a:p>
          <a:p>
            <a:endParaRPr lang="cs-CZ" dirty="0"/>
          </a:p>
          <a:p>
            <a:pPr marL="1371600" lvl="3" indent="0">
              <a:buNone/>
            </a:pPr>
            <a:r>
              <a:rPr lang="cs-CZ" sz="3600" dirty="0" smtClean="0"/>
              <a:t>	AKTUÁLNÍ  POTÍŽE</a:t>
            </a:r>
          </a:p>
          <a:p>
            <a:pPr marL="1371600" lvl="3" indent="0">
              <a:buNone/>
            </a:pPr>
            <a:r>
              <a:rPr lang="cs-CZ" sz="3600" dirty="0" smtClean="0"/>
              <a:t>VIZE KLIENTA (PACIENTA)</a:t>
            </a:r>
          </a:p>
          <a:p>
            <a:pPr marL="1371600" lvl="3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709816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dojem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</a:t>
            </a:r>
            <a:r>
              <a:rPr lang="cs-CZ" dirty="0"/>
              <a:t>především ze zkušenosti terapeuta a zahrnuje aspekty bio-psycho-sociální. Orientačně je možno vyhodnotit celkové ladění pacienta, držení jeho těla v oblečení, ideálně bez vědomí pacienta o tom, že jej hodnotíme. Důležité je hodnocení soběstačnosti v chůzi a oblékání. Hodnotí se orientačně základní pohybové stereotypy a sebeobsluha.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531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Anamnéza</a:t>
            </a:r>
            <a:r>
              <a:rPr lang="cs-CZ" dirty="0"/>
              <a:t> – z řeckého „</a:t>
            </a:r>
            <a:r>
              <a:rPr lang="cs-CZ" dirty="0" err="1"/>
              <a:t>anamnésis</a:t>
            </a:r>
            <a:r>
              <a:rPr lang="cs-CZ" dirty="0"/>
              <a:t>“ rozpomínání, vzpomínání. Zahrnuje informace, které pacient předává lékaři či fyzioterapeutovi slovně formou odpovědí na cílené dotazy, „klasická“ anamnéza by měla být doplněna o specifické dotazy zaměřené na oblast pohybového systému, které dobře popsal </a:t>
            </a:r>
            <a:r>
              <a:rPr lang="cs-CZ" dirty="0" smtClean="0"/>
              <a:t>např.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6558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</TotalTime>
  <Words>644</Words>
  <Application>Microsoft Office PowerPoint</Application>
  <PresentationFormat>Širokoúhlá obrazovka</PresentationFormat>
  <Paragraphs>88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Century Gothic</vt:lpstr>
      <vt:lpstr>Wingdings 3</vt:lpstr>
      <vt:lpstr>Ion</vt:lpstr>
      <vt:lpstr>Kineziologické vyšetření</vt:lpstr>
      <vt:lpstr>Komplexní kineziologický rozbor</vt:lpstr>
      <vt:lpstr>Strukturální versus funkční</vt:lpstr>
      <vt:lpstr>Strukturální versus funkční </vt:lpstr>
      <vt:lpstr>Strukturální versus funkční </vt:lpstr>
      <vt:lpstr>Základní součásti KKR</vt:lpstr>
      <vt:lpstr>Kineziologické vyšetření</vt:lpstr>
      <vt:lpstr>První dojem</vt:lpstr>
      <vt:lpstr>Anamnéza</vt:lpstr>
      <vt:lpstr>Anamnéza Momentální potíže</vt:lpstr>
      <vt:lpstr>Anamnéza Rodinná anamnéza</vt:lpstr>
      <vt:lpstr>Anamnéza Pracovní anamnéza I.</vt:lpstr>
      <vt:lpstr>Anamnéza Pracovní anamnéza II.</vt:lpstr>
      <vt:lpstr>Anamnéza Sociální anamnéza I.</vt:lpstr>
      <vt:lpstr>Anamnéza Sociální anamnéza II.</vt:lpstr>
      <vt:lpstr>Anamnéza Sociální anamnéza III.</vt:lpstr>
      <vt:lpstr>Anamnéza Sociální anamnéza IV.</vt:lpstr>
      <vt:lpstr>Anamnéza Alergologická anamnéza</vt:lpstr>
      <vt:lpstr>Anamnéza Farmakologická anamnéza</vt:lpstr>
      <vt:lpstr>Anamnéza Gynekologická anamnéza</vt:lpstr>
      <vt:lpstr>Anamnéza Sportovní anamnéza</vt:lpstr>
      <vt:lpstr>Anamnéza Osobní anamnéza</vt:lpstr>
      <vt:lpstr>Anamnéza Aktuální potíže</vt:lpstr>
      <vt:lpstr>Rizikové faktory</vt:lpstr>
      <vt:lpstr>Doporučení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Kineziologické vyšetření</dc:title>
  <dc:creator>Radulenka</dc:creator>
  <cp:lastModifiedBy>Radulenka</cp:lastModifiedBy>
  <cp:revision>5</cp:revision>
  <dcterms:created xsi:type="dcterms:W3CDTF">2018-09-24T19:47:36Z</dcterms:created>
  <dcterms:modified xsi:type="dcterms:W3CDTF">2018-09-24T20:26:12Z</dcterms:modified>
</cp:coreProperties>
</file>