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8" r:id="rId3"/>
    <p:sldId id="262" r:id="rId4"/>
    <p:sldId id="264" r:id="rId5"/>
    <p:sldId id="259" r:id="rId6"/>
    <p:sldId id="260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7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AA90E-6D37-4A8D-9CDC-0D58A391F526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0CEA6-67C5-40F6-AF04-05DD2BA9E9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352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0CEA6-67C5-40F6-AF04-05DD2BA9E98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341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11/19/2018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11/19/2018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66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11/19/2018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87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11/19/2018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4782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11/19/2018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33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11/19/2018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07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11/19/2018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81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11/19/2018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98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11/19/2018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8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11/19/2018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93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11/19/2018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5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11/19/2018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2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11/19/2018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5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11/19/2018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70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11/19/2018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8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11/19/2018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1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11/19/2018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6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11/19/2018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791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Obecná neurofyziologie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Hlavové a míšní nervy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27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Hlavové nervy</a:t>
            </a:r>
            <a:br>
              <a:rPr lang="cs-CZ" dirty="0"/>
            </a:br>
            <a:r>
              <a:rPr lang="cs-CZ" dirty="0"/>
              <a:t>V. </a:t>
            </a:r>
            <a:r>
              <a:rPr lang="cs-CZ" dirty="0" err="1"/>
              <a:t>nervus</a:t>
            </a:r>
            <a:r>
              <a:rPr lang="cs-CZ" dirty="0"/>
              <a:t> trigeminus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9523" y="1930858"/>
            <a:ext cx="4962385" cy="473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33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Hlavové nervy</a:t>
            </a:r>
            <a:br>
              <a:rPr lang="cs-CZ" dirty="0" smtClean="0"/>
            </a:br>
            <a:r>
              <a:rPr lang="cs-CZ" dirty="0" smtClean="0"/>
              <a:t>VII. </a:t>
            </a:r>
            <a:r>
              <a:rPr lang="cs-CZ" dirty="0" err="1" smtClean="0"/>
              <a:t>Nervus</a:t>
            </a:r>
            <a:r>
              <a:rPr lang="cs-CZ" dirty="0" smtClean="0"/>
              <a:t> </a:t>
            </a:r>
            <a:r>
              <a:rPr lang="cs-CZ" dirty="0" err="1" smtClean="0"/>
              <a:t>intermedio</a:t>
            </a:r>
            <a:r>
              <a:rPr lang="cs-CZ" dirty="0" smtClean="0"/>
              <a:t> – </a:t>
            </a:r>
            <a:r>
              <a:rPr lang="cs-CZ" dirty="0" err="1" smtClean="0"/>
              <a:t>facialis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52041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Smíšený nerv – motorický, senzitivní, senzorický, vegetativní</a:t>
            </a:r>
          </a:p>
          <a:p>
            <a:pPr lvl="1"/>
            <a:r>
              <a:rPr lang="cs-CZ" dirty="0" smtClean="0"/>
              <a:t>Z </a:t>
            </a:r>
            <a:r>
              <a:rPr lang="cs-CZ" dirty="0" err="1" smtClean="0"/>
              <a:t>nc</a:t>
            </a:r>
            <a:r>
              <a:rPr lang="cs-CZ" dirty="0" smtClean="0"/>
              <a:t>. nervi </a:t>
            </a:r>
            <a:r>
              <a:rPr lang="cs-CZ" dirty="0" err="1" smtClean="0"/>
              <a:t>facialis</a:t>
            </a:r>
            <a:r>
              <a:rPr lang="cs-CZ" dirty="0" smtClean="0"/>
              <a:t> – </a:t>
            </a:r>
          </a:p>
          <a:p>
            <a:pPr lvl="1"/>
            <a:r>
              <a:rPr lang="cs-CZ" dirty="0" smtClean="0"/>
              <a:t>V </a:t>
            </a:r>
            <a:r>
              <a:rPr lang="cs-CZ" dirty="0" err="1" smtClean="0"/>
              <a:t>intrapontinním</a:t>
            </a:r>
            <a:r>
              <a:rPr lang="cs-CZ" dirty="0" smtClean="0"/>
              <a:t> průběhu se k motorickým vláknům druží vlákna senzitivní, senzorická a parasympatická, která při výstupu v </a:t>
            </a:r>
            <a:r>
              <a:rPr lang="cs-CZ" dirty="0" err="1" smtClean="0"/>
              <a:t>mostomozečkovém</a:t>
            </a:r>
            <a:r>
              <a:rPr lang="cs-CZ" dirty="0" smtClean="0"/>
              <a:t> úhlu formují </a:t>
            </a:r>
            <a:r>
              <a:rPr lang="cs-CZ" dirty="0" err="1" smtClean="0"/>
              <a:t>nervus</a:t>
            </a:r>
            <a:r>
              <a:rPr lang="cs-CZ" dirty="0" smtClean="0"/>
              <a:t> </a:t>
            </a:r>
            <a:r>
              <a:rPr lang="cs-CZ" dirty="0" err="1" smtClean="0"/>
              <a:t>intermedius</a:t>
            </a:r>
            <a:endParaRPr lang="cs-CZ" dirty="0" smtClean="0"/>
          </a:p>
          <a:p>
            <a:pPr lvl="1"/>
            <a:r>
              <a:rPr lang="cs-CZ" dirty="0" smtClean="0"/>
              <a:t>Míří vpřed do </a:t>
            </a:r>
            <a:r>
              <a:rPr lang="cs-CZ" dirty="0" err="1" smtClean="0"/>
              <a:t>glandula</a:t>
            </a:r>
            <a:r>
              <a:rPr lang="cs-CZ" dirty="0" smtClean="0"/>
              <a:t> </a:t>
            </a:r>
            <a:r>
              <a:rPr lang="cs-CZ" dirty="0" err="1" smtClean="0"/>
              <a:t>parotis</a:t>
            </a:r>
            <a:r>
              <a:rPr lang="cs-CZ" dirty="0" smtClean="0"/>
              <a:t>, z níž se rozbíhají konečné větve ke všem mimickým svalům</a:t>
            </a:r>
          </a:p>
          <a:p>
            <a:pPr lvl="2"/>
            <a:r>
              <a:rPr lang="cs-CZ" dirty="0" err="1" smtClean="0"/>
              <a:t>Nervus</a:t>
            </a:r>
            <a:r>
              <a:rPr lang="cs-CZ" dirty="0" smtClean="0"/>
              <a:t> </a:t>
            </a:r>
            <a:r>
              <a:rPr lang="cs-CZ" dirty="0" err="1" smtClean="0"/>
              <a:t>petrosus</a:t>
            </a:r>
            <a:r>
              <a:rPr lang="cs-CZ" dirty="0" smtClean="0"/>
              <a:t> major – in: slzná žláza</a:t>
            </a:r>
          </a:p>
          <a:p>
            <a:pPr lvl="2"/>
            <a:r>
              <a:rPr lang="cs-CZ" dirty="0" err="1" smtClean="0"/>
              <a:t>Nervus</a:t>
            </a:r>
            <a:r>
              <a:rPr lang="cs-CZ" dirty="0" smtClean="0"/>
              <a:t> </a:t>
            </a:r>
            <a:r>
              <a:rPr lang="cs-CZ" dirty="0" err="1" smtClean="0"/>
              <a:t>stapedius</a:t>
            </a:r>
            <a:r>
              <a:rPr lang="cs-CZ" dirty="0" smtClean="0"/>
              <a:t> – in: </a:t>
            </a:r>
            <a:r>
              <a:rPr lang="cs-CZ" dirty="0" err="1" smtClean="0"/>
              <a:t>musculus</a:t>
            </a:r>
            <a:r>
              <a:rPr lang="cs-CZ" dirty="0" smtClean="0"/>
              <a:t> </a:t>
            </a:r>
            <a:r>
              <a:rPr lang="cs-CZ" dirty="0" err="1" smtClean="0"/>
              <a:t>stapedius</a:t>
            </a:r>
            <a:endParaRPr lang="cs-CZ" dirty="0" smtClean="0"/>
          </a:p>
          <a:p>
            <a:pPr lvl="2"/>
            <a:r>
              <a:rPr lang="cs-CZ" dirty="0" err="1" smtClean="0"/>
              <a:t>Nervus</a:t>
            </a:r>
            <a:r>
              <a:rPr lang="cs-CZ" dirty="0" smtClean="0"/>
              <a:t> </a:t>
            </a:r>
            <a:r>
              <a:rPr lang="cs-CZ" dirty="0" err="1" smtClean="0"/>
              <a:t>auricularis</a:t>
            </a:r>
            <a:r>
              <a:rPr lang="cs-CZ" dirty="0" smtClean="0"/>
              <a:t> </a:t>
            </a:r>
            <a:r>
              <a:rPr lang="cs-CZ" dirty="0" err="1" smtClean="0"/>
              <a:t>posterior</a:t>
            </a:r>
            <a:r>
              <a:rPr lang="cs-CZ" dirty="0" smtClean="0"/>
              <a:t> – in: </a:t>
            </a:r>
            <a:r>
              <a:rPr lang="cs-CZ" dirty="0" err="1" smtClean="0"/>
              <a:t>venter</a:t>
            </a:r>
            <a:r>
              <a:rPr lang="cs-CZ" dirty="0" smtClean="0"/>
              <a:t> </a:t>
            </a:r>
            <a:r>
              <a:rPr lang="cs-CZ" dirty="0" err="1" smtClean="0"/>
              <a:t>occipitalis</a:t>
            </a:r>
            <a:r>
              <a:rPr lang="cs-CZ" dirty="0" smtClean="0"/>
              <a:t>, </a:t>
            </a:r>
            <a:r>
              <a:rPr lang="cs-CZ" dirty="0" err="1" smtClean="0"/>
              <a:t>venter</a:t>
            </a:r>
            <a:r>
              <a:rPr lang="cs-CZ" dirty="0" smtClean="0"/>
              <a:t> </a:t>
            </a:r>
            <a:r>
              <a:rPr lang="cs-CZ" dirty="0" err="1" smtClean="0"/>
              <a:t>post.m.diastrici</a:t>
            </a:r>
            <a:r>
              <a:rPr lang="cs-CZ" dirty="0" smtClean="0"/>
              <a:t>, </a:t>
            </a:r>
            <a:r>
              <a:rPr lang="cs-CZ" dirty="0" err="1" smtClean="0"/>
              <a:t>m.stylohyoideus</a:t>
            </a:r>
            <a:endParaRPr lang="cs-CZ" dirty="0" smtClean="0"/>
          </a:p>
          <a:p>
            <a:r>
              <a:rPr lang="cs-CZ" dirty="0"/>
              <a:t>Obecné dělení terminálních větví</a:t>
            </a:r>
          </a:p>
          <a:p>
            <a:pPr lvl="1"/>
            <a:r>
              <a:rPr lang="cs-CZ" dirty="0"/>
              <a:t>Horní větev – in: mimické svaly čela a okolí očnice a maxily</a:t>
            </a:r>
          </a:p>
          <a:p>
            <a:pPr lvl="1"/>
            <a:r>
              <a:rPr lang="cs-CZ" dirty="0"/>
              <a:t>Dolní větev – in: mimické svaly brady, mandibuly a m. </a:t>
            </a:r>
            <a:r>
              <a:rPr lang="cs-CZ" dirty="0" err="1"/>
              <a:t>platysma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Vyšetření motorické funkce – paréza </a:t>
            </a:r>
            <a:r>
              <a:rPr lang="cs-CZ" dirty="0" err="1" smtClean="0"/>
              <a:t>nervus</a:t>
            </a:r>
            <a:r>
              <a:rPr lang="cs-CZ" dirty="0" smtClean="0"/>
              <a:t> </a:t>
            </a:r>
            <a:r>
              <a:rPr lang="cs-CZ" dirty="0" err="1" smtClean="0"/>
              <a:t>facialis</a:t>
            </a:r>
            <a:endParaRPr lang="cs-CZ" dirty="0" smtClean="0"/>
          </a:p>
          <a:p>
            <a:r>
              <a:rPr lang="cs-CZ" dirty="0" err="1" smtClean="0"/>
              <a:t>Chvostkův</a:t>
            </a:r>
            <a:r>
              <a:rPr lang="cs-CZ" dirty="0" smtClean="0"/>
              <a:t> příznak – vyšetření míry nervosvalové dráždivosti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0251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Hlavové nervy</a:t>
            </a:r>
            <a:br>
              <a:rPr lang="cs-CZ" dirty="0"/>
            </a:br>
            <a:r>
              <a:rPr lang="cs-CZ" dirty="0"/>
              <a:t>VII. </a:t>
            </a:r>
            <a:r>
              <a:rPr lang="cs-CZ" dirty="0" err="1"/>
              <a:t>Nervus</a:t>
            </a:r>
            <a:r>
              <a:rPr lang="cs-CZ" dirty="0"/>
              <a:t> </a:t>
            </a:r>
            <a:r>
              <a:rPr lang="cs-CZ" dirty="0" err="1"/>
              <a:t>intermedio</a:t>
            </a:r>
            <a:r>
              <a:rPr lang="cs-CZ" dirty="0"/>
              <a:t> – </a:t>
            </a:r>
            <a:r>
              <a:rPr lang="cs-CZ" dirty="0" err="1"/>
              <a:t>facialis</a:t>
            </a:r>
            <a:r>
              <a:rPr lang="cs-CZ" dirty="0"/>
              <a:t> </a:t>
            </a: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2341" y="2273636"/>
            <a:ext cx="4031047" cy="4256559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7772401" y="6098875"/>
            <a:ext cx="4419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Ambler</a:t>
            </a:r>
            <a:r>
              <a:rPr lang="cs-CZ" sz="1400" dirty="0" smtClean="0"/>
              <a:t>, A. (2010). Periferní paréza </a:t>
            </a:r>
            <a:r>
              <a:rPr lang="cs-CZ" sz="1400" dirty="0" err="1" smtClean="0"/>
              <a:t>nervus</a:t>
            </a:r>
            <a:r>
              <a:rPr lang="cs-CZ" sz="1400" dirty="0" smtClean="0"/>
              <a:t> </a:t>
            </a:r>
            <a:r>
              <a:rPr lang="cs-CZ" sz="1400" dirty="0" err="1" smtClean="0"/>
              <a:t>facialis</a:t>
            </a:r>
            <a:r>
              <a:rPr lang="cs-CZ" sz="1400" dirty="0" smtClean="0"/>
              <a:t>. </a:t>
            </a:r>
            <a:r>
              <a:rPr lang="cs-CZ" sz="1400" i="1" dirty="0" smtClean="0"/>
              <a:t>Interní medicína pro praxi, 12(9),</a:t>
            </a:r>
            <a:r>
              <a:rPr lang="cs-CZ" sz="1400" dirty="0" smtClean="0"/>
              <a:t> 445-447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3709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Hlavové nervy</a:t>
            </a:r>
            <a:br>
              <a:rPr lang="cs-CZ" dirty="0" smtClean="0"/>
            </a:br>
            <a:r>
              <a:rPr lang="cs-CZ" dirty="0" smtClean="0"/>
              <a:t>VIII. </a:t>
            </a:r>
            <a:r>
              <a:rPr lang="cs-CZ" dirty="0" err="1" smtClean="0"/>
              <a:t>Nervus</a:t>
            </a:r>
            <a:r>
              <a:rPr lang="cs-CZ" dirty="0" smtClean="0"/>
              <a:t> </a:t>
            </a:r>
            <a:r>
              <a:rPr lang="cs-CZ" dirty="0" err="1" smtClean="0"/>
              <a:t>vestibulocochlearis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Nervus</a:t>
            </a:r>
            <a:r>
              <a:rPr lang="cs-CZ" dirty="0" smtClean="0"/>
              <a:t> </a:t>
            </a:r>
            <a:r>
              <a:rPr lang="cs-CZ" dirty="0" err="1" smtClean="0"/>
              <a:t>vestibularis</a:t>
            </a:r>
            <a:endParaRPr lang="cs-CZ" dirty="0" smtClean="0"/>
          </a:p>
          <a:p>
            <a:pPr lvl="1"/>
            <a:r>
              <a:rPr lang="cs-CZ" dirty="0" smtClean="0"/>
              <a:t>Z ganglion </a:t>
            </a:r>
            <a:r>
              <a:rPr lang="cs-CZ" dirty="0" err="1" smtClean="0"/>
              <a:t>vestibulare</a:t>
            </a:r>
            <a:r>
              <a:rPr lang="cs-CZ" dirty="0" smtClean="0"/>
              <a:t> z polokruhovitých kanálků ve vnitřním uchu – vede do pontu a do mozečku</a:t>
            </a:r>
          </a:p>
          <a:p>
            <a:r>
              <a:rPr lang="cs-CZ" dirty="0" err="1" smtClean="0"/>
              <a:t>Nervus</a:t>
            </a:r>
            <a:r>
              <a:rPr lang="cs-CZ" dirty="0" smtClean="0"/>
              <a:t> </a:t>
            </a:r>
            <a:r>
              <a:rPr lang="cs-CZ" dirty="0" err="1" smtClean="0"/>
              <a:t>cochlearis</a:t>
            </a:r>
            <a:endParaRPr lang="cs-CZ" dirty="0"/>
          </a:p>
          <a:p>
            <a:pPr lvl="1"/>
            <a:r>
              <a:rPr lang="cs-CZ" dirty="0" smtClean="0"/>
              <a:t>Je prvním neuronem 4-neuronové sluchové dráhy – začíná v blanitém hlemýždi u sluchového Cortiho orgánu – jde skrz mozkový kmen a střední mozek do sluchových center A I-II v </a:t>
            </a:r>
            <a:r>
              <a:rPr lang="cs-CZ" dirty="0" err="1" smtClean="0"/>
              <a:t>gyrus</a:t>
            </a:r>
            <a:r>
              <a:rPr lang="cs-CZ" dirty="0" smtClean="0"/>
              <a:t> </a:t>
            </a:r>
            <a:r>
              <a:rPr lang="cs-CZ" dirty="0" err="1" smtClean="0"/>
              <a:t>temporalis</a:t>
            </a:r>
            <a:r>
              <a:rPr lang="cs-CZ" dirty="0" smtClean="0"/>
              <a:t> </a:t>
            </a:r>
            <a:r>
              <a:rPr lang="cs-CZ" dirty="0" err="1" smtClean="0"/>
              <a:t>transversi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Rovnovážné reakce a udržování rovnováhy</a:t>
            </a:r>
          </a:p>
          <a:p>
            <a:r>
              <a:rPr lang="cs-CZ" dirty="0" err="1" smtClean="0"/>
              <a:t>Hautantova</a:t>
            </a:r>
            <a:r>
              <a:rPr lang="cs-CZ" dirty="0" smtClean="0"/>
              <a:t> zkouška, </a:t>
            </a:r>
            <a:r>
              <a:rPr lang="cs-CZ" dirty="0" err="1" smtClean="0"/>
              <a:t>Unterbergerova</a:t>
            </a:r>
            <a:r>
              <a:rPr lang="cs-CZ" dirty="0" smtClean="0"/>
              <a:t> zkouška</a:t>
            </a:r>
          </a:p>
          <a:p>
            <a:r>
              <a:rPr lang="cs-CZ" dirty="0" smtClean="0"/>
              <a:t>Vyšetření sluchu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5890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Hlavové nervy</a:t>
            </a:r>
            <a:br>
              <a:rPr lang="cs-CZ" dirty="0"/>
            </a:br>
            <a:r>
              <a:rPr lang="cs-CZ" dirty="0"/>
              <a:t>VIII. </a:t>
            </a:r>
            <a:r>
              <a:rPr lang="cs-CZ" dirty="0" err="1"/>
              <a:t>Nervus</a:t>
            </a:r>
            <a:r>
              <a:rPr lang="cs-CZ" dirty="0"/>
              <a:t> </a:t>
            </a:r>
            <a:r>
              <a:rPr lang="cs-CZ" dirty="0" err="1" smtClean="0"/>
              <a:t>vestibulocochlearis</a:t>
            </a:r>
            <a:r>
              <a:rPr lang="cs-CZ" dirty="0" smtClean="0"/>
              <a:t> </a:t>
            </a:r>
            <a:r>
              <a:rPr lang="cs-CZ" sz="1100" dirty="0" smtClean="0"/>
              <a:t>(n. </a:t>
            </a:r>
            <a:r>
              <a:rPr lang="cs-CZ" sz="1100" dirty="0" err="1" smtClean="0"/>
              <a:t>statoacusticus</a:t>
            </a:r>
            <a:r>
              <a:rPr lang="cs-CZ" sz="1100" dirty="0" smtClean="0"/>
              <a:t>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713" y="1977038"/>
            <a:ext cx="6040827" cy="4608466"/>
          </a:xfrm>
        </p:spPr>
      </p:pic>
      <p:sp>
        <p:nvSpPr>
          <p:cNvPr id="5" name="TextovéPole 4"/>
          <p:cNvSpPr txBox="1"/>
          <p:nvPr/>
        </p:nvSpPr>
        <p:spPr>
          <a:xfrm>
            <a:off x="552090" y="4097547"/>
            <a:ext cx="25189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https://medpedia.framar.bg/%D0%B0%D0%BD%D0%B0%D1%82%D0%BE%D0%BC%D0%B8%D1%8F/%D1%81%D0%BB%D1%83%D1%85%D0%BE%D0%B2%D0%BE-%D1%80%D0%B0%D0%B2%D0%BD%D0%BE%D0%B2%D0%B5%D1%81%D0%B5%D0%BD-%D0%BD%D0%B5%D1%80%D0%B2</a:t>
            </a:r>
          </a:p>
        </p:txBody>
      </p:sp>
    </p:spTree>
    <p:extLst>
      <p:ext uri="{BB962C8B-B14F-4D97-AF65-F5344CB8AC3E}">
        <p14:creationId xmlns:p14="http://schemas.microsoft.com/office/powerpoint/2010/main" val="2998300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Hlavové nervy</a:t>
            </a:r>
            <a:br>
              <a:rPr lang="cs-CZ" dirty="0" smtClean="0"/>
            </a:br>
            <a:r>
              <a:rPr lang="cs-CZ" dirty="0" smtClean="0"/>
              <a:t>IX. </a:t>
            </a:r>
            <a:r>
              <a:rPr lang="cs-CZ" dirty="0" err="1" smtClean="0"/>
              <a:t>Nervus</a:t>
            </a:r>
            <a:r>
              <a:rPr lang="cs-CZ" dirty="0" smtClean="0"/>
              <a:t> </a:t>
            </a:r>
            <a:r>
              <a:rPr lang="cs-CZ" dirty="0" err="1" smtClean="0"/>
              <a:t>glossopharyngeus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Vystupuje z </a:t>
            </a:r>
            <a:r>
              <a:rPr lang="cs-CZ" dirty="0" err="1" smtClean="0"/>
              <a:t>medulla</a:t>
            </a:r>
            <a:r>
              <a:rPr lang="cs-CZ" dirty="0" smtClean="0"/>
              <a:t> </a:t>
            </a:r>
            <a:r>
              <a:rPr lang="cs-CZ" dirty="0" err="1" smtClean="0"/>
              <a:t>oblongata</a:t>
            </a:r>
            <a:r>
              <a:rPr lang="cs-CZ" dirty="0" smtClean="0"/>
              <a:t> – k jazyku – in: svaly hltanu a měkkého patra</a:t>
            </a:r>
          </a:p>
          <a:p>
            <a:r>
              <a:rPr lang="cs-CZ" dirty="0" smtClean="0"/>
              <a:t>Smíšený nerv</a:t>
            </a:r>
          </a:p>
          <a:p>
            <a:r>
              <a:rPr lang="cs-CZ" dirty="0" smtClean="0"/>
              <a:t>Vyšetření dávivého reflexu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444597" y="168217"/>
            <a:ext cx="2950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Postranní smíšený systém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793" y="2515859"/>
            <a:ext cx="4694207" cy="434214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804250" y="6448069"/>
            <a:ext cx="3347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https://www.johnlearn.com/c/heart</a:t>
            </a:r>
          </a:p>
        </p:txBody>
      </p:sp>
    </p:spTree>
    <p:extLst>
      <p:ext uri="{BB962C8B-B14F-4D97-AF65-F5344CB8AC3E}">
        <p14:creationId xmlns:p14="http://schemas.microsoft.com/office/powerpoint/2010/main" val="2103848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Hlavové nervy</a:t>
            </a:r>
            <a:br>
              <a:rPr lang="cs-CZ" dirty="0" smtClean="0"/>
            </a:br>
            <a:r>
              <a:rPr lang="cs-CZ" dirty="0" smtClean="0"/>
              <a:t>X. </a:t>
            </a:r>
            <a:r>
              <a:rPr lang="cs-CZ" dirty="0" err="1" smtClean="0"/>
              <a:t>nervus</a:t>
            </a:r>
            <a:r>
              <a:rPr lang="cs-CZ" dirty="0" smtClean="0"/>
              <a:t> vagus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Vystupuje z </a:t>
            </a:r>
            <a:r>
              <a:rPr lang="cs-CZ" dirty="0" err="1" smtClean="0"/>
              <a:t>medulla</a:t>
            </a:r>
            <a:r>
              <a:rPr lang="cs-CZ" dirty="0" smtClean="0"/>
              <a:t> </a:t>
            </a:r>
            <a:r>
              <a:rPr lang="cs-CZ" dirty="0" err="1" smtClean="0"/>
              <a:t>oblongata</a:t>
            </a:r>
            <a:r>
              <a:rPr lang="cs-CZ" dirty="0" smtClean="0"/>
              <a:t> – ke krku – k jícnu – </a:t>
            </a:r>
            <a:r>
              <a:rPr lang="cs-CZ" dirty="0" err="1" smtClean="0"/>
              <a:t>hiatus</a:t>
            </a:r>
            <a:r>
              <a:rPr lang="cs-CZ" dirty="0" smtClean="0"/>
              <a:t> </a:t>
            </a:r>
            <a:r>
              <a:rPr lang="cs-CZ" dirty="0" err="1" smtClean="0"/>
              <a:t>oesophagus</a:t>
            </a:r>
            <a:r>
              <a:rPr lang="cs-CZ" dirty="0" smtClean="0"/>
              <a:t> prostupuje bránící na přední a zadní stranu žaludku</a:t>
            </a:r>
          </a:p>
          <a:p>
            <a:r>
              <a:rPr lang="cs-CZ" dirty="0" smtClean="0"/>
              <a:t>In: motoricky – svaly hltanu a hrtanu</a:t>
            </a:r>
          </a:p>
          <a:p>
            <a:r>
              <a:rPr lang="cs-CZ" dirty="0" smtClean="0"/>
              <a:t>In: parasympaticky – srdce, bronchiální svaly, žaludek, duodenum, tenké střevo, tlusté střevo po </a:t>
            </a:r>
            <a:r>
              <a:rPr lang="cs-CZ" dirty="0" err="1" smtClean="0"/>
              <a:t>flexura</a:t>
            </a:r>
            <a:r>
              <a:rPr lang="cs-CZ" dirty="0" smtClean="0"/>
              <a:t> </a:t>
            </a:r>
            <a:r>
              <a:rPr lang="cs-CZ" dirty="0" err="1" smtClean="0"/>
              <a:t>lienalis</a:t>
            </a:r>
            <a:r>
              <a:rPr lang="cs-CZ" dirty="0" smtClean="0"/>
              <a:t>, játra a slezinu, ledviny, pohlavní žlázy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444597" y="168217"/>
            <a:ext cx="2950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Postranní smíšený systém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2553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Hlavové nervy</a:t>
            </a:r>
            <a:br>
              <a:rPr lang="cs-CZ" dirty="0"/>
            </a:br>
            <a:r>
              <a:rPr lang="cs-CZ" dirty="0"/>
              <a:t>X. </a:t>
            </a:r>
            <a:r>
              <a:rPr lang="cs-CZ" dirty="0" err="1"/>
              <a:t>nervus</a:t>
            </a:r>
            <a:r>
              <a:rPr lang="cs-CZ" dirty="0"/>
              <a:t> vagus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90" y="1152983"/>
            <a:ext cx="5607172" cy="5607172"/>
          </a:xfrm>
        </p:spPr>
      </p:pic>
      <p:sp>
        <p:nvSpPr>
          <p:cNvPr id="5" name="TextovéPole 4"/>
          <p:cNvSpPr txBox="1"/>
          <p:nvPr/>
        </p:nvSpPr>
        <p:spPr>
          <a:xfrm>
            <a:off x="7444597" y="168217"/>
            <a:ext cx="2950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Postranní smíšený systém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4671" y="4761781"/>
            <a:ext cx="43477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https://thumbor.kenhub.com/ONprTQzf4WoYrHQ7narySzJ1fKE=/fit-in/800x800/filters:fill(FFFFFF,true):watermark(/images/logo_url.png,-10,-10,0):format(jpeg)/images/anatomy_term/nervus-phrenicus-dexter/bIyDZ6EmpsoujLinbLjA3w_N._phrenicus_dexter_01.png</a:t>
            </a:r>
          </a:p>
        </p:txBody>
      </p:sp>
    </p:spTree>
    <p:extLst>
      <p:ext uri="{BB962C8B-B14F-4D97-AF65-F5344CB8AC3E}">
        <p14:creationId xmlns:p14="http://schemas.microsoft.com/office/powerpoint/2010/main" val="1320225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Hlavové nervy</a:t>
            </a:r>
            <a:br>
              <a:rPr lang="cs-CZ" dirty="0" smtClean="0"/>
            </a:br>
            <a:r>
              <a:rPr lang="cs-CZ" dirty="0" smtClean="0"/>
              <a:t>XI. </a:t>
            </a:r>
            <a:r>
              <a:rPr lang="cs-CZ" dirty="0" err="1" smtClean="0"/>
              <a:t>Nervus</a:t>
            </a:r>
            <a:r>
              <a:rPr lang="cs-CZ" dirty="0" smtClean="0"/>
              <a:t> </a:t>
            </a:r>
            <a:r>
              <a:rPr lang="cs-CZ" dirty="0" err="1" smtClean="0"/>
              <a:t>accessorius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Čistě motorický nerv</a:t>
            </a:r>
          </a:p>
          <a:p>
            <a:r>
              <a:rPr lang="cs-CZ" dirty="0" smtClean="0"/>
              <a:t>Má 2 oddíly:</a:t>
            </a:r>
          </a:p>
          <a:p>
            <a:pPr lvl="1"/>
            <a:r>
              <a:rPr lang="cs-CZ" dirty="0" err="1" smtClean="0"/>
              <a:t>Radices</a:t>
            </a:r>
            <a:r>
              <a:rPr lang="cs-CZ" dirty="0" smtClean="0"/>
              <a:t> </a:t>
            </a:r>
            <a:r>
              <a:rPr lang="cs-CZ" dirty="0" err="1" smtClean="0"/>
              <a:t>craniales</a:t>
            </a:r>
            <a:r>
              <a:rPr lang="cs-CZ" dirty="0" smtClean="0"/>
              <a:t> – vystupuje z </a:t>
            </a:r>
            <a:r>
              <a:rPr lang="cs-CZ" dirty="0" err="1" smtClean="0"/>
              <a:t>medulla</a:t>
            </a:r>
            <a:r>
              <a:rPr lang="cs-CZ" dirty="0" smtClean="0"/>
              <a:t> </a:t>
            </a:r>
            <a:r>
              <a:rPr lang="cs-CZ" dirty="0" err="1" smtClean="0"/>
              <a:t>oblongata</a:t>
            </a:r>
            <a:endParaRPr lang="cs-CZ" dirty="0" smtClean="0"/>
          </a:p>
          <a:p>
            <a:pPr lvl="1"/>
            <a:r>
              <a:rPr lang="cs-CZ" dirty="0" err="1" smtClean="0"/>
              <a:t>Radices</a:t>
            </a:r>
            <a:r>
              <a:rPr lang="cs-CZ" dirty="0" smtClean="0"/>
              <a:t> </a:t>
            </a:r>
            <a:r>
              <a:rPr lang="cs-CZ" dirty="0" err="1" smtClean="0"/>
              <a:t>spinales</a:t>
            </a:r>
            <a:r>
              <a:rPr lang="cs-CZ" dirty="0" smtClean="0"/>
              <a:t> – vystupují z prvních 6ti segmentů krční míchy</a:t>
            </a:r>
          </a:p>
          <a:p>
            <a:r>
              <a:rPr lang="cs-CZ" dirty="0" smtClean="0"/>
              <a:t>Inervace</a:t>
            </a:r>
          </a:p>
          <a:p>
            <a:pPr lvl="1"/>
            <a:r>
              <a:rPr lang="cs-CZ" dirty="0" smtClean="0"/>
              <a:t>Kraniální kořeny – splývají s </a:t>
            </a:r>
            <a:r>
              <a:rPr lang="cs-CZ" dirty="0" err="1" smtClean="0"/>
              <a:t>nervus</a:t>
            </a:r>
            <a:r>
              <a:rPr lang="cs-CZ" dirty="0" smtClean="0"/>
              <a:t> vagus a inervují svaly hltanu a hrtanu</a:t>
            </a:r>
          </a:p>
          <a:p>
            <a:pPr lvl="1"/>
            <a:r>
              <a:rPr lang="cs-CZ" dirty="0" smtClean="0"/>
              <a:t>Spinální kořeny – inervují m. </a:t>
            </a:r>
            <a:r>
              <a:rPr lang="cs-CZ" dirty="0" err="1" smtClean="0"/>
              <a:t>sternocleidomastoideus</a:t>
            </a:r>
            <a:r>
              <a:rPr lang="cs-CZ" dirty="0" smtClean="0"/>
              <a:t> a m. </a:t>
            </a:r>
            <a:r>
              <a:rPr lang="cs-CZ" dirty="0" err="1" smtClean="0"/>
              <a:t>trapezius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Vyšetření motorické funkce svalů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444597" y="168217"/>
            <a:ext cx="2950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Postranní smíšený systém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5526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Hlavové nervy</a:t>
            </a:r>
            <a:br>
              <a:rPr lang="cs-CZ" dirty="0"/>
            </a:br>
            <a:r>
              <a:rPr lang="cs-CZ" dirty="0"/>
              <a:t>XI. </a:t>
            </a:r>
            <a:r>
              <a:rPr lang="cs-CZ" dirty="0" err="1"/>
              <a:t>Nervus</a:t>
            </a:r>
            <a:r>
              <a:rPr lang="cs-CZ" dirty="0"/>
              <a:t> </a:t>
            </a:r>
            <a:r>
              <a:rPr lang="cs-CZ" dirty="0" err="1"/>
              <a:t>accessorius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85" y="1754859"/>
            <a:ext cx="6672811" cy="427408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45057" y="6031370"/>
            <a:ext cx="10929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https://thumbor.kenhub.com/Q9BWsUeKewRIoVqJNtzLyUJPLrM=/fit-in/1400x0/filters:fill(FFFFFF,true):watermark(/images/watermark_5000_10percent.png,0,0,0):watermark(/images/logo_url.png,-10,-10,0):format(jpeg)/images/atlas_overview_image/52/LcFndwRDiBPyggQplXcorw_course-of-accessory-nerve_latin.jpg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444597" y="168217"/>
            <a:ext cx="2950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Postranní smíšený systém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7406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Nervový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109" y="1479664"/>
            <a:ext cx="7884203" cy="510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56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Hlavové nervy</a:t>
            </a:r>
            <a:br>
              <a:rPr lang="cs-CZ" dirty="0" smtClean="0"/>
            </a:br>
            <a:r>
              <a:rPr lang="cs-CZ" dirty="0" smtClean="0"/>
              <a:t>XII. </a:t>
            </a:r>
            <a:r>
              <a:rPr lang="cs-CZ" dirty="0" err="1" smtClean="0"/>
              <a:t>Nervus</a:t>
            </a:r>
            <a:r>
              <a:rPr lang="cs-CZ" dirty="0" smtClean="0"/>
              <a:t> </a:t>
            </a:r>
            <a:r>
              <a:rPr lang="cs-CZ" dirty="0" err="1" smtClean="0"/>
              <a:t>hypoglossus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3" y="2052918"/>
            <a:ext cx="5789194" cy="4195481"/>
          </a:xfrm>
        </p:spPr>
        <p:txBody>
          <a:bodyPr/>
          <a:lstStyle/>
          <a:p>
            <a:r>
              <a:rPr lang="cs-CZ" dirty="0" smtClean="0"/>
              <a:t>Motorický nerv</a:t>
            </a:r>
          </a:p>
          <a:p>
            <a:r>
              <a:rPr lang="cs-CZ" dirty="0" smtClean="0"/>
              <a:t>Jádro na spodině </a:t>
            </a:r>
            <a:r>
              <a:rPr lang="cs-CZ" dirty="0" err="1" smtClean="0"/>
              <a:t>fossa</a:t>
            </a:r>
            <a:r>
              <a:rPr lang="cs-CZ" dirty="0" smtClean="0"/>
              <a:t> </a:t>
            </a:r>
            <a:r>
              <a:rPr lang="cs-CZ" dirty="0" err="1" smtClean="0"/>
              <a:t>rhomboidea</a:t>
            </a:r>
            <a:r>
              <a:rPr lang="cs-CZ" dirty="0" smtClean="0"/>
              <a:t> – po obvodu MO jde k jazyku</a:t>
            </a:r>
          </a:p>
          <a:p>
            <a:pPr lvl="1"/>
            <a:r>
              <a:rPr lang="cs-CZ" dirty="0" smtClean="0"/>
              <a:t>In: vlastní svaly jazyka a některé svaly spodiny dutiny ústní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Vyšetření omezení hybnosti jazyka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971" y="1636935"/>
            <a:ext cx="4756030" cy="522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17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Míšní nervy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31 párů</a:t>
            </a:r>
          </a:p>
          <a:p>
            <a:r>
              <a:rPr lang="cs-CZ" dirty="0" smtClean="0"/>
              <a:t>Průběh nervů</a:t>
            </a:r>
          </a:p>
          <a:p>
            <a:pPr lvl="1"/>
            <a:r>
              <a:rPr lang="cs-CZ" dirty="0" smtClean="0"/>
              <a:t>Na HKK – na volární ploše</a:t>
            </a:r>
          </a:p>
          <a:p>
            <a:pPr lvl="1"/>
            <a:r>
              <a:rPr lang="cs-CZ" dirty="0" smtClean="0"/>
              <a:t>Na DKK – na dorzální ploše</a:t>
            </a:r>
          </a:p>
          <a:p>
            <a:r>
              <a:rPr lang="cs-CZ" dirty="0" smtClean="0"/>
              <a:t>Míšní nerv – je tvořen spojením předního motorického a zadního senzitivního míšního kořene</a:t>
            </a:r>
          </a:p>
          <a:p>
            <a:r>
              <a:rPr lang="cs-CZ" dirty="0"/>
              <a:t>Kmen míšního nervu je uložen ve </a:t>
            </a:r>
            <a:r>
              <a:rPr lang="cs-CZ" dirty="0" err="1"/>
              <a:t>foramen</a:t>
            </a:r>
            <a:r>
              <a:rPr lang="cs-CZ" dirty="0"/>
              <a:t> </a:t>
            </a:r>
            <a:r>
              <a:rPr lang="cs-CZ" dirty="0" err="1"/>
              <a:t>intervertebrale</a:t>
            </a:r>
            <a:r>
              <a:rPr lang="cs-CZ" dirty="0"/>
              <a:t>, po výstupu z něj se každý spinální nerv dělí na 2 větve</a:t>
            </a:r>
          </a:p>
          <a:p>
            <a:pPr lvl="1"/>
            <a:r>
              <a:rPr lang="cs-CZ" dirty="0" err="1"/>
              <a:t>Ramus</a:t>
            </a:r>
            <a:r>
              <a:rPr lang="cs-CZ" dirty="0"/>
              <a:t> dorsalis – relativně krátký, zůstává samostatně – in: zádové svaly a kůži zad</a:t>
            </a:r>
          </a:p>
          <a:p>
            <a:pPr lvl="1"/>
            <a:r>
              <a:rPr lang="cs-CZ" dirty="0" err="1"/>
              <a:t>Ramus</a:t>
            </a:r>
            <a:r>
              <a:rPr lang="cs-CZ" dirty="0"/>
              <a:t> </a:t>
            </a:r>
            <a:r>
              <a:rPr lang="cs-CZ" dirty="0" err="1"/>
              <a:t>ventralis</a:t>
            </a:r>
            <a:r>
              <a:rPr lang="cs-CZ" dirty="0"/>
              <a:t> – je mohutnější, zůstává samostatně pouze v rozsahu hrudních míšních segmentů – </a:t>
            </a:r>
            <a:r>
              <a:rPr lang="cs-CZ" dirty="0" err="1"/>
              <a:t>nn</a:t>
            </a:r>
            <a:r>
              <a:rPr lang="cs-CZ" dirty="0"/>
              <a:t>. </a:t>
            </a:r>
            <a:r>
              <a:rPr lang="cs-CZ" dirty="0" err="1"/>
              <a:t>intercostales</a:t>
            </a:r>
            <a:r>
              <a:rPr lang="cs-CZ" dirty="0"/>
              <a:t>, v oblasti krční a lumbosakrální se přední větve spojují navzájem a tvoří </a:t>
            </a:r>
            <a:r>
              <a:rPr lang="cs-CZ" dirty="0" smtClean="0"/>
              <a:t>plexy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717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Míšní nervy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019" y="984350"/>
            <a:ext cx="6349041" cy="5702518"/>
          </a:xfrm>
        </p:spPr>
      </p:pic>
    </p:spTree>
    <p:extLst>
      <p:ext uri="{BB962C8B-B14F-4D97-AF65-F5344CB8AC3E}">
        <p14:creationId xmlns:p14="http://schemas.microsoft.com/office/powerpoint/2010/main" val="4182127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Míšní nervy</a:t>
            </a:r>
            <a:br>
              <a:rPr lang="cs-CZ" dirty="0" smtClean="0"/>
            </a:br>
            <a:r>
              <a:rPr lang="cs-CZ" dirty="0" err="1" smtClean="0"/>
              <a:t>Nn</a:t>
            </a:r>
            <a:r>
              <a:rPr lang="cs-CZ" dirty="0" smtClean="0"/>
              <a:t>. </a:t>
            </a:r>
            <a:r>
              <a:rPr lang="cs-CZ" dirty="0" err="1" smtClean="0"/>
              <a:t>cervicales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6444801" cy="4195481"/>
          </a:xfrm>
        </p:spPr>
        <p:txBody>
          <a:bodyPr/>
          <a:lstStyle/>
          <a:p>
            <a:r>
              <a:rPr lang="cs-CZ" dirty="0" smtClean="0"/>
              <a:t>formují plexus </a:t>
            </a:r>
            <a:r>
              <a:rPr lang="cs-CZ" dirty="0" err="1" smtClean="0"/>
              <a:t>cervicalis</a:t>
            </a:r>
            <a:r>
              <a:rPr lang="cs-CZ" dirty="0" smtClean="0"/>
              <a:t> C1-4</a:t>
            </a:r>
          </a:p>
          <a:p>
            <a:pPr lvl="1"/>
            <a:r>
              <a:rPr lang="cs-CZ" dirty="0" smtClean="0"/>
              <a:t>Inervace krčních svalů a kůže krční krajiny</a:t>
            </a:r>
          </a:p>
          <a:p>
            <a:endParaRPr lang="cs-CZ" dirty="0" smtClean="0"/>
          </a:p>
          <a:p>
            <a:r>
              <a:rPr lang="cs-CZ" dirty="0" smtClean="0"/>
              <a:t>Formují plexus </a:t>
            </a:r>
            <a:r>
              <a:rPr lang="cs-CZ" dirty="0" err="1" smtClean="0"/>
              <a:t>brachialis</a:t>
            </a:r>
            <a:r>
              <a:rPr lang="cs-CZ" dirty="0" smtClean="0"/>
              <a:t> C5 – Th1</a:t>
            </a:r>
          </a:p>
          <a:p>
            <a:pPr lvl="1"/>
            <a:r>
              <a:rPr lang="cs-CZ" dirty="0" smtClean="0"/>
              <a:t>Trunci plexus – </a:t>
            </a:r>
            <a:r>
              <a:rPr lang="cs-CZ" dirty="0" err="1" smtClean="0"/>
              <a:t>fasciculi</a:t>
            </a:r>
            <a:r>
              <a:rPr lang="cs-CZ" dirty="0" smtClean="0"/>
              <a:t> plexus – nervy pro horní končetinu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170" y="2549027"/>
            <a:ext cx="4308973" cy="430897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061713" y="6374921"/>
            <a:ext cx="5762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https://www.kenhub.com/en/library/anatomy/brachial-plexus</a:t>
            </a:r>
          </a:p>
        </p:txBody>
      </p:sp>
    </p:spTree>
    <p:extLst>
      <p:ext uri="{BB962C8B-B14F-4D97-AF65-F5344CB8AC3E}">
        <p14:creationId xmlns:p14="http://schemas.microsoft.com/office/powerpoint/2010/main" val="959175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Míšní nervy</a:t>
            </a:r>
            <a:br>
              <a:rPr lang="cs-CZ" dirty="0" smtClean="0"/>
            </a:br>
            <a:r>
              <a:rPr lang="cs-CZ" dirty="0" err="1" smtClean="0"/>
              <a:t>Nn</a:t>
            </a:r>
            <a:r>
              <a:rPr lang="cs-CZ" dirty="0" smtClean="0"/>
              <a:t>. </a:t>
            </a:r>
            <a:r>
              <a:rPr lang="cs-CZ" dirty="0" err="1" smtClean="0"/>
              <a:t>thoracales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12 párů</a:t>
            </a:r>
          </a:p>
          <a:p>
            <a:r>
              <a:rPr lang="cs-CZ" dirty="0" err="1" smtClean="0"/>
              <a:t>Monosegmentální</a:t>
            </a:r>
            <a:r>
              <a:rPr lang="cs-CZ" dirty="0" smtClean="0"/>
              <a:t> inervace senzitivní a motorická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306" y="1315974"/>
            <a:ext cx="3470694" cy="554202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398143" y="6399311"/>
            <a:ext cx="6211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https://upload.wikimedia.org/wikipedia/commons/6/68/Gray820.png</a:t>
            </a:r>
          </a:p>
        </p:txBody>
      </p:sp>
    </p:spTree>
    <p:extLst>
      <p:ext uri="{BB962C8B-B14F-4D97-AF65-F5344CB8AC3E}">
        <p14:creationId xmlns:p14="http://schemas.microsoft.com/office/powerpoint/2010/main" val="4244274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Míšní nervy</a:t>
            </a:r>
            <a:br>
              <a:rPr lang="cs-CZ" dirty="0" smtClean="0"/>
            </a:br>
            <a:r>
              <a:rPr lang="cs-CZ" dirty="0" err="1" smtClean="0"/>
              <a:t>Nn</a:t>
            </a:r>
            <a:r>
              <a:rPr lang="cs-CZ" dirty="0" smtClean="0"/>
              <a:t>. </a:t>
            </a:r>
            <a:r>
              <a:rPr lang="cs-CZ" dirty="0" err="1" smtClean="0"/>
              <a:t>lumbales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4995563" cy="4195481"/>
          </a:xfrm>
        </p:spPr>
        <p:txBody>
          <a:bodyPr/>
          <a:lstStyle/>
          <a:p>
            <a:r>
              <a:rPr lang="cs-CZ" dirty="0" smtClean="0"/>
              <a:t>5 párů</a:t>
            </a:r>
          </a:p>
          <a:p>
            <a:r>
              <a:rPr lang="cs-CZ" dirty="0" err="1" smtClean="0"/>
              <a:t>Rr</a:t>
            </a:r>
            <a:r>
              <a:rPr lang="cs-CZ" dirty="0" smtClean="0"/>
              <a:t>. </a:t>
            </a:r>
            <a:r>
              <a:rPr lang="cs-CZ" dirty="0" err="1"/>
              <a:t>v</a:t>
            </a:r>
            <a:r>
              <a:rPr lang="cs-CZ" dirty="0" err="1" smtClean="0"/>
              <a:t>entrales</a:t>
            </a:r>
            <a:r>
              <a:rPr lang="cs-CZ" dirty="0" smtClean="0"/>
              <a:t> se spojují a formují plexus </a:t>
            </a:r>
            <a:r>
              <a:rPr lang="cs-CZ" dirty="0" err="1" smtClean="0"/>
              <a:t>lumbalis</a:t>
            </a:r>
            <a:r>
              <a:rPr lang="cs-CZ" dirty="0" smtClean="0"/>
              <a:t> – inervace svalů v oblasti pánve a třísla, inervace DK (</a:t>
            </a:r>
            <a:r>
              <a:rPr lang="cs-CZ" dirty="0" err="1" smtClean="0"/>
              <a:t>nervus</a:t>
            </a:r>
            <a:r>
              <a:rPr lang="cs-CZ" dirty="0" smtClean="0"/>
              <a:t> </a:t>
            </a:r>
            <a:r>
              <a:rPr lang="cs-CZ" dirty="0" err="1" smtClean="0"/>
              <a:t>femoralis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24" y="1853248"/>
            <a:ext cx="5930876" cy="444260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02837" y="6034242"/>
            <a:ext cx="5262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https://www.obrazky.cz/?q=plexus%20lumbalis&amp;size=any&amp;color=any&amp;pornFilter=1#id=7a4d9253d6942197</a:t>
            </a:r>
          </a:p>
        </p:txBody>
      </p:sp>
    </p:spTree>
    <p:extLst>
      <p:ext uri="{BB962C8B-B14F-4D97-AF65-F5344CB8AC3E}">
        <p14:creationId xmlns:p14="http://schemas.microsoft.com/office/powerpoint/2010/main" val="1889800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Míšní nervy</a:t>
            </a:r>
            <a:br>
              <a:rPr lang="cs-CZ" dirty="0" smtClean="0"/>
            </a:br>
            <a:r>
              <a:rPr lang="cs-CZ" dirty="0" err="1" smtClean="0"/>
              <a:t>Nn</a:t>
            </a:r>
            <a:r>
              <a:rPr lang="cs-CZ" dirty="0" smtClean="0"/>
              <a:t>. </a:t>
            </a:r>
            <a:r>
              <a:rPr lang="cs-CZ" dirty="0" err="1" smtClean="0"/>
              <a:t>sacrales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3994899" cy="4195481"/>
          </a:xfrm>
        </p:spPr>
        <p:txBody>
          <a:bodyPr/>
          <a:lstStyle/>
          <a:p>
            <a:r>
              <a:rPr lang="cs-CZ" dirty="0" smtClean="0"/>
              <a:t>5 párů</a:t>
            </a:r>
          </a:p>
          <a:p>
            <a:r>
              <a:rPr lang="cs-CZ" dirty="0" err="1" smtClean="0"/>
              <a:t>Rr</a:t>
            </a:r>
            <a:r>
              <a:rPr lang="cs-CZ" dirty="0" smtClean="0"/>
              <a:t>. </a:t>
            </a:r>
            <a:r>
              <a:rPr lang="cs-CZ" dirty="0" err="1"/>
              <a:t>v</a:t>
            </a:r>
            <a:r>
              <a:rPr lang="cs-CZ" dirty="0" err="1" smtClean="0"/>
              <a:t>entrales</a:t>
            </a:r>
            <a:r>
              <a:rPr lang="cs-CZ" dirty="0" smtClean="0"/>
              <a:t> formují plexus </a:t>
            </a:r>
            <a:r>
              <a:rPr lang="cs-CZ" dirty="0" err="1" smtClean="0"/>
              <a:t>sacralis</a:t>
            </a:r>
            <a:r>
              <a:rPr lang="cs-CZ" dirty="0" smtClean="0"/>
              <a:t>  - inervace DK (</a:t>
            </a:r>
            <a:r>
              <a:rPr lang="cs-CZ" dirty="0" err="1" smtClean="0"/>
              <a:t>nervus</a:t>
            </a:r>
            <a:r>
              <a:rPr lang="cs-CZ" dirty="0" smtClean="0"/>
              <a:t> </a:t>
            </a:r>
            <a:r>
              <a:rPr lang="cs-CZ" dirty="0" err="1" smtClean="0"/>
              <a:t>ischiadicus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26" y="2089749"/>
            <a:ext cx="6887474" cy="476825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384104" y="6294180"/>
            <a:ext cx="3433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https://slideplayer.cz/slide/3757678/</a:t>
            </a:r>
          </a:p>
        </p:txBody>
      </p:sp>
    </p:spTree>
    <p:extLst>
      <p:ext uri="{BB962C8B-B14F-4D97-AF65-F5344CB8AC3E}">
        <p14:creationId xmlns:p14="http://schemas.microsoft.com/office/powerpoint/2010/main" val="1612008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Vyšetření míšních nervů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Příznaky iritační</a:t>
            </a:r>
          </a:p>
          <a:p>
            <a:pPr lvl="1"/>
            <a:r>
              <a:rPr lang="cs-CZ" dirty="0" smtClean="0"/>
              <a:t>Senzitivní </a:t>
            </a:r>
          </a:p>
          <a:p>
            <a:pPr lvl="1"/>
            <a:r>
              <a:rPr lang="cs-CZ" smtClean="0"/>
              <a:t>Motorické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Příznaky zánikové </a:t>
            </a:r>
          </a:p>
          <a:p>
            <a:pPr lvl="1"/>
            <a:r>
              <a:rPr lang="cs-CZ" dirty="0" smtClean="0"/>
              <a:t>Senzitivní</a:t>
            </a:r>
          </a:p>
          <a:p>
            <a:pPr lvl="1"/>
            <a:r>
              <a:rPr lang="cs-CZ" dirty="0" smtClean="0"/>
              <a:t>Motorické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2028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Hlavové nervy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rozdíl od míšních nervů, které jsou všechny smíšené, jsou hlavové nervy různého složení:</a:t>
            </a:r>
          </a:p>
          <a:p>
            <a:pPr lvl="1"/>
            <a:r>
              <a:rPr lang="cs-CZ" dirty="0" smtClean="0"/>
              <a:t>Senzorické</a:t>
            </a:r>
          </a:p>
          <a:p>
            <a:pPr lvl="1"/>
            <a:r>
              <a:rPr lang="cs-CZ" dirty="0" smtClean="0"/>
              <a:t>Motorické</a:t>
            </a:r>
          </a:p>
          <a:p>
            <a:pPr lvl="1"/>
            <a:r>
              <a:rPr lang="cs-CZ" dirty="0" smtClean="0"/>
              <a:t>Smíšené</a:t>
            </a:r>
          </a:p>
          <a:p>
            <a:pPr lvl="1"/>
            <a:r>
              <a:rPr lang="cs-CZ" dirty="0" smtClean="0"/>
              <a:t>4 nervy mají vegetativní složku parasympatiku III, VII, IX, 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4082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Hlavové nervy – výstupy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668" y="1957746"/>
            <a:ext cx="3888925" cy="462866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996" y="1957746"/>
            <a:ext cx="4097547" cy="462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11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Hlavové nervy</a:t>
            </a:r>
            <a:br>
              <a:rPr lang="cs-CZ" dirty="0" smtClean="0"/>
            </a:br>
            <a:r>
              <a:rPr lang="cs-CZ" dirty="0" smtClean="0"/>
              <a:t>I. N. </a:t>
            </a:r>
            <a:r>
              <a:rPr lang="cs-CZ" dirty="0" err="1" smtClean="0"/>
              <a:t>olphactorius</a:t>
            </a:r>
            <a:r>
              <a:rPr lang="cs-CZ" dirty="0" smtClean="0"/>
              <a:t> – čichový nerv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Buňky ve stropu nosní sliznice – axon do bulbus </a:t>
            </a:r>
            <a:r>
              <a:rPr lang="cs-CZ" dirty="0" err="1" smtClean="0"/>
              <a:t>olphactorius</a:t>
            </a:r>
            <a:r>
              <a:rPr lang="cs-CZ" dirty="0" smtClean="0"/>
              <a:t> – mozková kůra</a:t>
            </a:r>
          </a:p>
          <a:p>
            <a:endParaRPr lang="cs-CZ" dirty="0" smtClean="0"/>
          </a:p>
          <a:p>
            <a:r>
              <a:rPr lang="cs-CZ" dirty="0" smtClean="0"/>
              <a:t>Nevyšetřuje se</a:t>
            </a: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515" y="2567980"/>
            <a:ext cx="5511342" cy="408298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08958" y="6248399"/>
            <a:ext cx="2794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https://sml.snl.no/luktesansen</a:t>
            </a:r>
          </a:p>
        </p:txBody>
      </p:sp>
    </p:spTree>
    <p:extLst>
      <p:ext uri="{BB962C8B-B14F-4D97-AF65-F5344CB8AC3E}">
        <p14:creationId xmlns:p14="http://schemas.microsoft.com/office/powerpoint/2010/main" val="2819578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Hlavové nervy</a:t>
            </a:r>
            <a:br>
              <a:rPr lang="cs-CZ" dirty="0" smtClean="0"/>
            </a:br>
            <a:r>
              <a:rPr lang="cs-CZ" dirty="0" smtClean="0"/>
              <a:t>II. N. </a:t>
            </a:r>
            <a:r>
              <a:rPr lang="cs-CZ" dirty="0" err="1" smtClean="0"/>
              <a:t>opticus</a:t>
            </a:r>
            <a:r>
              <a:rPr lang="cs-CZ" dirty="0" smtClean="0"/>
              <a:t> – zrakový nerv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4823035" cy="4195481"/>
          </a:xfrm>
        </p:spPr>
        <p:txBody>
          <a:bodyPr/>
          <a:lstStyle/>
          <a:p>
            <a:r>
              <a:rPr lang="cs-CZ" dirty="0" smtClean="0"/>
              <a:t>Začíná třemi neurony v oblasti sítnice oka, tyto se sbíhají k papile zrakového nervu a formují </a:t>
            </a:r>
            <a:r>
              <a:rPr lang="cs-CZ" dirty="0" err="1" smtClean="0"/>
              <a:t>nervus</a:t>
            </a:r>
            <a:r>
              <a:rPr lang="cs-CZ" dirty="0" smtClean="0"/>
              <a:t> </a:t>
            </a:r>
            <a:r>
              <a:rPr lang="cs-CZ" dirty="0" err="1" smtClean="0"/>
              <a:t>opticus</a:t>
            </a:r>
            <a:r>
              <a:rPr lang="cs-CZ" dirty="0" smtClean="0"/>
              <a:t> – </a:t>
            </a:r>
            <a:r>
              <a:rPr lang="cs-CZ" dirty="0" err="1" smtClean="0"/>
              <a:t>canalis</a:t>
            </a:r>
            <a:r>
              <a:rPr lang="cs-CZ" dirty="0" smtClean="0"/>
              <a:t> </a:t>
            </a:r>
            <a:r>
              <a:rPr lang="cs-CZ" dirty="0" err="1" smtClean="0"/>
              <a:t>opticus</a:t>
            </a:r>
            <a:r>
              <a:rPr lang="cs-CZ" dirty="0" smtClean="0"/>
              <a:t> – nitrolební dutina – chiasma </a:t>
            </a:r>
            <a:r>
              <a:rPr lang="cs-CZ" dirty="0" err="1" smtClean="0"/>
              <a:t>opticum</a:t>
            </a:r>
            <a:r>
              <a:rPr lang="cs-CZ" dirty="0" smtClean="0"/>
              <a:t> – thalamus – okcipitální oblast mozkové kůry </a:t>
            </a:r>
            <a:endParaRPr lang="cs-CZ" dirty="0" smtClean="0"/>
          </a:p>
          <a:p>
            <a:r>
              <a:rPr lang="cs-CZ" dirty="0" err="1" smtClean="0"/>
              <a:t>Visus</a:t>
            </a:r>
            <a:r>
              <a:rPr lang="cs-CZ" dirty="0" smtClean="0"/>
              <a:t> – zraková ostrost (optotypy)</a:t>
            </a:r>
          </a:p>
          <a:p>
            <a:r>
              <a:rPr lang="cs-CZ" dirty="0" smtClean="0"/>
              <a:t>Perimetr – rozsah zorného pole</a:t>
            </a: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030" y="2350457"/>
            <a:ext cx="5423772" cy="423839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082410" y="6294180"/>
            <a:ext cx="3843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https://www.medizin-kompakt.de/opticus</a:t>
            </a:r>
          </a:p>
        </p:txBody>
      </p:sp>
    </p:spTree>
    <p:extLst>
      <p:ext uri="{BB962C8B-B14F-4D97-AF65-F5344CB8AC3E}">
        <p14:creationId xmlns:p14="http://schemas.microsoft.com/office/powerpoint/2010/main" val="544556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Hlavové nervy</a:t>
            </a:r>
            <a:br>
              <a:rPr lang="cs-CZ" dirty="0" smtClean="0"/>
            </a:br>
            <a:r>
              <a:rPr lang="cs-CZ" dirty="0" smtClean="0"/>
              <a:t>III. N. </a:t>
            </a:r>
            <a:r>
              <a:rPr lang="cs-CZ" dirty="0" err="1" smtClean="0"/>
              <a:t>occulomotorius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9386409" cy="4195481"/>
          </a:xfrm>
        </p:spPr>
        <p:txBody>
          <a:bodyPr/>
          <a:lstStyle/>
          <a:p>
            <a:r>
              <a:rPr lang="cs-CZ" dirty="0" smtClean="0"/>
              <a:t>Smíšený – motorická a vegetativní </a:t>
            </a:r>
            <a:r>
              <a:rPr lang="cs-CZ" dirty="0" err="1" smtClean="0"/>
              <a:t>vlákan</a:t>
            </a:r>
            <a:endParaRPr lang="cs-CZ" dirty="0" smtClean="0"/>
          </a:p>
          <a:p>
            <a:r>
              <a:rPr lang="cs-CZ" dirty="0" smtClean="0"/>
              <a:t>Vede z </a:t>
            </a:r>
            <a:r>
              <a:rPr lang="cs-CZ" dirty="0" err="1" smtClean="0"/>
              <a:t>nc</a:t>
            </a:r>
            <a:r>
              <a:rPr lang="cs-CZ" dirty="0" smtClean="0"/>
              <a:t>. nervi </a:t>
            </a:r>
            <a:r>
              <a:rPr lang="cs-CZ" dirty="0" err="1" smtClean="0"/>
              <a:t>occulomotorii</a:t>
            </a:r>
            <a:r>
              <a:rPr lang="cs-CZ" dirty="0" smtClean="0"/>
              <a:t> (jádra pro jednotlivé oční svaly) ke svalům </a:t>
            </a:r>
            <a:r>
              <a:rPr lang="cs-CZ" dirty="0" smtClean="0"/>
              <a:t>oka (kromě m. </a:t>
            </a:r>
            <a:r>
              <a:rPr lang="cs-CZ" dirty="0" err="1" smtClean="0"/>
              <a:t>obl</a:t>
            </a:r>
            <a:r>
              <a:rPr lang="cs-CZ" dirty="0" smtClean="0"/>
              <a:t>. sup., et m. </a:t>
            </a:r>
            <a:r>
              <a:rPr lang="cs-CZ" dirty="0" err="1" smtClean="0"/>
              <a:t>rec</a:t>
            </a:r>
            <a:r>
              <a:rPr lang="cs-CZ" dirty="0" smtClean="0"/>
              <a:t>. </a:t>
            </a:r>
            <a:r>
              <a:rPr lang="cs-CZ" dirty="0" err="1"/>
              <a:t>l</a:t>
            </a:r>
            <a:r>
              <a:rPr lang="cs-CZ" dirty="0" err="1" smtClean="0"/>
              <a:t>ater</a:t>
            </a:r>
            <a:r>
              <a:rPr lang="cs-CZ" dirty="0" smtClean="0"/>
              <a:t>.)</a:t>
            </a:r>
            <a:endParaRPr lang="cs-CZ" dirty="0" smtClean="0"/>
          </a:p>
          <a:p>
            <a:r>
              <a:rPr lang="cs-CZ" dirty="0" smtClean="0"/>
              <a:t>Vede z </a:t>
            </a:r>
            <a:r>
              <a:rPr lang="cs-CZ" dirty="0" err="1" smtClean="0"/>
              <a:t>nc</a:t>
            </a:r>
            <a:r>
              <a:rPr lang="cs-CZ" dirty="0" smtClean="0"/>
              <a:t>. </a:t>
            </a:r>
            <a:r>
              <a:rPr lang="cs-CZ" dirty="0" err="1"/>
              <a:t>o</a:t>
            </a:r>
            <a:r>
              <a:rPr lang="cs-CZ" dirty="0" err="1" smtClean="0"/>
              <a:t>cculomotorius</a:t>
            </a:r>
            <a:r>
              <a:rPr lang="cs-CZ" dirty="0" smtClean="0"/>
              <a:t> </a:t>
            </a:r>
            <a:r>
              <a:rPr lang="cs-CZ" dirty="0" err="1" smtClean="0"/>
              <a:t>accessorius</a:t>
            </a:r>
            <a:r>
              <a:rPr lang="cs-CZ" dirty="0" smtClean="0"/>
              <a:t> (</a:t>
            </a:r>
            <a:r>
              <a:rPr lang="cs-CZ" dirty="0" err="1" smtClean="0"/>
              <a:t>mesencephalus</a:t>
            </a:r>
            <a:r>
              <a:rPr lang="cs-CZ" dirty="0" smtClean="0"/>
              <a:t>) k m. </a:t>
            </a:r>
            <a:r>
              <a:rPr lang="cs-CZ" dirty="0" err="1" smtClean="0"/>
              <a:t>sphincter</a:t>
            </a:r>
            <a:r>
              <a:rPr lang="cs-CZ" dirty="0" smtClean="0"/>
              <a:t> </a:t>
            </a:r>
            <a:r>
              <a:rPr lang="cs-CZ" dirty="0" err="1" smtClean="0"/>
              <a:t>pupilae</a:t>
            </a:r>
            <a:r>
              <a:rPr lang="cs-CZ" dirty="0" smtClean="0"/>
              <a:t> a m. </a:t>
            </a:r>
            <a:r>
              <a:rPr lang="cs-CZ" dirty="0" err="1" smtClean="0"/>
              <a:t>ciliaris</a:t>
            </a:r>
            <a:r>
              <a:rPr lang="cs-CZ" dirty="0" smtClean="0"/>
              <a:t> </a:t>
            </a:r>
            <a:endParaRPr lang="cs-CZ" dirty="0" smtClean="0"/>
          </a:p>
          <a:p>
            <a:r>
              <a:rPr lang="cs-CZ" dirty="0" smtClean="0"/>
              <a:t>Ptóza, rozbíhavé šilhání téhož oka, mydriáza, </a:t>
            </a:r>
            <a:r>
              <a:rPr lang="cs-CZ" dirty="0" err="1" smtClean="0"/>
              <a:t>anizokorie</a:t>
            </a:r>
            <a:r>
              <a:rPr lang="cs-CZ" dirty="0" smtClean="0"/>
              <a:t> (</a:t>
            </a:r>
            <a:r>
              <a:rPr lang="cs-CZ" dirty="0" err="1" smtClean="0"/>
              <a:t>parasym</a:t>
            </a:r>
            <a:r>
              <a:rPr lang="cs-CZ" dirty="0" smtClean="0"/>
              <a:t>. </a:t>
            </a:r>
            <a:r>
              <a:rPr lang="cs-CZ" dirty="0"/>
              <a:t>č</a:t>
            </a:r>
            <a:r>
              <a:rPr lang="cs-CZ" dirty="0" smtClean="0"/>
              <a:t>.)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32" y="4369828"/>
            <a:ext cx="3661230" cy="224555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906" y="4316772"/>
            <a:ext cx="3486947" cy="229860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469077" y="6448069"/>
            <a:ext cx="4728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https://www.wikiskripta.eu/w/Nervus_oculomotorius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116792" y="168217"/>
            <a:ext cx="3217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Okohybné nervy – II, IV, VI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7748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Hlavové nervy</a:t>
            </a:r>
            <a:br>
              <a:rPr lang="cs-CZ" dirty="0" smtClean="0"/>
            </a:br>
            <a:r>
              <a:rPr lang="cs-CZ" dirty="0" smtClean="0"/>
              <a:t>IV. </a:t>
            </a:r>
            <a:r>
              <a:rPr lang="cs-CZ" dirty="0" err="1" smtClean="0"/>
              <a:t>Nervus</a:t>
            </a:r>
            <a:r>
              <a:rPr lang="cs-CZ" dirty="0" smtClean="0"/>
              <a:t> </a:t>
            </a:r>
            <a:r>
              <a:rPr lang="cs-CZ" dirty="0" err="1" smtClean="0"/>
              <a:t>trochlearis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VI. </a:t>
            </a:r>
            <a:r>
              <a:rPr lang="cs-CZ" dirty="0" err="1" smtClean="0"/>
              <a:t>Nervus</a:t>
            </a:r>
            <a:r>
              <a:rPr lang="cs-CZ" dirty="0" smtClean="0"/>
              <a:t> </a:t>
            </a:r>
            <a:r>
              <a:rPr lang="cs-CZ" dirty="0" err="1" smtClean="0"/>
              <a:t>abducens</a:t>
            </a:r>
            <a:r>
              <a:rPr lang="cs-CZ" dirty="0" smtClean="0"/>
              <a:t>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7924" y="2736127"/>
            <a:ext cx="8946541" cy="4195481"/>
          </a:xfrm>
        </p:spPr>
        <p:txBody>
          <a:bodyPr/>
          <a:lstStyle/>
          <a:p>
            <a:r>
              <a:rPr lang="cs-CZ" dirty="0" err="1" smtClean="0"/>
              <a:t>Nervus</a:t>
            </a:r>
            <a:r>
              <a:rPr lang="cs-CZ" dirty="0" smtClean="0"/>
              <a:t> </a:t>
            </a:r>
            <a:r>
              <a:rPr lang="cs-CZ" dirty="0" err="1" smtClean="0"/>
              <a:t>trochlearis</a:t>
            </a:r>
            <a:endParaRPr lang="cs-CZ" dirty="0" smtClean="0"/>
          </a:p>
          <a:p>
            <a:pPr lvl="1"/>
            <a:r>
              <a:rPr lang="cs-CZ" dirty="0" smtClean="0"/>
              <a:t>Motorický nerv</a:t>
            </a:r>
          </a:p>
          <a:p>
            <a:pPr lvl="1"/>
            <a:r>
              <a:rPr lang="cs-CZ" dirty="0" smtClean="0"/>
              <a:t>Z </a:t>
            </a:r>
            <a:r>
              <a:rPr lang="cs-CZ" dirty="0" err="1" smtClean="0"/>
              <a:t>nc</a:t>
            </a:r>
            <a:r>
              <a:rPr lang="cs-CZ" dirty="0" smtClean="0"/>
              <a:t>. nervi </a:t>
            </a:r>
            <a:r>
              <a:rPr lang="cs-CZ" dirty="0" err="1" smtClean="0"/>
              <a:t>trochlearis</a:t>
            </a:r>
            <a:r>
              <a:rPr lang="cs-CZ" dirty="0" smtClean="0"/>
              <a:t> – kříží se – jde do očnice</a:t>
            </a:r>
          </a:p>
          <a:p>
            <a:pPr lvl="1"/>
            <a:r>
              <a:rPr lang="cs-CZ" dirty="0"/>
              <a:t>In: m. </a:t>
            </a:r>
            <a:r>
              <a:rPr lang="cs-CZ" dirty="0" err="1"/>
              <a:t>obliquus</a:t>
            </a:r>
            <a:r>
              <a:rPr lang="cs-CZ" dirty="0"/>
              <a:t> </a:t>
            </a:r>
            <a:r>
              <a:rPr lang="cs-CZ" dirty="0" smtClean="0"/>
              <a:t>superior (stáčí bulbus dolů a mírně zevně)</a:t>
            </a:r>
          </a:p>
          <a:p>
            <a:pPr lvl="1"/>
            <a:r>
              <a:rPr lang="cs-CZ" dirty="0" smtClean="0"/>
              <a:t>Diplopie při pohledu dolů</a:t>
            </a:r>
          </a:p>
          <a:p>
            <a:r>
              <a:rPr lang="cs-CZ" dirty="0" err="1" smtClean="0"/>
              <a:t>Nervus</a:t>
            </a:r>
            <a:r>
              <a:rPr lang="cs-CZ" dirty="0" smtClean="0"/>
              <a:t> </a:t>
            </a:r>
            <a:r>
              <a:rPr lang="cs-CZ" dirty="0" err="1" smtClean="0"/>
              <a:t>abducens</a:t>
            </a:r>
            <a:endParaRPr lang="cs-CZ" dirty="0" smtClean="0"/>
          </a:p>
          <a:p>
            <a:pPr lvl="1"/>
            <a:r>
              <a:rPr lang="cs-CZ" dirty="0" smtClean="0"/>
              <a:t>Motorický nerv</a:t>
            </a:r>
          </a:p>
          <a:p>
            <a:pPr lvl="1"/>
            <a:r>
              <a:rPr lang="cs-CZ" dirty="0" smtClean="0"/>
              <a:t>Z </a:t>
            </a:r>
            <a:r>
              <a:rPr lang="cs-CZ" dirty="0" err="1" smtClean="0"/>
              <a:t>nc</a:t>
            </a:r>
            <a:r>
              <a:rPr lang="cs-CZ" dirty="0" smtClean="0"/>
              <a:t>. nervi </a:t>
            </a:r>
            <a:r>
              <a:rPr lang="cs-CZ" dirty="0" err="1" smtClean="0"/>
              <a:t>abducentis</a:t>
            </a:r>
            <a:r>
              <a:rPr lang="cs-CZ" dirty="0" smtClean="0"/>
              <a:t> – do očnice</a:t>
            </a:r>
          </a:p>
          <a:p>
            <a:pPr lvl="1"/>
            <a:r>
              <a:rPr lang="cs-CZ" dirty="0" smtClean="0"/>
              <a:t>In: m. </a:t>
            </a:r>
            <a:r>
              <a:rPr lang="cs-CZ" dirty="0" err="1" smtClean="0"/>
              <a:t>rectus</a:t>
            </a:r>
            <a:r>
              <a:rPr lang="cs-CZ" dirty="0" smtClean="0"/>
              <a:t> </a:t>
            </a:r>
            <a:r>
              <a:rPr lang="cs-CZ" dirty="0" err="1" smtClean="0"/>
              <a:t>lateralis</a:t>
            </a:r>
            <a:r>
              <a:rPr lang="cs-CZ" dirty="0" smtClean="0"/>
              <a:t> (stáčí oko zevně)</a:t>
            </a:r>
          </a:p>
          <a:p>
            <a:pPr lvl="1"/>
            <a:r>
              <a:rPr lang="cs-CZ" dirty="0" smtClean="0"/>
              <a:t>Sbíhavé šilhání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008" y="2477334"/>
            <a:ext cx="4817992" cy="438066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230687" y="6433139"/>
            <a:ext cx="42355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https://www.medizin-kompakt.de/abducens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116792" y="168217"/>
            <a:ext cx="3217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Okohybné nervy – II, IV, VI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6008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Hlavové nervy</a:t>
            </a:r>
            <a:br>
              <a:rPr lang="cs-CZ" dirty="0" smtClean="0"/>
            </a:br>
            <a:r>
              <a:rPr lang="cs-CZ" dirty="0" smtClean="0"/>
              <a:t>V. </a:t>
            </a:r>
            <a:r>
              <a:rPr lang="cs-CZ" dirty="0" err="1" smtClean="0"/>
              <a:t>nervus</a:t>
            </a:r>
            <a:r>
              <a:rPr lang="cs-CZ" dirty="0" smtClean="0"/>
              <a:t> trigeminus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Senzitivní vlákna, motorická vlákna, senzorická – chuťová vlákna</a:t>
            </a:r>
          </a:p>
          <a:p>
            <a:pPr lvl="1"/>
            <a:r>
              <a:rPr lang="cs-CZ" dirty="0" smtClean="0"/>
              <a:t>Motorická vlákna – z </a:t>
            </a:r>
            <a:r>
              <a:rPr lang="cs-CZ" dirty="0" err="1" smtClean="0"/>
              <a:t>nc</a:t>
            </a:r>
            <a:r>
              <a:rPr lang="cs-CZ" dirty="0" smtClean="0"/>
              <a:t>. </a:t>
            </a:r>
            <a:r>
              <a:rPr lang="cs-CZ" dirty="0" err="1"/>
              <a:t>m</a:t>
            </a:r>
            <a:r>
              <a:rPr lang="cs-CZ" dirty="0" err="1" smtClean="0"/>
              <a:t>otorius</a:t>
            </a:r>
            <a:r>
              <a:rPr lang="cs-CZ" dirty="0" smtClean="0"/>
              <a:t> nervi </a:t>
            </a:r>
            <a:r>
              <a:rPr lang="cs-CZ" dirty="0" err="1" smtClean="0"/>
              <a:t>trigemini</a:t>
            </a:r>
            <a:r>
              <a:rPr lang="cs-CZ" dirty="0" smtClean="0"/>
              <a:t> – přidává se ke 3. senzitivní větvi n. trigeminus </a:t>
            </a:r>
          </a:p>
          <a:p>
            <a:pPr lvl="1"/>
            <a:r>
              <a:rPr lang="cs-CZ" dirty="0" smtClean="0"/>
              <a:t>Senzitivní vlákna – zakončují se v </a:t>
            </a:r>
            <a:r>
              <a:rPr lang="cs-CZ" dirty="0" err="1" smtClean="0"/>
              <a:t>nc</a:t>
            </a:r>
            <a:r>
              <a:rPr lang="cs-CZ" dirty="0" smtClean="0"/>
              <a:t>. </a:t>
            </a:r>
            <a:r>
              <a:rPr lang="cs-CZ" dirty="0" err="1"/>
              <a:t>p</a:t>
            </a:r>
            <a:r>
              <a:rPr lang="cs-CZ" dirty="0" err="1" smtClean="0"/>
              <a:t>ontinus</a:t>
            </a:r>
            <a:r>
              <a:rPr lang="cs-CZ" dirty="0" smtClean="0"/>
              <a:t> a </a:t>
            </a:r>
            <a:r>
              <a:rPr lang="cs-CZ" dirty="0" err="1" smtClean="0"/>
              <a:t>nc</a:t>
            </a:r>
            <a:r>
              <a:rPr lang="cs-CZ" dirty="0" smtClean="0"/>
              <a:t>. </a:t>
            </a:r>
            <a:r>
              <a:rPr lang="cs-CZ" dirty="0" err="1"/>
              <a:t>s</a:t>
            </a:r>
            <a:r>
              <a:rPr lang="cs-CZ" dirty="0" err="1" smtClean="0"/>
              <a:t>pinalis</a:t>
            </a:r>
            <a:r>
              <a:rPr lang="cs-CZ" dirty="0" smtClean="0"/>
              <a:t> – dendrity formují 3 hlavní větve trojklanného nervu</a:t>
            </a:r>
          </a:p>
          <a:p>
            <a:pPr lvl="1"/>
            <a:r>
              <a:rPr lang="cs-CZ" dirty="0" smtClean="0"/>
              <a:t>Senzorická vlákna – k trojklannému nervu se pouze přidávají, vstupují do </a:t>
            </a:r>
            <a:r>
              <a:rPr lang="cs-CZ" dirty="0" err="1" smtClean="0"/>
              <a:t>nc</a:t>
            </a:r>
            <a:r>
              <a:rPr lang="cs-CZ" dirty="0" smtClean="0"/>
              <a:t>. </a:t>
            </a:r>
            <a:r>
              <a:rPr lang="cs-CZ" dirty="0" err="1" smtClean="0"/>
              <a:t>Solitarius</a:t>
            </a:r>
            <a:r>
              <a:rPr lang="cs-CZ" dirty="0" smtClean="0"/>
              <a:t> a patří v podstatě k n. </a:t>
            </a:r>
            <a:r>
              <a:rPr lang="cs-CZ" dirty="0" err="1" smtClean="0"/>
              <a:t>intermedius</a:t>
            </a:r>
            <a:r>
              <a:rPr lang="cs-CZ" dirty="0" smtClean="0"/>
              <a:t> VII. </a:t>
            </a:r>
          </a:p>
          <a:p>
            <a:r>
              <a:rPr lang="cs-CZ" dirty="0" smtClean="0"/>
              <a:t>Hlavní větve </a:t>
            </a:r>
            <a:r>
              <a:rPr lang="cs-CZ" dirty="0" err="1" smtClean="0"/>
              <a:t>nervus</a:t>
            </a:r>
            <a:r>
              <a:rPr lang="cs-CZ" dirty="0" smtClean="0"/>
              <a:t> trigeminus</a:t>
            </a:r>
          </a:p>
          <a:p>
            <a:pPr lvl="1"/>
            <a:r>
              <a:rPr lang="cs-CZ" dirty="0" err="1" smtClean="0"/>
              <a:t>Nervus</a:t>
            </a:r>
            <a:r>
              <a:rPr lang="cs-CZ" dirty="0" smtClean="0"/>
              <a:t> </a:t>
            </a:r>
            <a:r>
              <a:rPr lang="cs-CZ" dirty="0" err="1" smtClean="0"/>
              <a:t>ophtalmicus</a:t>
            </a:r>
            <a:r>
              <a:rPr lang="cs-CZ" dirty="0" smtClean="0"/>
              <a:t> – senzitivně </a:t>
            </a:r>
            <a:r>
              <a:rPr lang="cs-CZ" dirty="0"/>
              <a:t>krajina čela, sinus, část nosní dutiny</a:t>
            </a:r>
            <a:endParaRPr lang="cs-CZ" dirty="0" smtClean="0"/>
          </a:p>
          <a:p>
            <a:pPr lvl="1"/>
            <a:r>
              <a:rPr lang="cs-CZ" dirty="0" err="1" smtClean="0"/>
              <a:t>Nervus</a:t>
            </a:r>
            <a:r>
              <a:rPr lang="cs-CZ" dirty="0" smtClean="0"/>
              <a:t> </a:t>
            </a:r>
            <a:r>
              <a:rPr lang="cs-CZ" dirty="0" err="1" smtClean="0"/>
              <a:t>maxillaris</a:t>
            </a:r>
            <a:r>
              <a:rPr lang="cs-CZ" dirty="0" smtClean="0"/>
              <a:t> – senzitivně střední zóna obličeje</a:t>
            </a:r>
          </a:p>
          <a:p>
            <a:pPr lvl="1"/>
            <a:r>
              <a:rPr lang="cs-CZ" dirty="0" err="1" smtClean="0"/>
              <a:t>Nervus</a:t>
            </a:r>
            <a:r>
              <a:rPr lang="cs-CZ" dirty="0" smtClean="0"/>
              <a:t> </a:t>
            </a:r>
            <a:r>
              <a:rPr lang="cs-CZ" dirty="0" err="1" smtClean="0"/>
              <a:t>mandibularis</a:t>
            </a:r>
            <a:r>
              <a:rPr lang="cs-CZ" dirty="0" smtClean="0"/>
              <a:t> – senzitivně – dolní 1/3 obličeje, </a:t>
            </a:r>
            <a:r>
              <a:rPr lang="cs-CZ" dirty="0" err="1" smtClean="0"/>
              <a:t>auriculotemporální</a:t>
            </a:r>
            <a:r>
              <a:rPr lang="cs-CZ" dirty="0" smtClean="0"/>
              <a:t> krajina, přidává se zde motorický kořen – in: žvýkací svaly</a:t>
            </a:r>
          </a:p>
          <a:p>
            <a:r>
              <a:rPr lang="cs-CZ" dirty="0" smtClean="0"/>
              <a:t>Výstupní místa hlavních větví – bolestivost</a:t>
            </a:r>
          </a:p>
          <a:p>
            <a:r>
              <a:rPr lang="cs-CZ" dirty="0" smtClean="0"/>
              <a:t>Vyšetření senzitivní inervace na obličeji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99439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1086</Words>
  <Application>Microsoft Office PowerPoint</Application>
  <PresentationFormat>Širokoúhlá obrazovka</PresentationFormat>
  <Paragraphs>151</Paragraphs>
  <Slides>27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Century Gothic</vt:lpstr>
      <vt:lpstr>Wingdings 3</vt:lpstr>
      <vt:lpstr>Ion</vt:lpstr>
      <vt:lpstr>Obecná neurofyziologie</vt:lpstr>
      <vt:lpstr>Nervový systém</vt:lpstr>
      <vt:lpstr>Hlavové nervy</vt:lpstr>
      <vt:lpstr>Hlavové nervy – výstupy </vt:lpstr>
      <vt:lpstr>Hlavové nervy I. N. olphactorius – čichový nerv</vt:lpstr>
      <vt:lpstr>Hlavové nervy II. N. opticus – zrakový nerv</vt:lpstr>
      <vt:lpstr>Hlavové nervy III. N. occulomotorius</vt:lpstr>
      <vt:lpstr>Hlavové nervy IV. Nervus trochlearis VI. Nervus abducens  </vt:lpstr>
      <vt:lpstr>Hlavové nervy V. nervus trigeminus</vt:lpstr>
      <vt:lpstr>Hlavové nervy V. nervus trigeminus</vt:lpstr>
      <vt:lpstr>Hlavové nervy VII. Nervus intermedio – facialis </vt:lpstr>
      <vt:lpstr>Hlavové nervy VII. Nervus intermedio – facialis </vt:lpstr>
      <vt:lpstr>Hlavové nervy VIII. Nervus vestibulocochlearis</vt:lpstr>
      <vt:lpstr>Hlavové nervy VIII. Nervus vestibulocochlearis (n. statoacusticus)</vt:lpstr>
      <vt:lpstr>Hlavové nervy IX. Nervus glossopharyngeus</vt:lpstr>
      <vt:lpstr>Hlavové nervy X. nervus vagus</vt:lpstr>
      <vt:lpstr>Hlavové nervy X. nervus vagus</vt:lpstr>
      <vt:lpstr>Hlavové nervy XI. Nervus accessorius</vt:lpstr>
      <vt:lpstr>Hlavové nervy XI. Nervus accessorius</vt:lpstr>
      <vt:lpstr>Hlavové nervy XII. Nervus hypoglossus</vt:lpstr>
      <vt:lpstr>Míšní nervy</vt:lpstr>
      <vt:lpstr>Míšní nervy</vt:lpstr>
      <vt:lpstr>Míšní nervy Nn. cervicales</vt:lpstr>
      <vt:lpstr>Míšní nervy Nn. thoracales</vt:lpstr>
      <vt:lpstr>Míšní nervy Nn. lumbales</vt:lpstr>
      <vt:lpstr>Míšní nervy Nn. sacrales</vt:lpstr>
      <vt:lpstr>Vyšetření míšních nervů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Obecná neurofyziologie</dc:title>
  <dc:creator>Rehex</dc:creator>
  <cp:lastModifiedBy>Rehex</cp:lastModifiedBy>
  <cp:revision>33</cp:revision>
  <dcterms:created xsi:type="dcterms:W3CDTF">2018-11-18T20:35:26Z</dcterms:created>
  <dcterms:modified xsi:type="dcterms:W3CDTF">2018-11-19T21:26:08Z</dcterms:modified>
</cp:coreProperties>
</file>