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1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166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1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4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8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4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5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3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7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0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7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9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2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10/22/2018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8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neurofyziologie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Nervové Řízení motoriky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/>
              <a:t>Subkortikální</a:t>
            </a:r>
            <a:r>
              <a:rPr lang="cs-CZ" sz="3200" dirty="0"/>
              <a:t>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6591450" cy="4195481"/>
          </a:xfrm>
        </p:spPr>
        <p:txBody>
          <a:bodyPr/>
          <a:lstStyle/>
          <a:p>
            <a:r>
              <a:rPr lang="cs-CZ" dirty="0" smtClean="0"/>
              <a:t>Mozeček</a:t>
            </a:r>
          </a:p>
          <a:p>
            <a:pPr lvl="1"/>
            <a:r>
              <a:rPr lang="cs-CZ" dirty="0" err="1" smtClean="0"/>
              <a:t>Archicerebellum</a:t>
            </a:r>
            <a:r>
              <a:rPr lang="cs-CZ" dirty="0" smtClean="0"/>
              <a:t> – udržování vzpřímené polohy při stoji a chůzi, řízení automatických očních pohybů</a:t>
            </a:r>
          </a:p>
          <a:p>
            <a:pPr lvl="1"/>
            <a:r>
              <a:rPr lang="cs-CZ" dirty="0" err="1" smtClean="0"/>
              <a:t>Paleocerebellum</a:t>
            </a:r>
            <a:r>
              <a:rPr lang="cs-CZ" dirty="0" smtClean="0"/>
              <a:t> – komparátor při porovnání zamýšleného pohybu a reálného provedení</a:t>
            </a:r>
          </a:p>
          <a:p>
            <a:pPr lvl="1"/>
            <a:r>
              <a:rPr lang="cs-CZ" dirty="0" err="1" smtClean="0"/>
              <a:t>Neocerebellum</a:t>
            </a:r>
            <a:r>
              <a:rPr lang="cs-CZ" dirty="0" smtClean="0"/>
              <a:t> – plánování a programování volních pohybů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7" y="3359126"/>
            <a:ext cx="4373593" cy="34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/>
              <a:t>Subkortikální</a:t>
            </a:r>
            <a:r>
              <a:rPr lang="cs-CZ" sz="3200" dirty="0"/>
              <a:t>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Bazální ganglia – nukleus </a:t>
            </a:r>
            <a:r>
              <a:rPr lang="cs-CZ" dirty="0" err="1" smtClean="0"/>
              <a:t>caudatus</a:t>
            </a:r>
            <a:r>
              <a:rPr lang="cs-CZ" dirty="0" smtClean="0"/>
              <a:t>, </a:t>
            </a:r>
            <a:r>
              <a:rPr lang="cs-CZ" dirty="0" err="1" smtClean="0"/>
              <a:t>putamen</a:t>
            </a:r>
            <a:r>
              <a:rPr lang="cs-CZ" dirty="0" smtClean="0"/>
              <a:t>, globus </a:t>
            </a:r>
            <a:r>
              <a:rPr lang="cs-CZ" dirty="0" err="1" smtClean="0"/>
              <a:t>pallidum</a:t>
            </a:r>
            <a:endParaRPr lang="cs-CZ" dirty="0" smtClean="0"/>
          </a:p>
          <a:p>
            <a:pPr lvl="1"/>
            <a:r>
              <a:rPr lang="cs-CZ" dirty="0" smtClean="0"/>
              <a:t>Pomocná motorická koordinační ústředí v hloubce mozkových hemisfér</a:t>
            </a:r>
          </a:p>
          <a:p>
            <a:pPr lvl="1"/>
            <a:r>
              <a:rPr lang="cs-CZ" dirty="0" smtClean="0"/>
              <a:t>Koordinace neúmyslné (reflexní) hybnosti s úmyslnými pohyby</a:t>
            </a:r>
          </a:p>
          <a:p>
            <a:pPr lvl="1"/>
            <a:r>
              <a:rPr lang="cs-CZ" dirty="0" smtClean="0"/>
              <a:t>Tlumivý vliv na korové i podkorové motorické funkce – potlačují nežádoucí pohybové činnosti</a:t>
            </a:r>
          </a:p>
          <a:p>
            <a:pPr lvl="1"/>
            <a:r>
              <a:rPr lang="cs-CZ" dirty="0" smtClean="0"/>
              <a:t>Zabezpečují převod plánu do programu</a:t>
            </a:r>
          </a:p>
          <a:p>
            <a:pPr lvl="1"/>
            <a:r>
              <a:rPr lang="cs-CZ" dirty="0" smtClean="0"/>
              <a:t>Určují parametry pohybu</a:t>
            </a:r>
          </a:p>
          <a:p>
            <a:pPr lvl="2"/>
            <a:r>
              <a:rPr lang="cs-CZ" dirty="0" smtClean="0"/>
              <a:t>Sílu, směr, rychlost, amplitudu pohybu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14" y="4520242"/>
            <a:ext cx="5719286" cy="233775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416599" y="4166683"/>
            <a:ext cx="377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https://vk.com/page-58536348_53308321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84745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/>
              <a:t>Subkortikální</a:t>
            </a:r>
            <a:r>
              <a:rPr lang="cs-CZ" sz="3200" dirty="0"/>
              <a:t>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Mezimozek – thalamus a </a:t>
            </a:r>
            <a:r>
              <a:rPr lang="cs-CZ" dirty="0" err="1" smtClean="0"/>
              <a:t>hypothalamus</a:t>
            </a:r>
            <a:endParaRPr lang="cs-CZ" dirty="0" smtClean="0"/>
          </a:p>
          <a:p>
            <a:pPr lvl="1"/>
            <a:r>
              <a:rPr lang="cs-CZ" dirty="0" smtClean="0"/>
              <a:t>Thalamus – kontroluje, přepojuje a moduluje senzitivní vzruchy jdoucí do kůry</a:t>
            </a:r>
          </a:p>
          <a:p>
            <a:pPr lvl="1"/>
            <a:r>
              <a:rPr lang="cs-CZ" dirty="0" err="1" smtClean="0"/>
              <a:t>Hypothalamus</a:t>
            </a:r>
            <a:r>
              <a:rPr lang="cs-CZ" dirty="0" smtClean="0"/>
              <a:t> – řídí vegetativní funkce organizmu</a:t>
            </a:r>
          </a:p>
          <a:p>
            <a:pPr lvl="2"/>
            <a:r>
              <a:rPr lang="cs-CZ" dirty="0" smtClean="0"/>
              <a:t>Centrum endokrinní soustavy</a:t>
            </a:r>
          </a:p>
          <a:p>
            <a:pPr lvl="2"/>
            <a:r>
              <a:rPr lang="cs-CZ" dirty="0" smtClean="0"/>
              <a:t>Logistika pro pohyb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7" y="3359126"/>
            <a:ext cx="4373593" cy="34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/>
              <a:t>Subkortikální</a:t>
            </a:r>
            <a:r>
              <a:rPr lang="cs-CZ" sz="3200" dirty="0"/>
              <a:t>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Limbický systém – emoční motorický systém – uskupení struktur – okraje koncového mozku, mezimozku a středního mozku</a:t>
            </a:r>
          </a:p>
          <a:p>
            <a:pPr lvl="1"/>
            <a:r>
              <a:rPr lang="cs-CZ" dirty="0" smtClean="0"/>
              <a:t>Vzniká zde popud k pohybu</a:t>
            </a:r>
          </a:p>
          <a:p>
            <a:pPr lvl="1"/>
            <a:r>
              <a:rPr lang="cs-CZ" dirty="0" smtClean="0"/>
              <a:t>Emocionální potřeby vztažené k biologickým pudům</a:t>
            </a:r>
          </a:p>
          <a:p>
            <a:pPr lvl="1"/>
            <a:r>
              <a:rPr lang="cs-CZ" dirty="0" smtClean="0"/>
              <a:t>Percepce bolesti</a:t>
            </a:r>
          </a:p>
          <a:p>
            <a:pPr lvl="1"/>
            <a:r>
              <a:rPr lang="cs-CZ" dirty="0" smtClean="0"/>
              <a:t>Vyhodnocování smyslového vnímání</a:t>
            </a:r>
          </a:p>
          <a:p>
            <a:pPr lvl="1"/>
            <a:r>
              <a:rPr lang="cs-CZ" dirty="0" smtClean="0"/>
              <a:t>Motivační centra</a:t>
            </a:r>
          </a:p>
          <a:p>
            <a:pPr lvl="1"/>
            <a:r>
              <a:rPr lang="cs-CZ" dirty="0" smtClean="0"/>
              <a:t>Chování, emoce, paměť,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21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270" cy="4991833"/>
          </a:xfrm>
        </p:spPr>
      </p:pic>
      <p:sp>
        <p:nvSpPr>
          <p:cNvPr id="5" name="TextovéPole 4"/>
          <p:cNvSpPr txBox="1"/>
          <p:nvPr/>
        </p:nvSpPr>
        <p:spPr>
          <a:xfrm>
            <a:off x="146649" y="5028238"/>
            <a:ext cx="365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http://www.msstistko.cz/sovicky-v-pevnosti-poznani-lidske-telo-jako-puzzle-fotogalerie-4900.html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1" y="1643463"/>
            <a:ext cx="5963730" cy="52145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87420" y="1181798"/>
            <a:ext cx="430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https://cz.depositphotos.com/141682290/stock-photo-limbic-system-brain-anatomy-3d.html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9705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 smtClean="0"/>
              <a:t>Extrapyramidový</a:t>
            </a:r>
            <a:r>
              <a:rPr lang="cs-CZ" sz="3200" dirty="0" smtClean="0"/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extrapyramidový</a:t>
            </a:r>
            <a:r>
              <a:rPr lang="cs-CZ" dirty="0" smtClean="0"/>
              <a:t> systém </a:t>
            </a:r>
            <a:r>
              <a:rPr lang="cs-CZ" dirty="0"/>
              <a:t>– souhrn všech korových a podkorových jader a jejich spojení (drah), které nejsou součástí pyramidové dráhy. Je zodpovědný za udržení svalového napětí (tonu) a za koordinaci pohybů. Činnost e. s. probíhá mimovolně a souběžně s volní pohybovou aktivitou zahajovanou pyramidovou drahou a příslušnými korovými oblastmi mozku, z nichž vychází. Součástí e. s. jsou zejm. bazální ganglia, struktury mozkového kmene (</a:t>
            </a:r>
            <a:r>
              <a:rPr lang="cs-CZ" dirty="0" err="1"/>
              <a:t>nucl</a:t>
            </a:r>
            <a:r>
              <a:rPr lang="cs-CZ" dirty="0"/>
              <a:t>. ruber, </a:t>
            </a:r>
            <a:r>
              <a:rPr lang="cs-CZ" dirty="0" err="1"/>
              <a:t>substantia</a:t>
            </a:r>
            <a:r>
              <a:rPr lang="cs-CZ" dirty="0"/>
              <a:t> </a:t>
            </a:r>
            <a:r>
              <a:rPr lang="cs-CZ" dirty="0" err="1"/>
              <a:t>nigra</a:t>
            </a:r>
            <a:r>
              <a:rPr lang="cs-CZ" dirty="0"/>
              <a:t>, centra pro rovnováhu, retikulární formace aj.), mozečku (</a:t>
            </a:r>
            <a:r>
              <a:rPr lang="cs-CZ" dirty="0" err="1"/>
              <a:t>nucl</a:t>
            </a:r>
            <a:r>
              <a:rPr lang="cs-CZ" dirty="0"/>
              <a:t>. </a:t>
            </a:r>
            <a:r>
              <a:rPr lang="cs-CZ" dirty="0" err="1"/>
              <a:t>dentatus</a:t>
            </a:r>
            <a:r>
              <a:rPr lang="cs-CZ" dirty="0"/>
              <a:t>) a nesčetné spoje jak mezi nimi, tak s ostatními částmi nervového systému (kůrou, míchou aj.)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44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Mozková kůra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7005518" cy="41954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Dělení z hlediska vývoje</a:t>
            </a:r>
          </a:p>
          <a:p>
            <a:pPr lvl="1"/>
            <a:r>
              <a:rPr lang="cs-CZ" dirty="0" err="1"/>
              <a:t>Paleocortex</a:t>
            </a:r>
            <a:r>
              <a:rPr lang="cs-CZ" dirty="0"/>
              <a:t> – funkční korové oblasti pro čich</a:t>
            </a:r>
          </a:p>
          <a:p>
            <a:pPr lvl="1"/>
            <a:r>
              <a:rPr lang="cs-CZ" dirty="0" err="1"/>
              <a:t>Archicortex</a:t>
            </a:r>
            <a:r>
              <a:rPr lang="cs-CZ" dirty="0"/>
              <a:t> – v hloubce temporálního laloku – limbický systém</a:t>
            </a:r>
          </a:p>
          <a:p>
            <a:pPr lvl="1"/>
            <a:r>
              <a:rPr lang="cs-CZ" dirty="0" err="1"/>
              <a:t>Neocortex</a:t>
            </a:r>
            <a:r>
              <a:rPr lang="cs-CZ" dirty="0"/>
              <a:t> – uspořádán do 6ti vrstev</a:t>
            </a:r>
          </a:p>
          <a:p>
            <a:pPr lvl="2"/>
            <a:r>
              <a:rPr lang="cs-CZ" dirty="0"/>
              <a:t>1. vrstva – glie a nervová vlákna</a:t>
            </a:r>
          </a:p>
          <a:p>
            <a:pPr lvl="2"/>
            <a:r>
              <a:rPr lang="cs-CZ" dirty="0"/>
              <a:t>2. a 4. vrstva – malé granulární buňky</a:t>
            </a:r>
          </a:p>
          <a:p>
            <a:pPr lvl="2"/>
            <a:r>
              <a:rPr lang="cs-CZ" dirty="0"/>
              <a:t>3. a 5. vrstva – velké pyramidové buňky</a:t>
            </a:r>
          </a:p>
          <a:p>
            <a:pPr lvl="2"/>
            <a:r>
              <a:rPr lang="cs-CZ" dirty="0"/>
              <a:t>6. vrstva – </a:t>
            </a:r>
            <a:r>
              <a:rPr lang="cs-CZ" dirty="0" err="1"/>
              <a:t>vřetenité</a:t>
            </a:r>
            <a:r>
              <a:rPr lang="cs-CZ" dirty="0"/>
              <a:t> buňky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52 oblastí (</a:t>
            </a:r>
            <a:r>
              <a:rPr lang="cs-CZ" dirty="0" err="1" smtClean="0"/>
              <a:t>areae</a:t>
            </a:r>
            <a:r>
              <a:rPr lang="cs-CZ" dirty="0" smtClean="0"/>
              <a:t>) – </a:t>
            </a:r>
            <a:r>
              <a:rPr lang="cs-CZ" dirty="0" err="1" smtClean="0"/>
              <a:t>cytoarchitektonická</a:t>
            </a:r>
            <a:r>
              <a:rPr lang="cs-CZ" dirty="0" smtClean="0"/>
              <a:t> mapa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32" y="1268083"/>
            <a:ext cx="3993967" cy="55899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073136" y="6396335"/>
            <a:ext cx="408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https://www.wikiskripta.eu/w/Mozkov%C3%A1_k%C5%AFra#Asocia.C4.8Dn.C3.AD_korov.C3.A9_oblasti</a:t>
            </a:r>
          </a:p>
        </p:txBody>
      </p:sp>
    </p:spTree>
    <p:extLst>
      <p:ext uri="{BB962C8B-B14F-4D97-AF65-F5344CB8AC3E}">
        <p14:creationId xmlns:p14="http://schemas.microsoft.com/office/powerpoint/2010/main" val="135316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Mozková kůra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1500025"/>
            <a:ext cx="8946541" cy="4964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Funkční korové oblasti</a:t>
            </a:r>
          </a:p>
          <a:p>
            <a:r>
              <a:rPr lang="cs-CZ" dirty="0"/>
              <a:t>Motorika</a:t>
            </a:r>
          </a:p>
          <a:p>
            <a:pPr lvl="1"/>
            <a:r>
              <a:rPr lang="cs-CZ" dirty="0"/>
              <a:t>Primární motorická oblast</a:t>
            </a:r>
          </a:p>
          <a:p>
            <a:pPr lvl="1"/>
            <a:r>
              <a:rPr lang="cs-CZ" dirty="0"/>
              <a:t>Sekundární motorická oblast	</a:t>
            </a:r>
          </a:p>
          <a:p>
            <a:pPr lvl="1"/>
            <a:r>
              <a:rPr lang="cs-CZ" dirty="0"/>
              <a:t>Premotorická oblast</a:t>
            </a:r>
          </a:p>
          <a:p>
            <a:pPr lvl="1"/>
            <a:r>
              <a:rPr lang="cs-CZ" dirty="0"/>
              <a:t>Frontální okohybné </a:t>
            </a:r>
            <a:r>
              <a:rPr lang="cs-CZ" dirty="0" smtClean="0"/>
              <a:t>pole</a:t>
            </a:r>
          </a:p>
          <a:p>
            <a:r>
              <a:rPr lang="cs-CZ" dirty="0"/>
              <a:t>Senzitivní a senzorické vjemy</a:t>
            </a:r>
          </a:p>
          <a:p>
            <a:pPr lvl="1"/>
            <a:r>
              <a:rPr lang="cs-CZ" dirty="0"/>
              <a:t>Primární senzitivní oblast</a:t>
            </a:r>
          </a:p>
          <a:p>
            <a:pPr lvl="1"/>
            <a:r>
              <a:rPr lang="cs-CZ" dirty="0"/>
              <a:t>Sekundární senzitivní oblast</a:t>
            </a:r>
          </a:p>
          <a:p>
            <a:pPr lvl="1"/>
            <a:r>
              <a:rPr lang="cs-CZ" dirty="0"/>
              <a:t>Zraková, sluchová, čichová a chuťová </a:t>
            </a:r>
            <a:r>
              <a:rPr lang="cs-CZ" dirty="0" smtClean="0"/>
              <a:t>oblast</a:t>
            </a:r>
          </a:p>
          <a:p>
            <a:r>
              <a:rPr lang="cs-CZ" dirty="0" smtClean="0"/>
              <a:t>Řeč</a:t>
            </a:r>
          </a:p>
          <a:p>
            <a:pPr lvl="1"/>
            <a:r>
              <a:rPr lang="cs-CZ" dirty="0" err="1" smtClean="0"/>
              <a:t>Brocovo</a:t>
            </a:r>
            <a:r>
              <a:rPr lang="cs-CZ" dirty="0" smtClean="0"/>
              <a:t> motorické centrum</a:t>
            </a:r>
          </a:p>
          <a:p>
            <a:pPr lvl="1"/>
            <a:r>
              <a:rPr lang="cs-CZ" dirty="0" err="1" smtClean="0"/>
              <a:t>Wernickeho</a:t>
            </a:r>
            <a:r>
              <a:rPr lang="cs-CZ" dirty="0" smtClean="0"/>
              <a:t> senzitivní centrum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32" y="1268083"/>
            <a:ext cx="3993967" cy="55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Mozková kůra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Asociační korové oblasti</a:t>
            </a:r>
          </a:p>
          <a:p>
            <a:pPr lvl="1"/>
            <a:r>
              <a:rPr lang="cs-CZ" dirty="0" smtClean="0"/>
              <a:t>Nejsou typické pro vykonávání jediné funkce, ale integrují somatické, senzitivní a senzorické vjemy</a:t>
            </a:r>
          </a:p>
          <a:p>
            <a:pPr lvl="1"/>
            <a:r>
              <a:rPr lang="cs-CZ" dirty="0"/>
              <a:t>Zajišťují integraci senzorických podnětů, ovlivňují složité utváření osobnosti - jednání, chování, emoce. </a:t>
            </a:r>
          </a:p>
        </p:txBody>
      </p:sp>
    </p:spTree>
    <p:extLst>
      <p:ext uri="{BB962C8B-B14F-4D97-AF65-F5344CB8AC3E}">
        <p14:creationId xmlns:p14="http://schemas.microsoft.com/office/powerpoint/2010/main" val="99854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motoriky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 hybnosti je reflexní, avšak s vyvolávajícím vstupním podnětem</a:t>
            </a:r>
          </a:p>
          <a:p>
            <a:r>
              <a:rPr lang="cs-CZ" dirty="0" smtClean="0"/>
              <a:t>Řízení pohybu na nejvyšší úrovni je považováno za uvědomělé, chtěné, úmyslné a je nazýváno „volní“</a:t>
            </a:r>
          </a:p>
          <a:p>
            <a:endParaRPr lang="cs-CZ" dirty="0"/>
          </a:p>
          <a:p>
            <a:r>
              <a:rPr lang="cs-CZ" dirty="0" smtClean="0"/>
              <a:t>Lidský pohyb vzniká jako funkce pohybového systému složeného ze tří subsystémů</a:t>
            </a:r>
          </a:p>
          <a:p>
            <a:pPr lvl="1"/>
            <a:r>
              <a:rPr lang="cs-CZ" dirty="0" smtClean="0"/>
              <a:t>Opěrného a nosného</a:t>
            </a:r>
          </a:p>
          <a:p>
            <a:pPr lvl="1"/>
            <a:r>
              <a:rPr lang="cs-CZ" dirty="0" smtClean="0"/>
              <a:t>Efektorového – hybného</a:t>
            </a:r>
          </a:p>
          <a:p>
            <a:pPr lvl="1"/>
            <a:r>
              <a:rPr lang="cs-CZ" dirty="0" smtClean="0"/>
              <a:t>Řídícího a koordinačního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motoriky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Nervová soustava svým uspořádáním a funkcí determinuje dvojí motorické chování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Motorické funkce – soustava dočasně neměnných podmíněných a nepodmíněných reflexů </a:t>
            </a:r>
            <a:r>
              <a:rPr lang="cs-CZ" dirty="0" err="1" smtClean="0"/>
              <a:t>vznilých</a:t>
            </a:r>
            <a:r>
              <a:rPr lang="cs-CZ" dirty="0" smtClean="0"/>
              <a:t> na podkladě stereotypně se opakujících podnětů – motorickým učením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Motorické stereotypy – naučené a zautomatizované motorické funkce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Motorické vzory – motorické funkce, které se objevují v téže podobě ve sledu generací. Jsou geneticky determinované a je v nich zakódována funkce svalu a svalových synergií.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0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motoriky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736771" cy="4195481"/>
          </a:xfrm>
        </p:spPr>
        <p:txBody>
          <a:bodyPr/>
          <a:lstStyle/>
          <a:p>
            <a:r>
              <a:rPr lang="cs-CZ" dirty="0" smtClean="0"/>
              <a:t>Primární popud – idea – přípravná fáze úmyslného pohybu – programování – centrální příkaz – realizační fáze pohybu – aktivace </a:t>
            </a:r>
            <a:r>
              <a:rPr lang="cs-CZ" dirty="0" err="1" smtClean="0"/>
              <a:t>motoneuronů</a:t>
            </a:r>
            <a:r>
              <a:rPr lang="cs-CZ" dirty="0" smtClean="0"/>
              <a:t> – zpětná vazba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68" y="1155940"/>
            <a:ext cx="6291532" cy="570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2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Etáž </a:t>
            </a:r>
            <a:r>
              <a:rPr lang="cs-CZ" dirty="0" err="1" smtClean="0"/>
              <a:t>kortiko</a:t>
            </a:r>
            <a:r>
              <a:rPr lang="cs-CZ" dirty="0" smtClean="0"/>
              <a:t>-subkortikální</a:t>
            </a:r>
            <a:br>
              <a:rPr lang="cs-CZ" dirty="0" smtClean="0"/>
            </a:br>
            <a:r>
              <a:rPr lang="cs-CZ" sz="3200" dirty="0" smtClean="0"/>
              <a:t>Kortikální úroveň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Kortex</a:t>
            </a:r>
          </a:p>
          <a:p>
            <a:pPr lvl="1"/>
            <a:r>
              <a:rPr lang="cs-CZ" dirty="0"/>
              <a:t>Nejvyšší řídící a integrační centrum</a:t>
            </a:r>
          </a:p>
          <a:p>
            <a:pPr lvl="1"/>
            <a:r>
              <a:rPr lang="cs-CZ" dirty="0"/>
              <a:t>Řízení volní </a:t>
            </a:r>
            <a:r>
              <a:rPr lang="cs-CZ" dirty="0" smtClean="0"/>
              <a:t>motoriky</a:t>
            </a:r>
          </a:p>
          <a:p>
            <a:pPr lvl="1"/>
            <a:r>
              <a:rPr lang="cs-CZ" dirty="0" smtClean="0"/>
              <a:t>Pyramidový a </a:t>
            </a:r>
            <a:r>
              <a:rPr lang="cs-CZ" dirty="0" err="1" smtClean="0"/>
              <a:t>extrapyramidový</a:t>
            </a:r>
            <a:r>
              <a:rPr lang="cs-CZ" dirty="0" smtClean="0"/>
              <a:t> systém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Primární motorická kůra</a:t>
            </a:r>
          </a:p>
          <a:p>
            <a:pPr lvl="1"/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praecentralis</a:t>
            </a:r>
            <a:endParaRPr lang="cs-CZ" dirty="0" smtClean="0"/>
          </a:p>
          <a:p>
            <a:r>
              <a:rPr lang="cs-CZ" dirty="0" smtClean="0"/>
              <a:t>Sekundární motorická kůra</a:t>
            </a:r>
          </a:p>
          <a:p>
            <a:r>
              <a:rPr lang="cs-CZ" dirty="0" smtClean="0"/>
              <a:t>Premotorická kůra</a:t>
            </a:r>
          </a:p>
          <a:p>
            <a:pPr lvl="1"/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11" y="2894431"/>
            <a:ext cx="5722189" cy="39635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58528" y="6423166"/>
            <a:ext cx="40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http://www.cnsonline.cz/?p=139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108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006" y="-6239"/>
            <a:ext cx="4694254" cy="68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 smtClean="0"/>
              <a:t>Subkortikální</a:t>
            </a:r>
            <a:r>
              <a:rPr lang="cs-CZ" sz="3200" dirty="0" smtClean="0"/>
              <a:t> </a:t>
            </a:r>
            <a:r>
              <a:rPr lang="cs-CZ" sz="3200" dirty="0"/>
              <a:t>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Mezistupeň mezi míšní a korovou úrovní řízení pohybu</a:t>
            </a:r>
          </a:p>
          <a:p>
            <a:r>
              <a:rPr lang="cs-CZ" dirty="0" smtClean="0"/>
              <a:t>Fylogeneticky nejstarší struktury mozku</a:t>
            </a:r>
          </a:p>
          <a:p>
            <a:r>
              <a:rPr lang="cs-CZ" dirty="0" smtClean="0"/>
              <a:t>Cílená mimovolní motorika (příjem potravy automatické pohyby očí, lokomoce)</a:t>
            </a:r>
          </a:p>
          <a:p>
            <a:r>
              <a:rPr lang="cs-CZ" dirty="0" smtClean="0"/>
              <a:t>Ochranné mechanizmy (</a:t>
            </a:r>
            <a:r>
              <a:rPr lang="cs-CZ" dirty="0" err="1" smtClean="0"/>
              <a:t>nocicepce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7" y="3359126"/>
            <a:ext cx="4373593" cy="34988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54143" y="6177066"/>
            <a:ext cx="558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https://www.google.com/search?q=gyrus+praecentralis&amp;client=firefox-b&amp;source=lnms&amp;tbm=isch&amp;sa=X&amp;ved=0ahUKEwiGtoXjlpjeAhXKNcAKHYnIBn4Q_AUIDigB&amp;biw=1519&amp;bih=719#imgrc=uKPvdRuw8oK_5M: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4763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/>
              <a:t>Subkortikální</a:t>
            </a:r>
            <a:r>
              <a:rPr lang="cs-CZ" sz="3200" dirty="0"/>
              <a:t>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6565571" cy="4606674"/>
          </a:xfrm>
        </p:spPr>
        <p:txBody>
          <a:bodyPr>
            <a:normAutofit/>
          </a:bodyPr>
          <a:lstStyle/>
          <a:p>
            <a:r>
              <a:rPr lang="cs-CZ" dirty="0" smtClean="0"/>
              <a:t>Mozkový kmen (prodloužená mícha, Varolův most, střední mozek) – kontrola řízení hrubé motoriky, kontrola svalového tonu, řízení koordinace autonomního, endokrinního a somatického systému (polykání, kašel…)</a:t>
            </a:r>
          </a:p>
          <a:p>
            <a:pPr lvl="1"/>
            <a:r>
              <a:rPr lang="cs-CZ" dirty="0" smtClean="0"/>
              <a:t>MO – dýchání, činnost srdce a cév, polykání, žvýkání, kašel, kýchání, zvracení; posturální reflexy a řízení svalového tonu</a:t>
            </a:r>
          </a:p>
          <a:p>
            <a:pPr lvl="1"/>
            <a:r>
              <a:rPr lang="cs-CZ" dirty="0" smtClean="0"/>
              <a:t>Varolův most – regulace dýchání, nepodmíněné reflexy spojené s motorikou očí a artikulací</a:t>
            </a:r>
          </a:p>
          <a:p>
            <a:pPr lvl="1"/>
            <a:r>
              <a:rPr lang="cs-CZ" dirty="0" smtClean="0"/>
              <a:t>Střední mozek – reflexy spojené s úlekem, nepodmíněné zrakové a sluchové reflexy (za světlem), koordinace a kontrola pohybů očí, vzpřimovací reflex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7" y="3359126"/>
            <a:ext cx="4373593" cy="34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2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Etáž </a:t>
            </a:r>
            <a:r>
              <a:rPr lang="cs-CZ" dirty="0" err="1"/>
              <a:t>kortiko</a:t>
            </a:r>
            <a:r>
              <a:rPr lang="cs-CZ" dirty="0"/>
              <a:t>-subkortikální</a:t>
            </a:r>
            <a:br>
              <a:rPr lang="cs-CZ" dirty="0"/>
            </a:br>
            <a:r>
              <a:rPr lang="cs-CZ" sz="3200" dirty="0" err="1"/>
              <a:t>Subkortikální</a:t>
            </a:r>
            <a:r>
              <a:rPr lang="cs-CZ" sz="3200" dirty="0"/>
              <a:t>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Retikulární formace – prochází celým mozkovým kmenem</a:t>
            </a:r>
          </a:p>
          <a:p>
            <a:pPr lvl="1"/>
            <a:r>
              <a:rPr lang="cs-CZ" dirty="0" smtClean="0"/>
              <a:t>Dechové centrum</a:t>
            </a:r>
          </a:p>
          <a:p>
            <a:pPr lvl="1"/>
            <a:r>
              <a:rPr lang="cs-CZ" dirty="0" smtClean="0"/>
              <a:t>Reguluje krevní tlak</a:t>
            </a:r>
          </a:p>
          <a:p>
            <a:pPr lvl="1"/>
            <a:r>
              <a:rPr lang="cs-CZ" dirty="0" smtClean="0"/>
              <a:t>Vegetativní, trávící a endokrinní funkce</a:t>
            </a:r>
          </a:p>
          <a:p>
            <a:pPr lvl="1"/>
            <a:r>
              <a:rPr lang="cs-CZ" dirty="0" smtClean="0"/>
              <a:t>Bdělost</a:t>
            </a:r>
          </a:p>
          <a:p>
            <a:pPr lvl="1"/>
            <a:r>
              <a:rPr lang="cs-CZ" dirty="0" smtClean="0"/>
              <a:t>Vzpřímený stoj a poloha těla</a:t>
            </a:r>
          </a:p>
          <a:p>
            <a:pPr lvl="1"/>
            <a:r>
              <a:rPr lang="cs-CZ" dirty="0" smtClean="0"/>
              <a:t>Regulace svalového tonu </a:t>
            </a:r>
          </a:p>
          <a:p>
            <a:pPr lvl="1"/>
            <a:r>
              <a:rPr lang="cs-CZ" dirty="0" smtClean="0"/>
              <a:t>Řídí tok senzorických informací do vyšších center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7" y="3359126"/>
            <a:ext cx="4373593" cy="34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770</Words>
  <Application>Microsoft Office PowerPoint</Application>
  <PresentationFormat>Širokoúhlá obrazovka</PresentationFormat>
  <Paragraphs>113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Obecná neurofyziologie</vt:lpstr>
      <vt:lpstr>Řízení motoriky</vt:lpstr>
      <vt:lpstr>Řízení motoriky</vt:lpstr>
      <vt:lpstr>Řízení motoriky</vt:lpstr>
      <vt:lpstr>Etáž kortiko-subkortikální Kortikální úroveň</vt:lpstr>
      <vt:lpstr>Prezentace aplikace PowerPoint</vt:lpstr>
      <vt:lpstr>Etáž kortiko-subkortikální Subkortikální úroveň</vt:lpstr>
      <vt:lpstr>Etáž kortiko-subkortikální Subkortikální úroveň</vt:lpstr>
      <vt:lpstr>Etáž kortiko-subkortikální Subkortikální úroveň</vt:lpstr>
      <vt:lpstr>Etáž kortiko-subkortikální Subkortikální úroveň</vt:lpstr>
      <vt:lpstr>Etáž kortiko-subkortikální Subkortikální úroveň</vt:lpstr>
      <vt:lpstr>Etáž kortiko-subkortikální Subkortikální úroveň</vt:lpstr>
      <vt:lpstr>Etáž kortiko-subkortikální Subkortikální úroveň</vt:lpstr>
      <vt:lpstr>Prezentace aplikace PowerPoint</vt:lpstr>
      <vt:lpstr>Etáž kortiko-subkortikální Extrapyramidový systém</vt:lpstr>
      <vt:lpstr>Mozková kůra</vt:lpstr>
      <vt:lpstr>Mozková kůra</vt:lpstr>
      <vt:lpstr>Mozková kůra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neurofyziologie</dc:title>
  <dc:creator>Rehex</dc:creator>
  <cp:lastModifiedBy>Rehex</cp:lastModifiedBy>
  <cp:revision>20</cp:revision>
  <dcterms:created xsi:type="dcterms:W3CDTF">2018-10-21T17:12:36Z</dcterms:created>
  <dcterms:modified xsi:type="dcterms:W3CDTF">2018-10-22T17:37:04Z</dcterms:modified>
</cp:coreProperties>
</file>