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6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4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19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9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6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5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0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0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5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2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6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8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6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9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6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7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11/4/2018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7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Obecná neurofyziologie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Nervové Řízení motoriky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7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Etáž svalově-</a:t>
            </a:r>
            <a:r>
              <a:rPr lang="cs-CZ" dirty="0" err="1" smtClean="0"/>
              <a:t>fasciová</a:t>
            </a:r>
            <a:endParaRPr lang="cs-CZ" dirty="0"/>
          </a:p>
        </p:txBody>
      </p:sp>
      <p:pic>
        <p:nvPicPr>
          <p:cNvPr id="4" name="Zástupný symbol pro obsah 3" descr="https://screenshotscdn.firefoxusercontent.com/images/ac4c7639-8225-44fd-aa52-d9d658388d43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1" y="2104396"/>
            <a:ext cx="5848710" cy="401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s://screenshotscdn.firefoxusercontent.com/images/7928a3bc-c32f-4ace-80c5-25bad248892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39" y="2104396"/>
            <a:ext cx="5840083" cy="4011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99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Etáž vazivově-kloubní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Tixotropie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08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Subetáž</a:t>
            </a:r>
            <a:r>
              <a:rPr lang="cs-CZ" dirty="0" smtClean="0"/>
              <a:t> kůže-podkoží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Diagnostická funkce</a:t>
            </a:r>
          </a:p>
          <a:p>
            <a:r>
              <a:rPr lang="cs-CZ" dirty="0" smtClean="0"/>
              <a:t>Terapeutická funkce</a:t>
            </a:r>
          </a:p>
          <a:p>
            <a:endParaRPr lang="cs-CZ" dirty="0" smtClean="0"/>
          </a:p>
          <a:p>
            <a:r>
              <a:rPr lang="cs-CZ" dirty="0" smtClean="0"/>
              <a:t>Dotyk, tlak – Meissnerova tělíska, </a:t>
            </a:r>
            <a:r>
              <a:rPr lang="cs-CZ" dirty="0" err="1" smtClean="0"/>
              <a:t>Merkelovy</a:t>
            </a:r>
            <a:r>
              <a:rPr lang="cs-CZ" dirty="0" smtClean="0"/>
              <a:t> terče, Vater-Paciniho tělíska</a:t>
            </a:r>
          </a:p>
          <a:p>
            <a:r>
              <a:rPr lang="cs-CZ" dirty="0" smtClean="0"/>
              <a:t>Teplo – Ruffiniho tělíska</a:t>
            </a:r>
          </a:p>
          <a:p>
            <a:r>
              <a:rPr lang="cs-CZ" dirty="0" smtClean="0"/>
              <a:t>Chlad – </a:t>
            </a:r>
            <a:r>
              <a:rPr lang="cs-CZ" dirty="0" err="1" smtClean="0"/>
              <a:t>Kauseho</a:t>
            </a:r>
            <a:r>
              <a:rPr lang="cs-CZ" dirty="0" smtClean="0"/>
              <a:t> tělíska</a:t>
            </a:r>
          </a:p>
          <a:p>
            <a:r>
              <a:rPr lang="cs-CZ" dirty="0" smtClean="0"/>
              <a:t>Bolest – volná </a:t>
            </a:r>
            <a:r>
              <a:rPr lang="cs-CZ" smtClean="0"/>
              <a:t>nervová zakončení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5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Etáž spinální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Řízení na spinální úrovni je reflexní, podílí se na něm</a:t>
            </a:r>
          </a:p>
          <a:p>
            <a:pPr lvl="1"/>
            <a:r>
              <a:rPr lang="cs-CZ" dirty="0" err="1" smtClean="0"/>
              <a:t>Alfamotoneurony</a:t>
            </a:r>
            <a:endParaRPr lang="cs-CZ" dirty="0" smtClean="0"/>
          </a:p>
          <a:p>
            <a:pPr lvl="1"/>
            <a:r>
              <a:rPr lang="cs-CZ" dirty="0" err="1" smtClean="0"/>
              <a:t>Gamamotoneurony</a:t>
            </a:r>
            <a:endParaRPr lang="cs-CZ" dirty="0" smtClean="0"/>
          </a:p>
          <a:p>
            <a:pPr lvl="1"/>
            <a:r>
              <a:rPr lang="cs-CZ" dirty="0" smtClean="0"/>
              <a:t>Vegetativní neurony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„aktivní křižovatka“ aferentních, eferentních a vegetativních drah a synapsí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9607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alfamotoneurony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Všechny nervové vlivy, které způsobují svalovou kontrakci, se uplatňují ve své konečné podobě prostřednictvím </a:t>
            </a:r>
            <a:r>
              <a:rPr lang="cs-CZ" dirty="0" err="1" smtClean="0"/>
              <a:t>alfamotoneuronů</a:t>
            </a:r>
            <a:endParaRPr lang="cs-CZ" dirty="0" smtClean="0"/>
          </a:p>
          <a:p>
            <a:r>
              <a:rPr lang="cs-CZ" dirty="0" smtClean="0"/>
              <a:t>5500 synapsí na povrchu jednoho </a:t>
            </a:r>
            <a:r>
              <a:rPr lang="cs-CZ" dirty="0" err="1" smtClean="0"/>
              <a:t>motoneuronu</a:t>
            </a:r>
            <a:endParaRPr lang="cs-CZ" dirty="0" smtClean="0"/>
          </a:p>
          <a:p>
            <a:r>
              <a:rPr lang="cs-CZ" dirty="0" smtClean="0"/>
              <a:t>Interneurony – integrační oblast páteřní míchy, modifikují informaci, která dále pokračuje na </a:t>
            </a:r>
            <a:r>
              <a:rPr lang="cs-CZ" dirty="0" err="1" smtClean="0"/>
              <a:t>alfamotoneuron</a:t>
            </a:r>
            <a:endParaRPr lang="cs-CZ" dirty="0" smtClean="0"/>
          </a:p>
          <a:p>
            <a:pPr lvl="1"/>
            <a:r>
              <a:rPr lang="cs-CZ" dirty="0" smtClean="0"/>
              <a:t>Tlumivé a budivé synapse</a:t>
            </a:r>
          </a:p>
          <a:p>
            <a:pPr lvl="1"/>
            <a:r>
              <a:rPr lang="cs-CZ" dirty="0" smtClean="0"/>
              <a:t>Převaha budivých synapsí</a:t>
            </a:r>
          </a:p>
          <a:p>
            <a:pPr lvl="1"/>
            <a:r>
              <a:rPr lang="cs-CZ" dirty="0" smtClean="0"/>
              <a:t>Převaha tlumivých synapsí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13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Gamamotoneurony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vegetativní neurony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spojeny se svalovými receptory a obecně řídí přesnost pohybů a mezisvalovou koordinaci</a:t>
            </a:r>
          </a:p>
          <a:p>
            <a:r>
              <a:rPr lang="cs-CZ" dirty="0" smtClean="0"/>
              <a:t>Inervuje </a:t>
            </a:r>
            <a:r>
              <a:rPr lang="cs-CZ" dirty="0" err="1" smtClean="0"/>
              <a:t>intrafuzální</a:t>
            </a:r>
            <a:r>
              <a:rPr lang="cs-CZ" dirty="0" smtClean="0"/>
              <a:t> vlákna svalového vřeténka</a:t>
            </a:r>
          </a:p>
          <a:p>
            <a:r>
              <a:rPr lang="cs-CZ" dirty="0" smtClean="0"/>
              <a:t>30% neuronů vedoucích ke svalu</a:t>
            </a:r>
          </a:p>
          <a:p>
            <a:r>
              <a:rPr lang="cs-CZ" dirty="0" smtClean="0"/>
              <a:t>Udržují svalové vřeténko napnuté – umožnění svalové kontrakce</a:t>
            </a:r>
          </a:p>
          <a:p>
            <a:r>
              <a:rPr lang="cs-CZ" dirty="0" smtClean="0"/>
              <a:t>Nastavení senzitivity svalového vřeténka</a:t>
            </a:r>
          </a:p>
          <a:p>
            <a:endParaRPr lang="cs-CZ" dirty="0"/>
          </a:p>
          <a:p>
            <a:r>
              <a:rPr lang="cs-CZ" dirty="0" smtClean="0"/>
              <a:t>Vegetativní neurony</a:t>
            </a:r>
          </a:p>
          <a:p>
            <a:pPr lvl="1"/>
            <a:r>
              <a:rPr lang="cs-CZ" dirty="0" smtClean="0"/>
              <a:t>Zajišťují logistiku anatomických struktur, podléhajících řízení z daného míšního segmentu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33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 základní principy řízení pohybu</a:t>
            </a:r>
            <a:br>
              <a:rPr lang="cs-CZ" dirty="0" smtClean="0"/>
            </a:br>
            <a:r>
              <a:rPr lang="cs-CZ" dirty="0" smtClean="0"/>
              <a:t>na spinální etáži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Princip reciproční inervace</a:t>
            </a:r>
          </a:p>
          <a:p>
            <a:r>
              <a:rPr lang="cs-CZ" dirty="0" smtClean="0"/>
              <a:t>Princip záporné zpětné </a:t>
            </a:r>
            <a:r>
              <a:rPr lang="cs-CZ" dirty="0" smtClean="0"/>
              <a:t>vazby</a:t>
            </a:r>
          </a:p>
          <a:p>
            <a:pPr lvl="1"/>
            <a:r>
              <a:rPr lang="cs-CZ" dirty="0" smtClean="0"/>
              <a:t>Interneuron při své aktivaci uvolňuje inhibiční </a:t>
            </a:r>
            <a:r>
              <a:rPr lang="cs-CZ" dirty="0" err="1" smtClean="0"/>
              <a:t>transmiter</a:t>
            </a:r>
            <a:r>
              <a:rPr lang="cs-CZ" dirty="0" smtClean="0"/>
              <a:t> a inhibuje vlastní </a:t>
            </a:r>
            <a:r>
              <a:rPr lang="cs-CZ" dirty="0" err="1" smtClean="0"/>
              <a:t>motoneuron</a:t>
            </a:r>
            <a:r>
              <a:rPr lang="cs-CZ" dirty="0" smtClean="0"/>
              <a:t>, čímž brání poškození svalu</a:t>
            </a:r>
            <a:endParaRPr lang="cs-CZ" dirty="0" smtClean="0"/>
          </a:p>
          <a:p>
            <a:r>
              <a:rPr lang="cs-CZ" dirty="0" smtClean="0"/>
              <a:t>Princip hierarchie </a:t>
            </a:r>
            <a:r>
              <a:rPr lang="cs-CZ" dirty="0" smtClean="0"/>
              <a:t>řízení</a:t>
            </a:r>
          </a:p>
          <a:p>
            <a:pPr lvl="1"/>
            <a:r>
              <a:rPr lang="cs-CZ" dirty="0" smtClean="0"/>
              <a:t>Řízení na míšní úrovni podléhá vyšším etážím řízení motoriky</a:t>
            </a:r>
            <a:endParaRPr lang="cs-CZ" dirty="0" smtClean="0"/>
          </a:p>
          <a:p>
            <a:r>
              <a:rPr lang="cs-CZ" dirty="0" smtClean="0"/>
              <a:t>Princip společné periferní </a:t>
            </a:r>
            <a:r>
              <a:rPr lang="cs-CZ" dirty="0" smtClean="0"/>
              <a:t>dráhy</a:t>
            </a:r>
          </a:p>
          <a:p>
            <a:pPr lvl="1"/>
            <a:r>
              <a:rPr lang="cs-CZ" dirty="0" smtClean="0"/>
              <a:t>Všechny vlivy podílející se na vzniku a průběhu svalové kontrakce jsou uplatňovány </a:t>
            </a:r>
            <a:r>
              <a:rPr lang="cs-CZ" dirty="0" err="1" smtClean="0"/>
              <a:t>alfamotoneurony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63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podvojné reciproční inervace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Vychází z poznatku, že pokud agonista, sval vykonávající funkci, provádí kontrakci, jsou tím drážděny tyto svalové receptory:</a:t>
            </a:r>
          </a:p>
          <a:p>
            <a:pPr lvl="1"/>
            <a:r>
              <a:rPr lang="cs-CZ" dirty="0" smtClean="0"/>
              <a:t>Svalové vřeténko – čidlo změny délky svalu</a:t>
            </a:r>
          </a:p>
          <a:p>
            <a:pPr lvl="2"/>
            <a:r>
              <a:rPr lang="cs-CZ" dirty="0" smtClean="0"/>
              <a:t>Skupina modifikovaných svalových vláken – </a:t>
            </a:r>
            <a:r>
              <a:rPr lang="cs-CZ" dirty="0" smtClean="0"/>
              <a:t>tvořena cca </a:t>
            </a:r>
            <a:r>
              <a:rPr lang="cs-CZ" dirty="0" smtClean="0"/>
              <a:t>deseti </a:t>
            </a:r>
            <a:r>
              <a:rPr lang="cs-CZ" dirty="0" err="1" smtClean="0"/>
              <a:t>intrafuzálními</a:t>
            </a:r>
            <a:r>
              <a:rPr lang="cs-CZ" dirty="0" smtClean="0"/>
              <a:t> vlákny, centrální část je s kontaktem se senzitivními nervovými zakončeními, </a:t>
            </a:r>
            <a:r>
              <a:rPr lang="cs-CZ" dirty="0" smtClean="0"/>
              <a:t>periferní </a:t>
            </a:r>
            <a:r>
              <a:rPr lang="cs-CZ" dirty="0" smtClean="0"/>
              <a:t>část je kontraktilní</a:t>
            </a:r>
          </a:p>
          <a:p>
            <a:pPr lvl="2"/>
            <a:r>
              <a:rPr lang="cs-CZ" dirty="0" smtClean="0"/>
              <a:t>Je paralelně zapojeno s </a:t>
            </a:r>
            <a:r>
              <a:rPr lang="cs-CZ" dirty="0" err="1" smtClean="0"/>
              <a:t>extrafuzálními</a:t>
            </a:r>
            <a:r>
              <a:rPr lang="cs-CZ" dirty="0" smtClean="0"/>
              <a:t> vlákny kosterního svalu</a:t>
            </a:r>
          </a:p>
          <a:p>
            <a:pPr lvl="1"/>
            <a:r>
              <a:rPr lang="cs-CZ" dirty="0" smtClean="0"/>
              <a:t>Golgiho šlachové tělísko – čidlo intenzity tahu za šlachu</a:t>
            </a:r>
          </a:p>
          <a:p>
            <a:pPr lvl="2"/>
            <a:r>
              <a:rPr lang="cs-CZ" dirty="0" smtClean="0"/>
              <a:t>Jsou zapojena v sérii v blízkost napojení svalových vláken na šlachu</a:t>
            </a:r>
          </a:p>
          <a:p>
            <a:pPr lvl="2"/>
            <a:r>
              <a:rPr lang="cs-CZ" dirty="0" smtClean="0"/>
              <a:t>K jejich aktivaci dochází napnutím šlachy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49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podvojné reciproční inervace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30" y="1853248"/>
            <a:ext cx="8293006" cy="4757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29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podvojné reciproční inervace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2" y="2052919"/>
            <a:ext cx="7962181" cy="4667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77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Etáž svalově-</a:t>
            </a:r>
            <a:r>
              <a:rPr lang="cs-CZ" dirty="0" err="1" smtClean="0"/>
              <a:t>fasciová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Vlastnosti svalových vláken</a:t>
            </a:r>
          </a:p>
          <a:p>
            <a:pPr lvl="1"/>
            <a:r>
              <a:rPr lang="cs-CZ" dirty="0"/>
              <a:t>Vlákna </a:t>
            </a:r>
            <a:r>
              <a:rPr lang="cs-CZ" dirty="0" err="1"/>
              <a:t>fazická</a:t>
            </a:r>
            <a:endParaRPr lang="cs-CZ" dirty="0"/>
          </a:p>
          <a:p>
            <a:pPr lvl="1"/>
            <a:r>
              <a:rPr lang="cs-CZ" dirty="0"/>
              <a:t>Vlákna </a:t>
            </a:r>
            <a:r>
              <a:rPr lang="cs-CZ" dirty="0" smtClean="0"/>
              <a:t>tonická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Změna kvality svalové kontrakce</a:t>
            </a:r>
          </a:p>
          <a:p>
            <a:endParaRPr lang="cs-CZ" dirty="0" smtClean="0"/>
          </a:p>
          <a:p>
            <a:r>
              <a:rPr lang="cs-CZ" dirty="0" smtClean="0"/>
              <a:t>Viskoelastické vlastnosti pojivových tkání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574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346</Words>
  <Application>Microsoft Office PowerPoint</Application>
  <PresentationFormat>Širokoúhlá obrazovka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Obecná neurofyziologie</vt:lpstr>
      <vt:lpstr>Etáž spinální</vt:lpstr>
      <vt:lpstr>alfamotoneurony</vt:lpstr>
      <vt:lpstr>Gamamotoneurony  a vegetativní neurony</vt:lpstr>
      <vt:lpstr>4 základní principy řízení pohybu na spinální etáži</vt:lpstr>
      <vt:lpstr>Princip podvojné reciproční inervace</vt:lpstr>
      <vt:lpstr>Princip podvojné reciproční inervace</vt:lpstr>
      <vt:lpstr>Princip podvojné reciproční inervace</vt:lpstr>
      <vt:lpstr>Etáž svalově-fasciová</vt:lpstr>
      <vt:lpstr>Etáž svalově-fasciová</vt:lpstr>
      <vt:lpstr>Etáž vazivově-kloubní</vt:lpstr>
      <vt:lpstr>Subetáž kůže-podkoží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neurofyziologie</dc:title>
  <dc:creator>Radulenka</dc:creator>
  <cp:lastModifiedBy>Radulenka</cp:lastModifiedBy>
  <cp:revision>9</cp:revision>
  <dcterms:created xsi:type="dcterms:W3CDTF">2018-11-03T10:43:05Z</dcterms:created>
  <dcterms:modified xsi:type="dcterms:W3CDTF">2018-11-04T20:20:32Z</dcterms:modified>
</cp:coreProperties>
</file>