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2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10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8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0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7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7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neurofyziologie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93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Nervový systém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759" y="1483743"/>
            <a:ext cx="7496094" cy="48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848914" cy="4195481"/>
          </a:xfrm>
        </p:spPr>
        <p:txBody>
          <a:bodyPr/>
          <a:lstStyle/>
          <a:p>
            <a:r>
              <a:rPr lang="cs-CZ" dirty="0" smtClean="0"/>
              <a:t>Je projevem činnosti nervové buňky</a:t>
            </a:r>
          </a:p>
          <a:p>
            <a:r>
              <a:rPr lang="cs-CZ" dirty="0" smtClean="0"/>
              <a:t>Šíří se různou rychlostí</a:t>
            </a:r>
          </a:p>
          <a:p>
            <a:r>
              <a:rPr lang="cs-CZ" dirty="0" smtClean="0"/>
              <a:t>Bioelektrické potenciály – základní projev průchodu  vzruchů nervem – akční potenciály</a:t>
            </a:r>
          </a:p>
          <a:p>
            <a:endParaRPr lang="cs-CZ" dirty="0" smtClean="0"/>
          </a:p>
          <a:p>
            <a:r>
              <a:rPr lang="cs-CZ" dirty="0" smtClean="0"/>
              <a:t>Přenos vzruchu – </a:t>
            </a:r>
            <a:r>
              <a:rPr lang="cs-CZ" dirty="0" err="1"/>
              <a:t>n</a:t>
            </a:r>
            <a:r>
              <a:rPr lang="cs-CZ" dirty="0" err="1" smtClean="0"/>
              <a:t>eurotransmise</a:t>
            </a:r>
            <a:r>
              <a:rPr lang="cs-CZ" dirty="0" smtClean="0"/>
              <a:t> </a:t>
            </a:r>
            <a:r>
              <a:rPr lang="cs-CZ" dirty="0"/>
              <a:t>– aktivní, časově omezený, jednosměrný, nevratný proces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81" y="3452073"/>
            <a:ext cx="6058619" cy="34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5036231" cy="4195481"/>
          </a:xfrm>
        </p:spPr>
        <p:txBody>
          <a:bodyPr/>
          <a:lstStyle/>
          <a:p>
            <a:r>
              <a:rPr lang="cs-CZ" dirty="0"/>
              <a:t>Specializovaný mezibuněčný </a:t>
            </a:r>
            <a:r>
              <a:rPr lang="cs-CZ" dirty="0" smtClean="0"/>
              <a:t>kontakt</a:t>
            </a:r>
            <a:endParaRPr lang="cs-CZ" dirty="0" smtClean="0"/>
          </a:p>
          <a:p>
            <a:r>
              <a:rPr lang="cs-CZ" dirty="0" smtClean="0"/>
              <a:t>Synapsi </a:t>
            </a:r>
            <a:r>
              <a:rPr lang="cs-CZ" dirty="0" smtClean="0"/>
              <a:t>tvoří:</a:t>
            </a:r>
          </a:p>
          <a:p>
            <a:pPr lvl="1"/>
            <a:r>
              <a:rPr lang="cs-CZ" dirty="0" smtClean="0"/>
              <a:t>Presynaptický útvar – vakovité rozšíření axonu s mitochondriemi s váčky s mediátorem</a:t>
            </a:r>
          </a:p>
          <a:p>
            <a:pPr lvl="1"/>
            <a:r>
              <a:rPr lang="cs-CZ" dirty="0" smtClean="0"/>
              <a:t>Synaptická štěrbina</a:t>
            </a:r>
          </a:p>
          <a:p>
            <a:pPr lvl="1"/>
            <a:r>
              <a:rPr lang="cs-CZ" dirty="0" smtClean="0"/>
              <a:t>Postsynaptický útvar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2579321"/>
            <a:ext cx="5638800" cy="38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 smtClean="0"/>
          </a:p>
          <a:p>
            <a:pPr lvl="1"/>
            <a:r>
              <a:rPr lang="cs-CZ" dirty="0" smtClean="0"/>
              <a:t>Elektrické – těsné spojení dvou buněk, přenos akčního potenciálu prostřednictvím </a:t>
            </a:r>
            <a:r>
              <a:rPr lang="cs-CZ" dirty="0" err="1" smtClean="0"/>
              <a:t>konexonů</a:t>
            </a:r>
            <a:r>
              <a:rPr lang="cs-CZ" dirty="0" smtClean="0"/>
              <a:t> – membránové struktury (srdce)</a:t>
            </a:r>
          </a:p>
          <a:p>
            <a:pPr lvl="1"/>
            <a:r>
              <a:rPr lang="cs-CZ" dirty="0" smtClean="0"/>
              <a:t>Chemické  - prostřednictvím molekul chemických látek - </a:t>
            </a:r>
            <a:r>
              <a:rPr lang="cs-CZ" dirty="0" err="1" smtClean="0"/>
              <a:t>neuromediátorů</a:t>
            </a:r>
            <a:endParaRPr lang="cs-CZ" dirty="0" smtClean="0"/>
          </a:p>
          <a:p>
            <a:r>
              <a:rPr lang="cs-CZ" dirty="0" smtClean="0"/>
              <a:t>Přenos signálů závisí na</a:t>
            </a:r>
          </a:p>
          <a:p>
            <a:pPr lvl="1"/>
            <a:r>
              <a:rPr lang="cs-CZ" dirty="0" smtClean="0"/>
              <a:t>Mediátorech v presynaptické části</a:t>
            </a:r>
          </a:p>
          <a:p>
            <a:pPr lvl="1"/>
            <a:r>
              <a:rPr lang="cs-CZ" dirty="0" smtClean="0"/>
              <a:t>Typu receptoru  v postsynaptické části</a:t>
            </a:r>
          </a:p>
          <a:p>
            <a:pPr lvl="1"/>
            <a:r>
              <a:rPr lang="cs-CZ" dirty="0" smtClean="0"/>
              <a:t>Excitační a inhibiční synapse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08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Mediátory –(</a:t>
            </a:r>
            <a:r>
              <a:rPr lang="cs-CZ" dirty="0" err="1"/>
              <a:t>transmitery</a:t>
            </a:r>
            <a:r>
              <a:rPr lang="cs-CZ" dirty="0"/>
              <a:t>, neurotransmitery) – specifické látky, které zajišťují cíleně převod nervové aktivity humorální cestou</a:t>
            </a:r>
          </a:p>
          <a:p>
            <a:pPr lvl="1"/>
            <a:r>
              <a:rPr lang="cs-CZ" dirty="0"/>
              <a:t>Acetylcholin, dopamin, noradrenalin, adrenalin, serotonin, histamin, </a:t>
            </a:r>
            <a:r>
              <a:rPr lang="cs-CZ" dirty="0" err="1"/>
              <a:t>kylenina</a:t>
            </a:r>
            <a:r>
              <a:rPr lang="cs-CZ" dirty="0"/>
              <a:t> gama-aminomáselná (GABA), glycin a </a:t>
            </a:r>
            <a:r>
              <a:rPr lang="cs-CZ" dirty="0" smtClean="0"/>
              <a:t>neuropeptidy</a:t>
            </a:r>
          </a:p>
          <a:p>
            <a:endParaRPr lang="cs-CZ" dirty="0" smtClean="0"/>
          </a:p>
          <a:p>
            <a:r>
              <a:rPr lang="cs-CZ" dirty="0" err="1" smtClean="0"/>
              <a:t>Neuromodulátory</a:t>
            </a:r>
            <a:r>
              <a:rPr lang="cs-CZ" dirty="0" smtClean="0"/>
              <a:t> – látky, které se nepodílí na přenosu vzruchu, ale ovlivňují citlivost receptoru na postsynaptické membráně k vlastnímu mediátoru</a:t>
            </a:r>
          </a:p>
          <a:p>
            <a:pPr lvl="1"/>
            <a:r>
              <a:rPr lang="cs-CZ" dirty="0" smtClean="0"/>
              <a:t>Endorfiny, enkefaliny, prostaglandiny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7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Interneuronové – mezi dvěma neurony</a:t>
            </a:r>
          </a:p>
          <a:p>
            <a:pPr lvl="1"/>
            <a:r>
              <a:rPr lang="cs-CZ" dirty="0" err="1"/>
              <a:t>Axo</a:t>
            </a:r>
            <a:r>
              <a:rPr lang="cs-CZ" dirty="0"/>
              <a:t>-dendritická</a:t>
            </a:r>
          </a:p>
          <a:p>
            <a:pPr lvl="1"/>
            <a:r>
              <a:rPr lang="cs-CZ" dirty="0" err="1"/>
              <a:t>Axo</a:t>
            </a:r>
            <a:r>
              <a:rPr lang="cs-CZ" dirty="0"/>
              <a:t>-somatická</a:t>
            </a:r>
          </a:p>
          <a:p>
            <a:pPr lvl="1"/>
            <a:r>
              <a:rPr lang="cs-CZ" dirty="0" err="1" smtClean="0"/>
              <a:t>Axo-axonální</a:t>
            </a:r>
            <a:endParaRPr lang="cs-CZ" dirty="0" smtClean="0"/>
          </a:p>
          <a:p>
            <a:r>
              <a:rPr lang="cs-CZ" dirty="0" err="1" smtClean="0"/>
              <a:t>Nerureceptorové</a:t>
            </a:r>
            <a:r>
              <a:rPr lang="cs-CZ" dirty="0" smtClean="0"/>
              <a:t> – ve smyslových orgánech</a:t>
            </a:r>
          </a:p>
          <a:p>
            <a:pPr lvl="1"/>
            <a:r>
              <a:rPr lang="cs-CZ" dirty="0" smtClean="0"/>
              <a:t>Senzorická buňka – senzitivní neuron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Neuroefektorové</a:t>
            </a:r>
            <a:endParaRPr lang="cs-CZ" dirty="0" smtClean="0"/>
          </a:p>
          <a:p>
            <a:pPr lvl="1"/>
            <a:r>
              <a:rPr lang="cs-CZ" dirty="0" smtClean="0"/>
              <a:t>Axon – efektorová buňka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99" y="1633607"/>
            <a:ext cx="4326279" cy="47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Motorická ploténka</a:t>
            </a:r>
            <a:br>
              <a:rPr lang="cs-CZ" dirty="0" smtClean="0"/>
            </a:br>
            <a:r>
              <a:rPr lang="cs-CZ" dirty="0" smtClean="0"/>
              <a:t>Motorická jednotka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03313" y="2052918"/>
            <a:ext cx="4754024" cy="4195481"/>
          </a:xfrm>
        </p:spPr>
        <p:txBody>
          <a:bodyPr/>
          <a:lstStyle/>
          <a:p>
            <a:r>
              <a:rPr lang="cs-CZ" dirty="0" smtClean="0"/>
              <a:t>Motorická ploténka je spojení axonu míšního </a:t>
            </a:r>
            <a:r>
              <a:rPr lang="cs-CZ" dirty="0" err="1" smtClean="0"/>
              <a:t>motoneuronu</a:t>
            </a:r>
            <a:r>
              <a:rPr lang="cs-CZ" dirty="0" smtClean="0"/>
              <a:t> se sarkolemou</a:t>
            </a:r>
          </a:p>
          <a:p>
            <a:endParaRPr lang="cs-CZ" dirty="0" smtClean="0"/>
          </a:p>
          <a:p>
            <a:r>
              <a:rPr lang="cs-CZ" dirty="0" smtClean="0"/>
              <a:t>Motorická jednotka je skupina svalových vláken, která je inervovaná jedinou nervovou buňkou – </a:t>
            </a:r>
            <a:r>
              <a:rPr lang="cs-CZ" dirty="0" err="1" smtClean="0"/>
              <a:t>motoneuronem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22" y="2199287"/>
            <a:ext cx="557370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Motorická ploténka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chemickou synapsi s Acetylcholinem</a:t>
            </a:r>
          </a:p>
          <a:p>
            <a:r>
              <a:rPr lang="cs-CZ" dirty="0" smtClean="0"/>
              <a:t>Na ploténce je uvolněním Acetylcholinu přenesen signál pro vznik akčního potenciálu na sarkolemě</a:t>
            </a:r>
          </a:p>
          <a:p>
            <a:r>
              <a:rPr lang="cs-CZ" dirty="0" smtClean="0"/>
              <a:t>Aktivací nikotinových receptorů přímo řídících kanály pro Na+ vznikne místní depolarizace a svalová buňka reaguje akčním potenciálem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62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projevy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Funkčním projevem činnosti neuronu je vzruch</a:t>
            </a:r>
          </a:p>
          <a:p>
            <a:r>
              <a:rPr lang="cs-CZ" dirty="0" smtClean="0"/>
              <a:t>Funkční jednotkou nervové soustavy je reflex</a:t>
            </a:r>
          </a:p>
          <a:p>
            <a:r>
              <a:rPr lang="cs-CZ" dirty="0" smtClean="0"/>
              <a:t>Reflex je zákonitá odpověď organizmu na dráždění receptorů, zprostředkovaná CNS</a:t>
            </a:r>
          </a:p>
          <a:p>
            <a:pPr lvl="1"/>
            <a:r>
              <a:rPr lang="cs-CZ" dirty="0"/>
              <a:t>Receptor – aferentní dráha – centrum – eferentní dráha – efektor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Klidový potenciál – mezi povrchem a nitrem nervového vlákna je rozdíl -50 až -90 </a:t>
            </a:r>
            <a:r>
              <a:rPr lang="cs-CZ" dirty="0" err="1" smtClean="0"/>
              <a:t>mV</a:t>
            </a:r>
            <a:r>
              <a:rPr lang="cs-CZ" dirty="0" smtClean="0"/>
              <a:t> – membránový potenciál – membrána je polarizovaná</a:t>
            </a:r>
          </a:p>
          <a:p>
            <a:r>
              <a:rPr lang="cs-CZ" dirty="0" smtClean="0"/>
              <a:t>V okamžiku průchodu vzruchu dochází </a:t>
            </a:r>
            <a:r>
              <a:rPr lang="cs-CZ" smtClean="0"/>
              <a:t>k depolarizaci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1245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332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Obecná neurofyziologie</vt:lpstr>
      <vt:lpstr>Vzruch</vt:lpstr>
      <vt:lpstr>Synapse</vt:lpstr>
      <vt:lpstr>Synapse</vt:lpstr>
      <vt:lpstr>Synapse</vt:lpstr>
      <vt:lpstr>Synapse</vt:lpstr>
      <vt:lpstr>Motorická ploténka Motorická jednotka</vt:lpstr>
      <vt:lpstr>Motorická ploténka</vt:lpstr>
      <vt:lpstr>Funkční projevy NS</vt:lpstr>
      <vt:lpstr>Nervový systém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neurofyziologie</dc:title>
  <dc:creator>Radulenka</dc:creator>
  <cp:lastModifiedBy>Rehex</cp:lastModifiedBy>
  <cp:revision>8</cp:revision>
  <dcterms:created xsi:type="dcterms:W3CDTF">2018-10-07T13:48:17Z</dcterms:created>
  <dcterms:modified xsi:type="dcterms:W3CDTF">2018-10-08T20:07:50Z</dcterms:modified>
</cp:coreProperties>
</file>