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11/3/2018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275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11/3/2018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121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11/3/2018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3609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11/3/2018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defTabSz="457200"/>
            <a:r>
              <a:rPr lang="en-US" dirty="0">
                <a:solidFill>
                  <a:srgbClr val="F5A408"/>
                </a:solidFill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defTabSz="457200"/>
            <a:r>
              <a:rPr lang="en-US" dirty="0">
                <a:solidFill>
                  <a:srgbClr val="F5A408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46635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11/3/2018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3540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11/3/2018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0356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11/3/2018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679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11/3/2018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585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11/3/2018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9187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11/3/2018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086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11/3/2018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495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11/3/2018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886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11/3/2018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66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11/3/2018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323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11/3/2018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94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11/3/2018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551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11/3/2018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65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defTabSz="457200"/>
            <a:fld id="{4AAD347D-5ACD-4C99-B74B-A9C85AD731AF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 defTabSz="457200"/>
              <a:t>11/3/2018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 defTabSz="457200"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6555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Ontogeneze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Batole – dospělost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4325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Batole</a:t>
            </a:r>
            <a:br>
              <a:rPr lang="cs-CZ" dirty="0" smtClean="0"/>
            </a:br>
            <a:r>
              <a:rPr lang="cs-CZ" dirty="0" smtClean="0"/>
              <a:t>1 – 3 roky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Mladší (1-2) a starší (2-3) batolecí věk</a:t>
            </a:r>
          </a:p>
          <a:p>
            <a:r>
              <a:rPr lang="cs-CZ" dirty="0" smtClean="0"/>
              <a:t>Zpomalení růstového tempa</a:t>
            </a:r>
          </a:p>
          <a:p>
            <a:r>
              <a:rPr lang="cs-CZ" dirty="0" smtClean="0"/>
              <a:t>Rozvoj pohybových a komunikačních dovedností, uvědomění</a:t>
            </a:r>
          </a:p>
          <a:p>
            <a:r>
              <a:rPr lang="cs-CZ" dirty="0" smtClean="0"/>
              <a:t>Hrubá motorika – jistá chůze, chůze po schodech</a:t>
            </a:r>
          </a:p>
          <a:p>
            <a:pPr lvl="1"/>
            <a:r>
              <a:rPr lang="cs-CZ" dirty="0" smtClean="0"/>
              <a:t>Krátce stoj na jedné noze (ke konci 3.roku)</a:t>
            </a:r>
          </a:p>
          <a:p>
            <a:r>
              <a:rPr lang="cs-CZ" dirty="0" smtClean="0"/>
              <a:t>Rozvoj jemné motoriky – malování </a:t>
            </a:r>
          </a:p>
          <a:p>
            <a:r>
              <a:rPr lang="cs-CZ" dirty="0" smtClean="0"/>
              <a:t>Rozvoj řeči</a:t>
            </a:r>
          </a:p>
          <a:p>
            <a:r>
              <a:rPr lang="cs-CZ" dirty="0" smtClean="0"/>
              <a:t>„Proč?“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1450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Předškolní věk</a:t>
            </a:r>
            <a:br>
              <a:rPr lang="cs-CZ" dirty="0" smtClean="0"/>
            </a:br>
            <a:r>
              <a:rPr lang="cs-CZ" dirty="0" smtClean="0"/>
              <a:t>4 – 6 let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Tělesný vývoj </a:t>
            </a:r>
          </a:p>
          <a:p>
            <a:pPr lvl="1"/>
            <a:r>
              <a:rPr lang="cs-CZ" dirty="0"/>
              <a:t>Ke konci šestého roku dochází k urychlenému růstu končetin – první proměna postavy – poměry segmentů těla – Filipínské </a:t>
            </a:r>
            <a:r>
              <a:rPr lang="cs-CZ" dirty="0" smtClean="0"/>
              <a:t>míry</a:t>
            </a:r>
          </a:p>
          <a:p>
            <a:pPr lvl="1"/>
            <a:r>
              <a:rPr lang="cs-CZ" dirty="0" smtClean="0"/>
              <a:t>Zdokonalení hrubé motoriky – jízda na kole, sporty, oblékání</a:t>
            </a:r>
          </a:p>
          <a:p>
            <a:pPr lvl="1"/>
            <a:r>
              <a:rPr lang="cs-CZ" dirty="0" smtClean="0"/>
              <a:t>Zdokonalení jemné motoriky – kreslení a psaní</a:t>
            </a:r>
          </a:p>
          <a:p>
            <a:pPr lvl="1"/>
            <a:r>
              <a:rPr lang="cs-CZ" dirty="0" smtClean="0"/>
              <a:t>Seznámení s různými druhy pohybové aktivity, hra</a:t>
            </a:r>
            <a:endParaRPr lang="cs-CZ" dirty="0"/>
          </a:p>
          <a:p>
            <a:r>
              <a:rPr lang="cs-CZ" dirty="0" smtClean="0"/>
              <a:t>Psychický vývoj – myšlení, paměť, řeč, fantazie</a:t>
            </a:r>
          </a:p>
          <a:p>
            <a:r>
              <a:rPr lang="cs-CZ" dirty="0" smtClean="0"/>
              <a:t>Sociální a emoční zralost</a:t>
            </a:r>
          </a:p>
          <a:p>
            <a:endParaRPr lang="cs-CZ" dirty="0" smtClean="0"/>
          </a:p>
          <a:p>
            <a:r>
              <a:rPr lang="cs-CZ" dirty="0" smtClean="0"/>
              <a:t>Dosažení školní zralosti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99179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Školní věk</a:t>
            </a:r>
            <a:br>
              <a:rPr lang="cs-CZ" dirty="0" smtClean="0"/>
            </a:br>
            <a:r>
              <a:rPr lang="cs-CZ" dirty="0" smtClean="0"/>
              <a:t>Mladší školní věk – 7-11 let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Tělesný vývoj </a:t>
            </a:r>
          </a:p>
          <a:p>
            <a:pPr lvl="1"/>
            <a:r>
              <a:rPr lang="cs-CZ" dirty="0"/>
              <a:t>vytáhlé tvary se stávají </a:t>
            </a:r>
            <a:r>
              <a:rPr lang="cs-CZ" dirty="0" smtClean="0"/>
              <a:t>plnějšími</a:t>
            </a:r>
          </a:p>
          <a:p>
            <a:pPr lvl="1"/>
            <a:r>
              <a:rPr lang="cs-CZ" dirty="0" smtClean="0"/>
              <a:t>Růst tělesné síly</a:t>
            </a:r>
          </a:p>
          <a:p>
            <a:pPr lvl="1"/>
            <a:r>
              <a:rPr lang="cs-CZ" dirty="0" smtClean="0"/>
              <a:t>Pohlavní rozdíly</a:t>
            </a:r>
          </a:p>
          <a:p>
            <a:pPr lvl="1"/>
            <a:r>
              <a:rPr lang="cs-CZ" dirty="0" smtClean="0"/>
              <a:t>Snadné osvojení pohybových dovedností</a:t>
            </a:r>
            <a:endParaRPr lang="cs-CZ" dirty="0"/>
          </a:p>
          <a:p>
            <a:r>
              <a:rPr lang="cs-CZ" dirty="0" smtClean="0"/>
              <a:t>Psychický a sociální vývoj</a:t>
            </a:r>
          </a:p>
          <a:p>
            <a:pPr lvl="1"/>
            <a:r>
              <a:rPr lang="cs-CZ" dirty="0" smtClean="0"/>
              <a:t>Skupinové hry</a:t>
            </a:r>
          </a:p>
          <a:p>
            <a:pPr lvl="1"/>
            <a:r>
              <a:rPr lang="cs-CZ" dirty="0" smtClean="0"/>
              <a:t>Citový vývoj – skrývání citů</a:t>
            </a:r>
          </a:p>
          <a:p>
            <a:pPr lvl="1"/>
            <a:r>
              <a:rPr lang="cs-CZ" dirty="0" smtClean="0"/>
              <a:t>Stabilizace zájmů a specializace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20410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Školní věk</a:t>
            </a:r>
            <a:br>
              <a:rPr lang="cs-CZ" dirty="0" smtClean="0"/>
            </a:br>
            <a:r>
              <a:rPr lang="cs-CZ" sz="4000" dirty="0" smtClean="0"/>
              <a:t>Starší školní věk – 12.-15.rok (puberta)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Tělesný vývoj</a:t>
            </a:r>
          </a:p>
          <a:p>
            <a:pPr lvl="1"/>
            <a:r>
              <a:rPr lang="cs-CZ" dirty="0"/>
              <a:t>Podstatné morfologické </a:t>
            </a:r>
            <a:r>
              <a:rPr lang="cs-CZ" dirty="0" smtClean="0"/>
              <a:t>změny – nerovnoměrný vývoj systémů</a:t>
            </a:r>
            <a:endParaRPr lang="cs-CZ" dirty="0"/>
          </a:p>
          <a:p>
            <a:pPr lvl="1"/>
            <a:r>
              <a:rPr lang="cs-CZ" dirty="0"/>
              <a:t>Hormonální aktivita</a:t>
            </a:r>
          </a:p>
          <a:p>
            <a:pPr lvl="1"/>
            <a:r>
              <a:rPr lang="cs-CZ" dirty="0"/>
              <a:t>Zrychlení růstu do výšky </a:t>
            </a:r>
          </a:p>
          <a:p>
            <a:pPr lvl="1"/>
            <a:r>
              <a:rPr lang="cs-CZ" dirty="0"/>
              <a:t>Vývoj sekundárních pohlavních znaků – změna proporcí </a:t>
            </a:r>
            <a:endParaRPr lang="cs-CZ" dirty="0" smtClean="0"/>
          </a:p>
          <a:p>
            <a:pPr lvl="1"/>
            <a:r>
              <a:rPr lang="cs-CZ" dirty="0" smtClean="0"/>
              <a:t>Zvýšená </a:t>
            </a:r>
            <a:r>
              <a:rPr lang="cs-CZ" dirty="0" err="1" smtClean="0"/>
              <a:t>laxicita</a:t>
            </a:r>
            <a:r>
              <a:rPr lang="cs-CZ" dirty="0" smtClean="0"/>
              <a:t> vaziva</a:t>
            </a:r>
            <a:endParaRPr lang="cs-CZ" dirty="0"/>
          </a:p>
          <a:p>
            <a:r>
              <a:rPr lang="cs-CZ" dirty="0" smtClean="0"/>
              <a:t>Psychický vývoj </a:t>
            </a:r>
          </a:p>
          <a:p>
            <a:pPr lvl="1"/>
            <a:r>
              <a:rPr lang="cs-CZ" dirty="0" smtClean="0"/>
              <a:t>Citová nerovnováha</a:t>
            </a:r>
          </a:p>
          <a:p>
            <a:pPr lvl="1"/>
            <a:r>
              <a:rPr lang="cs-CZ" dirty="0" smtClean="0"/>
              <a:t>Kritičnost</a:t>
            </a:r>
          </a:p>
          <a:p>
            <a:endParaRPr lang="cs-CZ" dirty="0" smtClean="0"/>
          </a:p>
          <a:p>
            <a:r>
              <a:rPr lang="cs-CZ" dirty="0" smtClean="0"/>
              <a:t>Autokorekce při pohybových aktivitách</a:t>
            </a:r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4906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Adolescence</a:t>
            </a:r>
            <a:br>
              <a:rPr lang="cs-CZ" dirty="0" smtClean="0"/>
            </a:br>
            <a:r>
              <a:rPr lang="cs-CZ" dirty="0" smtClean="0"/>
              <a:t>15 – 18 let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Tělesný vývoj</a:t>
            </a:r>
          </a:p>
          <a:p>
            <a:pPr lvl="1"/>
            <a:r>
              <a:rPr lang="cs-CZ" dirty="0"/>
              <a:t>Mohutný růst svalstva</a:t>
            </a:r>
          </a:p>
          <a:p>
            <a:pPr lvl="1"/>
            <a:r>
              <a:rPr lang="cs-CZ" dirty="0" smtClean="0"/>
              <a:t>Zastavuje se růst</a:t>
            </a:r>
          </a:p>
          <a:p>
            <a:pPr lvl="1"/>
            <a:r>
              <a:rPr lang="cs-CZ" dirty="0" smtClean="0"/>
              <a:t>Zlepšuje se kvalita pohybu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Psychosociální vývoj</a:t>
            </a:r>
          </a:p>
          <a:p>
            <a:pPr lvl="1"/>
            <a:r>
              <a:rPr lang="cs-CZ" dirty="0" smtClean="0"/>
              <a:t>Hledání identity</a:t>
            </a:r>
          </a:p>
          <a:p>
            <a:pPr lvl="1"/>
            <a:r>
              <a:rPr lang="cs-CZ" dirty="0" smtClean="0"/>
              <a:t>Vymezení svých hranic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0845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Dospělost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Kondice a stav pohybového systému závisí v dospělosti na mnoha různých faktorech</a:t>
            </a:r>
          </a:p>
          <a:p>
            <a:pPr lvl="1"/>
            <a:r>
              <a:rPr lang="cs-CZ" dirty="0" smtClean="0"/>
              <a:t>Genetické dispozice</a:t>
            </a:r>
          </a:p>
          <a:p>
            <a:pPr lvl="1"/>
            <a:r>
              <a:rPr lang="cs-CZ" dirty="0" smtClean="0"/>
              <a:t>Životní styl – strava, psychika, pohyb</a:t>
            </a:r>
          </a:p>
          <a:p>
            <a:pPr lvl="1"/>
            <a:r>
              <a:rPr lang="cs-CZ" dirty="0" smtClean="0"/>
              <a:t>Profesní zátěž</a:t>
            </a:r>
          </a:p>
          <a:p>
            <a:pPr lvl="1"/>
            <a:r>
              <a:rPr lang="cs-CZ" dirty="0" smtClean="0"/>
              <a:t>Sportovní zátěž</a:t>
            </a:r>
          </a:p>
          <a:p>
            <a:pPr lvl="1"/>
            <a:r>
              <a:rPr lang="cs-CZ" dirty="0" smtClean="0"/>
              <a:t>Sociální prostředí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7993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Stáří</a:t>
            </a:r>
            <a:br>
              <a:rPr lang="cs-CZ" dirty="0" smtClean="0"/>
            </a:br>
            <a:r>
              <a:rPr lang="cs-CZ" dirty="0" smtClean="0"/>
              <a:t>65 a více let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Geriatrické syndromy – anorexie s hubnutím, </a:t>
            </a:r>
            <a:r>
              <a:rPr lang="cs-CZ" dirty="0" err="1" smtClean="0"/>
              <a:t>hypomobilita</a:t>
            </a:r>
            <a:r>
              <a:rPr lang="cs-CZ" dirty="0" smtClean="0"/>
              <a:t> s </a:t>
            </a:r>
            <a:r>
              <a:rPr lang="cs-CZ" dirty="0" err="1" smtClean="0"/>
              <a:t>dekondicí</a:t>
            </a:r>
            <a:r>
              <a:rPr lang="cs-CZ" dirty="0" smtClean="0"/>
              <a:t> a svalovou slabostí, </a:t>
            </a:r>
            <a:r>
              <a:rPr lang="cs-CZ" dirty="0" err="1" smtClean="0"/>
              <a:t>instabilita</a:t>
            </a:r>
            <a:r>
              <a:rPr lang="cs-CZ" dirty="0" smtClean="0"/>
              <a:t> s pády, imobilita, kognitivní deficit a poruchy chování, inkontinence a terminální geriatrická deteriorace.</a:t>
            </a:r>
          </a:p>
          <a:p>
            <a:r>
              <a:rPr lang="cs-CZ" dirty="0"/>
              <a:t>Stařecká křehkost (</a:t>
            </a:r>
            <a:r>
              <a:rPr lang="cs-CZ" dirty="0" err="1"/>
              <a:t>L.Friedová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Nezáměrné hubnutí vyšší než 5 kg za poslední rok</a:t>
            </a:r>
          </a:p>
          <a:p>
            <a:pPr lvl="1"/>
            <a:r>
              <a:rPr lang="cs-CZ" dirty="0"/>
              <a:t>Únava a vyčerpanost</a:t>
            </a:r>
          </a:p>
          <a:p>
            <a:pPr lvl="1"/>
            <a:r>
              <a:rPr lang="cs-CZ" dirty="0"/>
              <a:t>Svalová slabost</a:t>
            </a:r>
          </a:p>
          <a:p>
            <a:pPr lvl="1"/>
            <a:r>
              <a:rPr lang="cs-CZ" dirty="0"/>
              <a:t>Snížení tělesné aktivity</a:t>
            </a:r>
          </a:p>
          <a:p>
            <a:pPr lvl="1"/>
            <a:r>
              <a:rPr lang="cs-CZ" dirty="0"/>
              <a:t>Zpomalení </a:t>
            </a:r>
            <a:r>
              <a:rPr lang="cs-CZ" dirty="0" smtClean="0"/>
              <a:t>chůze</a:t>
            </a:r>
          </a:p>
          <a:p>
            <a:r>
              <a:rPr lang="cs-CZ" dirty="0" err="1" smtClean="0"/>
              <a:t>Sarkopenie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098968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298</Words>
  <Application>Microsoft Office PowerPoint</Application>
  <PresentationFormat>Širokoúhlá obrazovka</PresentationFormat>
  <Paragraphs>69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</vt:lpstr>
      <vt:lpstr>Ontogeneze</vt:lpstr>
      <vt:lpstr>Batole 1 – 3 roky</vt:lpstr>
      <vt:lpstr>Předškolní věk 4 – 6 let </vt:lpstr>
      <vt:lpstr>Školní věk Mladší školní věk – 7-11 let</vt:lpstr>
      <vt:lpstr>Školní věk Starší školní věk – 12.-15.rok (puberta)</vt:lpstr>
      <vt:lpstr>Adolescence 15 – 18 let</vt:lpstr>
      <vt:lpstr>Dospělost</vt:lpstr>
      <vt:lpstr>Stáří 65 a více let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Ontogeneze</dc:title>
  <dc:creator>Radulenka</dc:creator>
  <cp:lastModifiedBy>Radulenka</cp:lastModifiedBy>
  <cp:revision>9</cp:revision>
  <dcterms:created xsi:type="dcterms:W3CDTF">2018-11-03T08:53:08Z</dcterms:created>
  <dcterms:modified xsi:type="dcterms:W3CDTF">2018-11-03T10:31:55Z</dcterms:modified>
</cp:coreProperties>
</file>