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B1435-5C42-4F6C-A4F4-B1AA4BD394B5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C8ED2-7B1D-45E9-BD96-25080E60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651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C8ED2-7B1D-45E9-BD96-25080E60C4D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233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C8ED2-7B1D-45E9-BD96-25080E60C4D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025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B38B-57E0-44EE-AC5F-D3FC56078DF2}" type="datetime1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3F6C-35BB-40D7-A713-0E83139615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10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6888D-C94F-4D3B-A108-A41BF0F79110}" type="datetime1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3F6C-35BB-40D7-A713-0E83139615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111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48DB-CF35-43B3-A58E-16986A2B1286}" type="datetime1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3F6C-35BB-40D7-A713-0E83139615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41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9335-697B-4606-B762-DB773600A249}" type="datetime1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3F6C-35BB-40D7-A713-0E83139615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17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C3F7-F7C1-45E3-A630-B3509CF7037C}" type="datetime1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3F6C-35BB-40D7-A713-0E83139615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474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BB7D-C441-453F-99CB-B47F05FB9C0E}" type="datetime1">
              <a:rPr lang="cs-CZ" smtClean="0"/>
              <a:t>31.10.2018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3F6C-35BB-40D7-A713-0E83139615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9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E8A3-D93B-4E70-91BD-6CDFFB9CD4D3}" type="datetime1">
              <a:rPr lang="cs-CZ" smtClean="0"/>
              <a:t>31.10.2018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2018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3F6C-35BB-40D7-A713-0E83139615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2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A16A-95A2-4796-A8E6-04786EC4DE68}" type="datetime1">
              <a:rPr lang="cs-CZ" smtClean="0"/>
              <a:t>31.10.2018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3F6C-35BB-40D7-A713-0E83139615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12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DA789-3008-422F-A042-C69A27D7F09C}" type="datetime1">
              <a:rPr lang="cs-CZ" smtClean="0"/>
              <a:t>31.10.2018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2018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3F6C-35BB-40D7-A713-0E83139615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007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A8F3-76C0-4C18-8AAB-7E34A4B9C33A}" type="datetime1">
              <a:rPr lang="cs-CZ" smtClean="0"/>
              <a:t>31.10.2018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3F6C-35BB-40D7-A713-0E83139615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117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55374-A803-47E1-AFD1-A8230B6C23EC}" type="datetime1">
              <a:rPr lang="cs-CZ" smtClean="0"/>
              <a:t>31.10.2018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3F6C-35BB-40D7-A713-0E83139615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3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F403-631F-418F-891C-5E120CEC9F8F}" type="datetime1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© Doc. Ing. Jiří Novotný, CSc. FSpS MUNI 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B3F6C-35BB-40D7-A713-0E83139615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386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1850" y="468086"/>
            <a:ext cx="10515600" cy="1839685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>
                <a:solidFill>
                  <a:prstClr val="black"/>
                </a:solidFill>
              </a:rPr>
              <a:t>Monitorování sportovní akce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t>Co je nutno sledovat při sportovní akci? </a:t>
            </a:r>
            <a:br>
              <a:rPr lang="cs-CZ" sz="2400" dirty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831850" y="2959769"/>
            <a:ext cx="10515600" cy="3129882"/>
          </a:xfrm>
        </p:spPr>
        <p:txBody>
          <a:bodyPr/>
          <a:lstStyle/>
          <a:p>
            <a:pPr algn="just"/>
            <a:r>
              <a:rPr lang="cs-CZ" dirty="0" smtClean="0"/>
              <a:t>                                                 </a:t>
            </a:r>
            <a:r>
              <a:rPr lang="cs-CZ" dirty="0"/>
              <a:t> </a:t>
            </a:r>
            <a:r>
              <a:rPr lang="cs-CZ" dirty="0" smtClean="0"/>
              <a:t> doc. Ing. Jiří Novotný, CSc.</a:t>
            </a:r>
          </a:p>
          <a:p>
            <a:pPr algn="ctr"/>
            <a:r>
              <a:rPr lang="cs-CZ" dirty="0" smtClean="0"/>
              <a:t>KSVMS </a:t>
            </a:r>
            <a:r>
              <a:rPr lang="cs-CZ" dirty="0" err="1" smtClean="0"/>
              <a:t>FSpS</a:t>
            </a:r>
            <a:r>
              <a:rPr lang="cs-CZ" dirty="0" smtClean="0"/>
              <a:t> MUNI</a:t>
            </a:r>
          </a:p>
          <a:p>
            <a:pPr algn="ctr"/>
            <a:r>
              <a:rPr lang="cs-CZ" dirty="0" smtClean="0"/>
              <a:t>BRNO 2018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2018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3F6C-35BB-40D7-A713-0E831396154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687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5400" b="1" dirty="0">
                <a:solidFill>
                  <a:prstClr val="black"/>
                </a:solidFill>
              </a:rPr>
              <a:t>Monitorování sportovní akce</a:t>
            </a:r>
            <a:r>
              <a:rPr lang="cs-CZ" sz="5400" dirty="0">
                <a:solidFill>
                  <a:prstClr val="black"/>
                </a:solidFill>
              </a:rPr>
              <a:t/>
            </a:r>
            <a:br>
              <a:rPr lang="cs-CZ" sz="5400" dirty="0">
                <a:solidFill>
                  <a:prstClr val="black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062" indent="0">
              <a:buNone/>
            </a:pPr>
            <a:r>
              <a:rPr lang="cs-CZ" dirty="0" smtClean="0"/>
              <a:t>Zpracování dotazníků</a:t>
            </a:r>
          </a:p>
          <a:p>
            <a:pPr lvl="1"/>
            <a:r>
              <a:rPr lang="cs-CZ" dirty="0" smtClean="0"/>
              <a:t>Ručně vyplňované  - nutno přepisovat do </a:t>
            </a:r>
            <a:r>
              <a:rPr lang="cs-CZ" dirty="0" err="1" smtClean="0"/>
              <a:t>excelu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dirty="0" smtClean="0"/>
              <a:t>Doplňované do </a:t>
            </a:r>
            <a:r>
              <a:rPr lang="cs-CZ" dirty="0" err="1" smtClean="0"/>
              <a:t>noteboků</a:t>
            </a:r>
            <a:r>
              <a:rPr lang="cs-CZ" dirty="0" smtClean="0"/>
              <a:t>, iPodů, jednodušší.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3F6C-35BB-40D7-A713-0E831396154F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520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5400" b="1" dirty="0">
                <a:solidFill>
                  <a:prstClr val="black"/>
                </a:solidFill>
              </a:rPr>
              <a:t>Monitorování sportovní akce</a:t>
            </a:r>
            <a:r>
              <a:rPr lang="cs-CZ" sz="5400" dirty="0">
                <a:solidFill>
                  <a:prstClr val="black"/>
                </a:solidFill>
              </a:rPr>
              <a:t/>
            </a:r>
            <a:br>
              <a:rPr lang="cs-CZ" sz="5400" dirty="0">
                <a:solidFill>
                  <a:prstClr val="black"/>
                </a:solidFill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Informovat veřejnost o konání akce</a:t>
            </a:r>
          </a:p>
          <a:p>
            <a:endParaRPr lang="cs-CZ" dirty="0" smtClean="0"/>
          </a:p>
          <a:p>
            <a:r>
              <a:rPr lang="cs-CZ" dirty="0" smtClean="0"/>
              <a:t>Přesvědčovací informace pro </a:t>
            </a:r>
            <a:r>
              <a:rPr lang="cs-CZ" dirty="0" err="1" smtClean="0"/>
              <a:t>stakeholdery</a:t>
            </a:r>
            <a:endParaRPr lang="cs-CZ" dirty="0" smtClean="0"/>
          </a:p>
          <a:p>
            <a:pPr lvl="2"/>
            <a:r>
              <a:rPr lang="cs-CZ" dirty="0" smtClean="0"/>
              <a:t>Představitelé samosprávy v místě konání – obec , kraj</a:t>
            </a:r>
          </a:p>
          <a:p>
            <a:pPr lvl="2"/>
            <a:endParaRPr lang="cs-CZ" dirty="0"/>
          </a:p>
          <a:p>
            <a:pPr lvl="2"/>
            <a:r>
              <a:rPr lang="cs-CZ" dirty="0" smtClean="0"/>
              <a:t>Potenciální sponzoři</a:t>
            </a:r>
          </a:p>
          <a:p>
            <a:pPr lvl="2"/>
            <a:endParaRPr lang="cs-CZ" dirty="0"/>
          </a:p>
          <a:p>
            <a:r>
              <a:rPr lang="cs-CZ" dirty="0" smtClean="0"/>
              <a:t>Informace pro analýzu pro pořadatele a sportovní svaz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2018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3F6C-35BB-40D7-A713-0E831396154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44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8504"/>
          </a:xfrm>
        </p:spPr>
        <p:txBody>
          <a:bodyPr>
            <a:normAutofit fontScale="90000"/>
          </a:bodyPr>
          <a:lstStyle/>
          <a:p>
            <a:r>
              <a:rPr lang="cs-CZ" sz="5400" b="1" dirty="0" smtClean="0">
                <a:solidFill>
                  <a:prstClr val="black"/>
                </a:solidFill>
                <a:latin typeface="Calibri Light" panose="020F0302020204030204"/>
              </a:rPr>
              <a:t/>
            </a:r>
            <a:br>
              <a:rPr lang="cs-CZ" sz="5400" b="1" dirty="0" smtClean="0">
                <a:solidFill>
                  <a:prstClr val="black"/>
                </a:solidFill>
                <a:latin typeface="Calibri Light" panose="020F0302020204030204"/>
              </a:rPr>
            </a:br>
            <a:r>
              <a:rPr lang="cs-CZ" sz="5400" b="1" dirty="0" smtClean="0">
                <a:solidFill>
                  <a:prstClr val="black"/>
                </a:solidFill>
                <a:latin typeface="Calibri Light" panose="020F0302020204030204"/>
              </a:rPr>
              <a:t>Monitorování </a:t>
            </a:r>
            <a:r>
              <a:rPr lang="cs-CZ" sz="5400" b="1" dirty="0">
                <a:solidFill>
                  <a:prstClr val="black"/>
                </a:solidFill>
                <a:latin typeface="Calibri Light" panose="020F0302020204030204"/>
              </a:rPr>
              <a:t>sportovní </a:t>
            </a:r>
            <a:r>
              <a:rPr lang="cs-CZ" sz="5400" b="1" dirty="0" smtClean="0">
                <a:solidFill>
                  <a:prstClr val="black"/>
                </a:solidFill>
                <a:latin typeface="Calibri Light" panose="020F0302020204030204"/>
              </a:rPr>
              <a:t>akce</a:t>
            </a:r>
            <a:br>
              <a:rPr lang="cs-CZ" sz="5400" b="1" dirty="0" smtClean="0">
                <a:solidFill>
                  <a:prstClr val="black"/>
                </a:solidFill>
                <a:latin typeface="Calibri Light" panose="020F0302020204030204"/>
              </a:rPr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Dvě základní metody pro zjištění ekonomického dopadu: </a:t>
            </a:r>
          </a:p>
          <a:p>
            <a:endParaRPr lang="cs-CZ" b="1" dirty="0"/>
          </a:p>
          <a:p>
            <a:pPr marL="633412" indent="-514350">
              <a:buFont typeface="+mj-lt"/>
              <a:buAutoNum type="arabicPeriod"/>
            </a:pPr>
            <a:r>
              <a:rPr lang="cs-CZ" b="1" dirty="0" smtClean="0"/>
              <a:t>Jednoduchý průzkum a selské počty</a:t>
            </a:r>
          </a:p>
          <a:p>
            <a:pPr marL="633412" indent="-514350">
              <a:buFont typeface="+mj-lt"/>
              <a:buAutoNum type="arabicPeriod"/>
            </a:pPr>
            <a:endParaRPr lang="cs-CZ" b="1" dirty="0"/>
          </a:p>
          <a:p>
            <a:pPr marL="633412" indent="-514350">
              <a:buFont typeface="+mj-lt"/>
              <a:buAutoNum type="arabicPeriod"/>
            </a:pPr>
            <a:r>
              <a:rPr lang="cs-CZ" b="1" dirty="0" smtClean="0"/>
              <a:t>Input-Output Analýza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3F6C-35BB-40D7-A713-0E831396154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936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8507"/>
          </a:xfrm>
        </p:spPr>
        <p:txBody>
          <a:bodyPr>
            <a:normAutofit fontScale="90000"/>
          </a:bodyPr>
          <a:lstStyle/>
          <a:p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       </a:t>
            </a:r>
            <a:r>
              <a:rPr lang="cs-CZ" sz="4900" b="1" dirty="0" smtClean="0"/>
              <a:t>Monitorování </a:t>
            </a:r>
            <a:r>
              <a:rPr lang="cs-CZ" sz="4900" b="1" dirty="0"/>
              <a:t>sportovní akce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Dotazník průběhu akce:</a:t>
            </a:r>
          </a:p>
          <a:p>
            <a:endParaRPr lang="cs-CZ" dirty="0"/>
          </a:p>
          <a:p>
            <a:pPr lvl="1"/>
            <a:r>
              <a:rPr lang="cs-CZ" dirty="0" smtClean="0"/>
              <a:t>S tazatelem – ideální, ale náročnější</a:t>
            </a:r>
          </a:p>
          <a:p>
            <a:pPr lvl="1"/>
            <a:r>
              <a:rPr lang="cs-CZ" dirty="0" smtClean="0"/>
              <a:t>Papírový rozdávaný v průběhu akce </a:t>
            </a:r>
          </a:p>
          <a:p>
            <a:pPr lvl="1"/>
            <a:r>
              <a:rPr lang="cs-CZ" dirty="0" smtClean="0"/>
              <a:t>Internetový zveřejněný v době konání akce</a:t>
            </a:r>
          </a:p>
          <a:p>
            <a:pPr lvl="1"/>
            <a:r>
              <a:rPr lang="cs-CZ" dirty="0" err="1" smtClean="0"/>
              <a:t>Facebook</a:t>
            </a:r>
            <a:r>
              <a:rPr lang="cs-CZ" dirty="0" smtClean="0"/>
              <a:t> apod. 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3F6C-35BB-40D7-A713-0E831396154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312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5400" b="1" dirty="0">
                <a:solidFill>
                  <a:prstClr val="black"/>
                </a:solidFill>
              </a:rPr>
              <a:t>Monitorování sportovní akce</a:t>
            </a:r>
            <a:r>
              <a:rPr lang="cs-CZ" sz="5400" dirty="0">
                <a:solidFill>
                  <a:prstClr val="black"/>
                </a:solidFill>
              </a:rPr>
              <a:t/>
            </a:r>
            <a:br>
              <a:rPr lang="cs-CZ" sz="5400" dirty="0">
                <a:solidFill>
                  <a:prstClr val="black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062" indent="0">
              <a:buNone/>
            </a:pPr>
            <a:r>
              <a:rPr lang="cs-CZ" b="1" dirty="0" smtClean="0"/>
              <a:t>Důležité informace v dotazníku:</a:t>
            </a:r>
          </a:p>
          <a:p>
            <a:r>
              <a:rPr lang="cs-CZ" dirty="0" smtClean="0"/>
              <a:t>Odkud návštěvník přijel</a:t>
            </a:r>
          </a:p>
          <a:p>
            <a:r>
              <a:rPr lang="cs-CZ" dirty="0" smtClean="0"/>
              <a:t>Na jak dlouho přijel</a:t>
            </a:r>
          </a:p>
          <a:p>
            <a:r>
              <a:rPr lang="cs-CZ" dirty="0" smtClean="0"/>
              <a:t>Přijel speciálně na tuto akci, nebo se zúčastnil náhodně při jejím konání v místě pobytu probanda (škála 0 -10)</a:t>
            </a:r>
          </a:p>
          <a:p>
            <a:r>
              <a:rPr lang="cs-CZ" dirty="0" smtClean="0"/>
              <a:t>Kolik utratil za dopravu</a:t>
            </a:r>
          </a:p>
          <a:p>
            <a:r>
              <a:rPr lang="cs-CZ" dirty="0" smtClean="0"/>
              <a:t>Kolik utratil denně za zboží a služby v místě konání akce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3F6C-35BB-40D7-A713-0E831396154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808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5400" b="1" dirty="0">
                <a:solidFill>
                  <a:prstClr val="black"/>
                </a:solidFill>
              </a:rPr>
              <a:t>Monitorování sportovní akce</a:t>
            </a:r>
            <a:r>
              <a:rPr lang="cs-CZ" sz="5400" dirty="0">
                <a:solidFill>
                  <a:prstClr val="black"/>
                </a:solidFill>
              </a:rPr>
              <a:t/>
            </a:r>
            <a:br>
              <a:rPr lang="cs-CZ" sz="5400" dirty="0">
                <a:solidFill>
                  <a:prstClr val="black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062" indent="0">
              <a:buNone/>
            </a:pPr>
            <a:r>
              <a:rPr lang="cs-CZ" b="1" dirty="0" smtClean="0"/>
              <a:t>Spočítat kolik návštěvníci na akci utratili peněz:</a:t>
            </a:r>
          </a:p>
          <a:p>
            <a:pPr marL="633412" indent="-514350">
              <a:buFont typeface="+mj-lt"/>
              <a:buAutoNum type="arabicPeriod"/>
            </a:pPr>
            <a:r>
              <a:rPr lang="cs-CZ" sz="2800" b="1" dirty="0"/>
              <a:t>Sečíst</a:t>
            </a:r>
            <a:r>
              <a:rPr lang="cs-CZ" sz="2800" dirty="0"/>
              <a:t> zvlášť výdaje na dopravu a zvlášť všechny ostatní výdaje návštěvníků</a:t>
            </a:r>
          </a:p>
          <a:p>
            <a:pPr marL="925512" lvl="1" indent="-514350"/>
            <a:r>
              <a:rPr lang="cs-CZ" sz="2400" dirty="0"/>
              <a:t>Možné sledování všech výdajů</a:t>
            </a:r>
          </a:p>
          <a:p>
            <a:pPr marL="925512" lvl="1" indent="-514350"/>
            <a:r>
              <a:rPr lang="cs-CZ" sz="2400" dirty="0"/>
              <a:t>Možné sledování </a:t>
            </a:r>
            <a:r>
              <a:rPr lang="cs-CZ" sz="2400" dirty="0"/>
              <a:t>průměrných denních výdajů</a:t>
            </a:r>
          </a:p>
          <a:p>
            <a:pPr marL="633412" indent="-514350">
              <a:buFont typeface="+mj-lt"/>
              <a:buAutoNum type="arabicPeriod"/>
            </a:pPr>
            <a:r>
              <a:rPr lang="cs-CZ" sz="2400" b="1" dirty="0"/>
              <a:t>Vyloučit</a:t>
            </a:r>
            <a:r>
              <a:rPr lang="cs-CZ" sz="2400" dirty="0"/>
              <a:t> návštěvníky, kteří přijeli do místa konání ze zcela jiných důvodů</a:t>
            </a:r>
          </a:p>
          <a:p>
            <a:pPr marL="633412" indent="-514350">
              <a:buFont typeface="+mj-lt"/>
              <a:buAutoNum type="arabicPeriod"/>
            </a:pPr>
            <a:r>
              <a:rPr lang="cs-CZ" sz="2400" dirty="0"/>
              <a:t>Návštěvníci </a:t>
            </a:r>
            <a:r>
              <a:rPr lang="cs-CZ" sz="2400" b="1" dirty="0"/>
              <a:t>bydlící a žijící </a:t>
            </a:r>
            <a:r>
              <a:rPr lang="cs-CZ" sz="2400" dirty="0"/>
              <a:t>v místě konání akce, je nutno otázkou zjistit, zda by svoje peníze navíc použili pouze v době konání akce  </a:t>
            </a:r>
          </a:p>
          <a:p>
            <a:pPr marL="925512" lvl="1" indent="-514350"/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3F6C-35BB-40D7-A713-0E831396154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291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4917"/>
          </a:xfrm>
        </p:spPr>
        <p:txBody>
          <a:bodyPr>
            <a:normAutofit fontScale="90000"/>
          </a:bodyPr>
          <a:lstStyle/>
          <a:p>
            <a:r>
              <a:rPr lang="cs-CZ" sz="5400" b="1" dirty="0">
                <a:solidFill>
                  <a:prstClr val="black"/>
                </a:solidFill>
              </a:rPr>
              <a:t>Monitorování sportovní akce</a:t>
            </a:r>
            <a:r>
              <a:rPr lang="cs-CZ" sz="5400" dirty="0">
                <a:solidFill>
                  <a:prstClr val="black"/>
                </a:solidFill>
              </a:rPr>
              <a:t/>
            </a:r>
            <a:br>
              <a:rPr lang="cs-CZ" sz="5400" dirty="0">
                <a:solidFill>
                  <a:prstClr val="black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Vynaložené výdaje: </a:t>
            </a:r>
            <a:endParaRPr lang="cs-CZ" dirty="0" smtClean="0"/>
          </a:p>
          <a:p>
            <a:pPr lvl="1"/>
            <a:r>
              <a:rPr lang="cs-CZ" dirty="0" smtClean="0"/>
              <a:t>doprava </a:t>
            </a:r>
          </a:p>
          <a:p>
            <a:pPr lvl="1"/>
            <a:r>
              <a:rPr lang="cs-CZ" dirty="0" smtClean="0"/>
              <a:t>– lístky, </a:t>
            </a:r>
            <a:r>
              <a:rPr lang="cs-CZ" dirty="0"/>
              <a:t>veřejná, </a:t>
            </a:r>
            <a:endParaRPr lang="cs-CZ" dirty="0" smtClean="0"/>
          </a:p>
          <a:p>
            <a:pPr lvl="1"/>
            <a:r>
              <a:rPr lang="cs-CZ" dirty="0" smtClean="0"/>
              <a:t>individuální </a:t>
            </a:r>
            <a:r>
              <a:rPr lang="cs-CZ" dirty="0"/>
              <a:t>automobil</a:t>
            </a:r>
            <a:r>
              <a:rPr lang="cs-CZ" dirty="0" smtClean="0"/>
              <a:t>,</a:t>
            </a:r>
          </a:p>
          <a:p>
            <a:r>
              <a:rPr lang="cs-CZ" dirty="0" smtClean="0"/>
              <a:t> </a:t>
            </a:r>
            <a:r>
              <a:rPr lang="cs-CZ" dirty="0"/>
              <a:t>U</a:t>
            </a:r>
            <a:r>
              <a:rPr lang="cs-CZ" dirty="0" smtClean="0"/>
              <a:t>bytování </a:t>
            </a:r>
            <a:r>
              <a:rPr lang="cs-CZ" dirty="0"/>
              <a:t>je-li, </a:t>
            </a:r>
            <a:endParaRPr lang="cs-CZ" dirty="0" smtClean="0"/>
          </a:p>
          <a:p>
            <a:r>
              <a:rPr lang="cs-CZ" dirty="0" smtClean="0"/>
              <a:t>Občerstvení </a:t>
            </a:r>
            <a:r>
              <a:rPr lang="cs-CZ" dirty="0"/>
              <a:t>na </a:t>
            </a:r>
            <a:r>
              <a:rPr lang="cs-CZ" dirty="0" smtClean="0"/>
              <a:t>akci</a:t>
            </a:r>
          </a:p>
          <a:p>
            <a:r>
              <a:rPr lang="cs-CZ" dirty="0" smtClean="0"/>
              <a:t>Jídlo v místě pobytu</a:t>
            </a:r>
          </a:p>
          <a:p>
            <a:r>
              <a:rPr lang="cs-CZ" dirty="0" smtClean="0"/>
              <a:t>Nákup suvenýrů, sport. potřeb apod.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3F6C-35BB-40D7-A713-0E831396154F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860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4601"/>
          </a:xfrm>
        </p:spPr>
        <p:txBody>
          <a:bodyPr>
            <a:normAutofit fontScale="90000"/>
          </a:bodyPr>
          <a:lstStyle/>
          <a:p>
            <a:r>
              <a:rPr lang="cs-CZ" sz="5400" b="1" dirty="0">
                <a:solidFill>
                  <a:prstClr val="black"/>
                </a:solidFill>
              </a:rPr>
              <a:t>Monitorování sportovní akce</a:t>
            </a:r>
            <a:r>
              <a:rPr lang="cs-CZ" sz="5400" dirty="0">
                <a:solidFill>
                  <a:prstClr val="black"/>
                </a:solidFill>
              </a:rPr>
              <a:t/>
            </a:r>
            <a:br>
              <a:rPr lang="cs-CZ" sz="5400" dirty="0">
                <a:solidFill>
                  <a:prstClr val="black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062" indent="0">
              <a:buNone/>
            </a:pPr>
            <a:r>
              <a:rPr lang="cs-CZ" b="1" dirty="0" smtClean="0"/>
              <a:t>Vyčíslení ekonomických dopadů akce</a:t>
            </a:r>
          </a:p>
          <a:p>
            <a:r>
              <a:rPr lang="cs-CZ" dirty="0" smtClean="0"/>
              <a:t>Kolik peněz utratili návštěvníci z jiných měst na akci apod. Peníze, které zůstávají ve městě?</a:t>
            </a:r>
          </a:p>
          <a:p>
            <a:r>
              <a:rPr lang="cs-CZ" dirty="0" smtClean="0"/>
              <a:t>Výdaje na dopravu pouze za místní městskou dopravu patřící městu.</a:t>
            </a:r>
          </a:p>
          <a:p>
            <a:r>
              <a:rPr lang="cs-CZ" dirty="0" smtClean="0"/>
              <a:t>Porovnání výdajů návštěvníků v místě konání s dotací od veřejné správy.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3F6C-35BB-40D7-A713-0E831396154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99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5400" b="1" dirty="0">
                <a:solidFill>
                  <a:prstClr val="black"/>
                </a:solidFill>
              </a:rPr>
              <a:t>Monitorování sportovní akce</a:t>
            </a:r>
            <a:r>
              <a:rPr lang="cs-CZ" sz="5400" dirty="0">
                <a:solidFill>
                  <a:prstClr val="black"/>
                </a:solidFill>
              </a:rPr>
              <a:t/>
            </a:r>
            <a:br>
              <a:rPr lang="cs-CZ" sz="5400" dirty="0">
                <a:solidFill>
                  <a:prstClr val="black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062" indent="0">
              <a:buNone/>
            </a:pPr>
            <a:r>
              <a:rPr lang="cs-CZ" b="1" dirty="0" smtClean="0"/>
              <a:t>Input-</a:t>
            </a:r>
            <a:r>
              <a:rPr lang="cs-CZ" b="1" dirty="0" err="1" smtClean="0"/>
              <a:t>Out</a:t>
            </a:r>
            <a:r>
              <a:rPr lang="cs-CZ" b="1" dirty="0" smtClean="0"/>
              <a:t> </a:t>
            </a:r>
            <a:r>
              <a:rPr lang="cs-CZ" b="1" dirty="0" err="1" smtClean="0"/>
              <a:t>Put</a:t>
            </a:r>
            <a:r>
              <a:rPr lang="cs-CZ" b="1" dirty="0" smtClean="0"/>
              <a:t>  Analýza (IOA) sportovní akce </a:t>
            </a:r>
          </a:p>
          <a:p>
            <a:r>
              <a:rPr lang="cs-CZ" dirty="0" smtClean="0"/>
              <a:t>Velmi náročná meziodvětvová analýza, požaduje statistiku národních účtů ČSÚ</a:t>
            </a:r>
          </a:p>
          <a:p>
            <a:r>
              <a:rPr lang="cs-CZ" dirty="0" smtClean="0"/>
              <a:t>Vyčísluje multiplikační efekty v NH</a:t>
            </a:r>
          </a:p>
          <a:p>
            <a:r>
              <a:rPr lang="cs-CZ" dirty="0" smtClean="0"/>
              <a:t>Vyčísluje přímé a nepřímé efekty akce</a:t>
            </a:r>
          </a:p>
          <a:p>
            <a:endParaRPr lang="cs-CZ" dirty="0"/>
          </a:p>
          <a:p>
            <a:r>
              <a:rPr lang="cs-CZ" dirty="0" smtClean="0"/>
              <a:t>Vlastní dotazník pro akci musí být složitější, podrobnější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3F6C-35BB-40D7-A713-0E831396154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1550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492</Words>
  <Application>Microsoft Office PowerPoint</Application>
  <PresentationFormat>Širokoúhlá obrazovka</PresentationFormat>
  <Paragraphs>88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   Monitorování sportovní akce Co je nutno sledovat při sportovní akci?  </vt:lpstr>
      <vt:lpstr>Monitorování sportovní akce </vt:lpstr>
      <vt:lpstr> Monitorování sportovní akce </vt:lpstr>
      <vt:lpstr>        Monitorování sportovní akce </vt:lpstr>
      <vt:lpstr>Monitorování sportovní akce </vt:lpstr>
      <vt:lpstr>Monitorování sportovní akce </vt:lpstr>
      <vt:lpstr>Monitorování sportovní akce </vt:lpstr>
      <vt:lpstr>Monitorování sportovní akce </vt:lpstr>
      <vt:lpstr>Monitorování sportovní akce </vt:lpstr>
      <vt:lpstr>Monitorování sportovní akce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a sportovní akce</dc:title>
  <dc:creator>fsps</dc:creator>
  <cp:lastModifiedBy>fsps</cp:lastModifiedBy>
  <cp:revision>5</cp:revision>
  <dcterms:created xsi:type="dcterms:W3CDTF">2018-10-31T13:34:06Z</dcterms:created>
  <dcterms:modified xsi:type="dcterms:W3CDTF">2018-10-31T14:42:07Z</dcterms:modified>
</cp:coreProperties>
</file>