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57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6B10900-D28B-48AD-AF2F-12F5F43AE674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DB52DA4E-D42D-47FF-B6B1-B53CC8F2F8EE}">
      <dgm:prSet phldrT="[Text]" custT="1"/>
      <dgm:spPr/>
      <dgm:t>
        <a:bodyPr/>
        <a:lstStyle/>
        <a:p>
          <a:r>
            <a:rPr lang="cs-CZ" sz="1400" dirty="0" smtClean="0"/>
            <a:t>Stanovení cílů</a:t>
          </a:r>
          <a:endParaRPr lang="cs-CZ" sz="1400" dirty="0"/>
        </a:p>
      </dgm:t>
    </dgm:pt>
    <dgm:pt modelId="{DE104B98-DB2C-47B5-8D75-61A75F7B3498}" type="parTrans" cxnId="{0D9049CA-BBE0-4F1E-9AEE-35B936C3A6AA}">
      <dgm:prSet/>
      <dgm:spPr/>
      <dgm:t>
        <a:bodyPr/>
        <a:lstStyle/>
        <a:p>
          <a:endParaRPr lang="cs-CZ" sz="2400"/>
        </a:p>
      </dgm:t>
    </dgm:pt>
    <dgm:pt modelId="{AA5FF88A-E81E-462A-B868-481E0FF17C66}" type="sibTrans" cxnId="{0D9049CA-BBE0-4F1E-9AEE-35B936C3A6AA}">
      <dgm:prSet custT="1"/>
      <dgm:spPr/>
      <dgm:t>
        <a:bodyPr/>
        <a:lstStyle/>
        <a:p>
          <a:endParaRPr lang="cs-CZ" sz="1100"/>
        </a:p>
      </dgm:t>
    </dgm:pt>
    <dgm:pt modelId="{407A965C-6FB5-432A-B67D-492EEE397C35}">
      <dgm:prSet phldrT="[Text]" custT="1"/>
      <dgm:spPr/>
      <dgm:t>
        <a:bodyPr/>
        <a:lstStyle/>
        <a:p>
          <a:r>
            <a:rPr lang="cs-CZ" sz="1400" dirty="0" smtClean="0"/>
            <a:t>Zajištění zdrojů</a:t>
          </a:r>
          <a:endParaRPr lang="cs-CZ" sz="1400" dirty="0"/>
        </a:p>
      </dgm:t>
    </dgm:pt>
    <dgm:pt modelId="{D63BB561-118C-4C7F-96A4-3CA87443973F}" type="parTrans" cxnId="{D5BDC562-F07A-4E4F-8011-2EAAAB1C2FF4}">
      <dgm:prSet/>
      <dgm:spPr/>
      <dgm:t>
        <a:bodyPr/>
        <a:lstStyle/>
        <a:p>
          <a:endParaRPr lang="cs-CZ" sz="2400"/>
        </a:p>
      </dgm:t>
    </dgm:pt>
    <dgm:pt modelId="{6B02258E-876F-4B4B-9686-93BA55486278}" type="sibTrans" cxnId="{D5BDC562-F07A-4E4F-8011-2EAAAB1C2FF4}">
      <dgm:prSet custT="1"/>
      <dgm:spPr/>
      <dgm:t>
        <a:bodyPr/>
        <a:lstStyle/>
        <a:p>
          <a:endParaRPr lang="cs-CZ" sz="1100"/>
        </a:p>
      </dgm:t>
    </dgm:pt>
    <dgm:pt modelId="{A5784117-8FA7-4269-AFFC-B0261674AEE4}">
      <dgm:prSet phldrT="[Text]" custT="1"/>
      <dgm:spPr/>
      <dgm:t>
        <a:bodyPr/>
        <a:lstStyle/>
        <a:p>
          <a:r>
            <a:rPr lang="cs-CZ" sz="1400" dirty="0" smtClean="0"/>
            <a:t>Stanovení strategií provozu</a:t>
          </a:r>
          <a:endParaRPr lang="cs-CZ" sz="1400" dirty="0"/>
        </a:p>
      </dgm:t>
    </dgm:pt>
    <dgm:pt modelId="{3054AF30-1CD0-40DD-B630-39649FA3A656}" type="parTrans" cxnId="{CD6D66C5-9F13-482D-9D7A-6022F12BC2DB}">
      <dgm:prSet/>
      <dgm:spPr/>
      <dgm:t>
        <a:bodyPr/>
        <a:lstStyle/>
        <a:p>
          <a:endParaRPr lang="cs-CZ" sz="2400"/>
        </a:p>
      </dgm:t>
    </dgm:pt>
    <dgm:pt modelId="{BB13DF5F-BB93-4CEC-A1DC-7C28369D6A74}" type="sibTrans" cxnId="{CD6D66C5-9F13-482D-9D7A-6022F12BC2DB}">
      <dgm:prSet custT="1"/>
      <dgm:spPr/>
      <dgm:t>
        <a:bodyPr/>
        <a:lstStyle/>
        <a:p>
          <a:endParaRPr lang="cs-CZ" sz="1100"/>
        </a:p>
      </dgm:t>
    </dgm:pt>
    <dgm:pt modelId="{307E7267-2135-4907-A550-58FB98703E69}">
      <dgm:prSet phldrT="[Text]" custT="1"/>
      <dgm:spPr/>
      <dgm:t>
        <a:bodyPr/>
        <a:lstStyle/>
        <a:p>
          <a:r>
            <a:rPr lang="cs-CZ" sz="1400" dirty="0" smtClean="0"/>
            <a:t>Přidělení odpovědností</a:t>
          </a:r>
          <a:endParaRPr lang="cs-CZ" sz="1400" dirty="0"/>
        </a:p>
      </dgm:t>
    </dgm:pt>
    <dgm:pt modelId="{1678FC08-956F-42DB-9D04-E78E193CC0F9}" type="parTrans" cxnId="{C6EE1675-08C7-463F-B2F2-C7C9E3D9C452}">
      <dgm:prSet/>
      <dgm:spPr/>
      <dgm:t>
        <a:bodyPr/>
        <a:lstStyle/>
        <a:p>
          <a:endParaRPr lang="cs-CZ" sz="2400"/>
        </a:p>
      </dgm:t>
    </dgm:pt>
    <dgm:pt modelId="{48B7BEA5-24D1-4706-B8E9-1EADB87C0834}" type="sibTrans" cxnId="{C6EE1675-08C7-463F-B2F2-C7C9E3D9C452}">
      <dgm:prSet custT="1"/>
      <dgm:spPr/>
      <dgm:t>
        <a:bodyPr/>
        <a:lstStyle/>
        <a:p>
          <a:endParaRPr lang="cs-CZ" sz="1100"/>
        </a:p>
      </dgm:t>
    </dgm:pt>
    <dgm:pt modelId="{3F64AA47-F8D7-4FAB-B617-623DFF780C7C}">
      <dgm:prSet phldrT="[Text]" custT="1"/>
      <dgm:spPr/>
      <dgm:t>
        <a:bodyPr/>
        <a:lstStyle/>
        <a:p>
          <a:r>
            <a:rPr lang="cs-CZ" sz="1400" dirty="0" smtClean="0"/>
            <a:t>Připravení rozpočtu</a:t>
          </a:r>
          <a:endParaRPr lang="cs-CZ" sz="1400" dirty="0"/>
        </a:p>
      </dgm:t>
    </dgm:pt>
    <dgm:pt modelId="{016759C2-FAEB-41B4-8474-5366C1EDD4AB}" type="parTrans" cxnId="{0C57B57C-9423-4CAE-9314-692A11DDDD99}">
      <dgm:prSet/>
      <dgm:spPr/>
      <dgm:t>
        <a:bodyPr/>
        <a:lstStyle/>
        <a:p>
          <a:endParaRPr lang="cs-CZ" sz="2400"/>
        </a:p>
      </dgm:t>
    </dgm:pt>
    <dgm:pt modelId="{3CB9FC24-07D7-42E2-8E52-42C7144C1D97}" type="sibTrans" cxnId="{0C57B57C-9423-4CAE-9314-692A11DDDD99}">
      <dgm:prSet custT="1"/>
      <dgm:spPr/>
      <dgm:t>
        <a:bodyPr/>
        <a:lstStyle/>
        <a:p>
          <a:endParaRPr lang="cs-CZ" sz="1100"/>
        </a:p>
      </dgm:t>
    </dgm:pt>
    <dgm:pt modelId="{C70FE39A-C748-40C4-AB2B-13EF777EB3CF}">
      <dgm:prSet custT="1"/>
      <dgm:spPr/>
      <dgm:t>
        <a:bodyPr/>
        <a:lstStyle/>
        <a:p>
          <a:r>
            <a:rPr lang="cs-CZ" sz="1400" smtClean="0"/>
            <a:t>Schválení rozpočtu</a:t>
          </a:r>
          <a:endParaRPr lang="cs-CZ" sz="1400" dirty="0" smtClean="0"/>
        </a:p>
      </dgm:t>
    </dgm:pt>
    <dgm:pt modelId="{2CF1829A-FE01-432F-BC8C-A6594B648755}" type="parTrans" cxnId="{5F7AD75E-11BC-4BB7-AE09-7C932E5F7CD8}">
      <dgm:prSet/>
      <dgm:spPr/>
      <dgm:t>
        <a:bodyPr/>
        <a:lstStyle/>
        <a:p>
          <a:endParaRPr lang="cs-CZ" sz="2400"/>
        </a:p>
      </dgm:t>
    </dgm:pt>
    <dgm:pt modelId="{5B28D766-1962-4F31-9D37-CFE26C62024E}" type="sibTrans" cxnId="{5F7AD75E-11BC-4BB7-AE09-7C932E5F7CD8}">
      <dgm:prSet custT="1"/>
      <dgm:spPr/>
      <dgm:t>
        <a:bodyPr/>
        <a:lstStyle/>
        <a:p>
          <a:endParaRPr lang="cs-CZ" sz="1100"/>
        </a:p>
      </dgm:t>
    </dgm:pt>
    <dgm:pt modelId="{B19A5809-2664-49F7-8C82-BE5391DD683C}">
      <dgm:prSet custT="1"/>
      <dgm:spPr/>
      <dgm:t>
        <a:bodyPr/>
        <a:lstStyle/>
        <a:p>
          <a:r>
            <a:rPr lang="cs-CZ" sz="1400" smtClean="0"/>
            <a:t>Splnění rozpočtu</a:t>
          </a:r>
          <a:endParaRPr lang="cs-CZ" sz="1400" dirty="0" smtClean="0"/>
        </a:p>
      </dgm:t>
    </dgm:pt>
    <dgm:pt modelId="{64CCD1E6-9D7D-4FEF-BCEE-E9DBF920FD0F}" type="parTrans" cxnId="{7DDEE85C-17D0-4C93-9C4C-E57629C758A7}">
      <dgm:prSet/>
      <dgm:spPr/>
      <dgm:t>
        <a:bodyPr/>
        <a:lstStyle/>
        <a:p>
          <a:endParaRPr lang="cs-CZ" sz="2400"/>
        </a:p>
      </dgm:t>
    </dgm:pt>
    <dgm:pt modelId="{BEAD936F-E38A-42EE-8330-92710202DB20}" type="sibTrans" cxnId="{7DDEE85C-17D0-4C93-9C4C-E57629C758A7}">
      <dgm:prSet custT="1"/>
      <dgm:spPr/>
      <dgm:t>
        <a:bodyPr/>
        <a:lstStyle/>
        <a:p>
          <a:endParaRPr lang="cs-CZ" sz="1100"/>
        </a:p>
      </dgm:t>
    </dgm:pt>
    <dgm:pt modelId="{F0B7AA52-41F7-42FE-8970-45E48B164EE8}">
      <dgm:prSet custT="1"/>
      <dgm:spPr/>
      <dgm:t>
        <a:bodyPr/>
        <a:lstStyle/>
        <a:p>
          <a:r>
            <a:rPr lang="cs-CZ" sz="1400" smtClean="0"/>
            <a:t>Změření výkonnosti rozpočtu</a:t>
          </a:r>
          <a:endParaRPr lang="cs-CZ" sz="1400" dirty="0" smtClean="0"/>
        </a:p>
      </dgm:t>
    </dgm:pt>
    <dgm:pt modelId="{01BD08FE-D5BA-4EF9-884B-821239A92C7D}" type="parTrans" cxnId="{AB2491A5-DEE6-44A7-9E7D-F428C4B843BB}">
      <dgm:prSet/>
      <dgm:spPr/>
      <dgm:t>
        <a:bodyPr/>
        <a:lstStyle/>
        <a:p>
          <a:endParaRPr lang="cs-CZ" sz="2400"/>
        </a:p>
      </dgm:t>
    </dgm:pt>
    <dgm:pt modelId="{5F97CC5E-34E5-4203-9720-5579B000C15C}" type="sibTrans" cxnId="{AB2491A5-DEE6-44A7-9E7D-F428C4B843BB}">
      <dgm:prSet custT="1"/>
      <dgm:spPr/>
      <dgm:t>
        <a:bodyPr/>
        <a:lstStyle/>
        <a:p>
          <a:endParaRPr lang="cs-CZ" sz="1100"/>
        </a:p>
      </dgm:t>
    </dgm:pt>
    <dgm:pt modelId="{17954A86-B3DF-4332-80FF-A3B8311E8554}">
      <dgm:prSet custT="1"/>
      <dgm:spPr/>
      <dgm:t>
        <a:bodyPr/>
        <a:lstStyle/>
        <a:p>
          <a:r>
            <a:rPr lang="cs-CZ" sz="1400" smtClean="0"/>
            <a:t>Kontrola vzhledem k dalšímu podnikání</a:t>
          </a:r>
          <a:endParaRPr lang="cs-CZ" sz="1400" dirty="0"/>
        </a:p>
      </dgm:t>
    </dgm:pt>
    <dgm:pt modelId="{60F00143-E6F9-4A68-AB96-B14352D31DEE}" type="parTrans" cxnId="{ABF0B93F-78B3-476C-8DBF-03B31BF056E1}">
      <dgm:prSet/>
      <dgm:spPr/>
      <dgm:t>
        <a:bodyPr/>
        <a:lstStyle/>
        <a:p>
          <a:endParaRPr lang="cs-CZ" sz="2400"/>
        </a:p>
      </dgm:t>
    </dgm:pt>
    <dgm:pt modelId="{3DA90872-6500-4475-9358-6716E12426B0}" type="sibTrans" cxnId="{ABF0B93F-78B3-476C-8DBF-03B31BF056E1}">
      <dgm:prSet custT="1"/>
      <dgm:spPr/>
      <dgm:t>
        <a:bodyPr/>
        <a:lstStyle/>
        <a:p>
          <a:endParaRPr lang="cs-CZ" sz="1100"/>
        </a:p>
      </dgm:t>
    </dgm:pt>
    <dgm:pt modelId="{FD5CDD32-FE89-44BA-9B9F-DB0AB5C8A363}" type="pres">
      <dgm:prSet presAssocID="{A6B10900-D28B-48AD-AF2F-12F5F43AE674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4D7FA5A-196D-46D2-8574-8F7FCB9F474A}" type="pres">
      <dgm:prSet presAssocID="{DB52DA4E-D42D-47FF-B6B1-B53CC8F2F8EE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23AEFB1-8B06-4274-ACAD-E6CFE0323CB4}" type="pres">
      <dgm:prSet presAssocID="{AA5FF88A-E81E-462A-B868-481E0FF17C66}" presName="sibTrans" presStyleLbl="sibTrans2D1" presStyleIdx="0" presStyleCnt="9"/>
      <dgm:spPr/>
      <dgm:t>
        <a:bodyPr/>
        <a:lstStyle/>
        <a:p>
          <a:endParaRPr lang="cs-CZ"/>
        </a:p>
      </dgm:t>
    </dgm:pt>
    <dgm:pt modelId="{B1ADB790-55C4-4AFD-B80F-7D84ED9122E5}" type="pres">
      <dgm:prSet presAssocID="{AA5FF88A-E81E-462A-B868-481E0FF17C66}" presName="connectorText" presStyleLbl="sibTrans2D1" presStyleIdx="0" presStyleCnt="9"/>
      <dgm:spPr/>
      <dgm:t>
        <a:bodyPr/>
        <a:lstStyle/>
        <a:p>
          <a:endParaRPr lang="cs-CZ"/>
        </a:p>
      </dgm:t>
    </dgm:pt>
    <dgm:pt modelId="{ED0FE3A1-0075-4CC1-931E-F5B89CDAFD7F}" type="pres">
      <dgm:prSet presAssocID="{407A965C-6FB5-432A-B67D-492EEE397C35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995FF14-171C-40B9-949E-4D61722B4DC3}" type="pres">
      <dgm:prSet presAssocID="{6B02258E-876F-4B4B-9686-93BA55486278}" presName="sibTrans" presStyleLbl="sibTrans2D1" presStyleIdx="1" presStyleCnt="9"/>
      <dgm:spPr/>
      <dgm:t>
        <a:bodyPr/>
        <a:lstStyle/>
        <a:p>
          <a:endParaRPr lang="cs-CZ"/>
        </a:p>
      </dgm:t>
    </dgm:pt>
    <dgm:pt modelId="{B3700D57-0B39-4EAA-8AF2-143C88EDF9F8}" type="pres">
      <dgm:prSet presAssocID="{6B02258E-876F-4B4B-9686-93BA55486278}" presName="connectorText" presStyleLbl="sibTrans2D1" presStyleIdx="1" presStyleCnt="9"/>
      <dgm:spPr/>
      <dgm:t>
        <a:bodyPr/>
        <a:lstStyle/>
        <a:p>
          <a:endParaRPr lang="cs-CZ"/>
        </a:p>
      </dgm:t>
    </dgm:pt>
    <dgm:pt modelId="{664EFB4A-8F71-4253-8798-97C706955381}" type="pres">
      <dgm:prSet presAssocID="{A5784117-8FA7-4269-AFFC-B0261674AEE4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79C97FC-C8BF-414C-A9DF-766FAC717F56}" type="pres">
      <dgm:prSet presAssocID="{BB13DF5F-BB93-4CEC-A1DC-7C28369D6A74}" presName="sibTrans" presStyleLbl="sibTrans2D1" presStyleIdx="2" presStyleCnt="9"/>
      <dgm:spPr/>
      <dgm:t>
        <a:bodyPr/>
        <a:lstStyle/>
        <a:p>
          <a:endParaRPr lang="cs-CZ"/>
        </a:p>
      </dgm:t>
    </dgm:pt>
    <dgm:pt modelId="{127502FB-8998-44B8-8968-C5D87BCDBD15}" type="pres">
      <dgm:prSet presAssocID="{BB13DF5F-BB93-4CEC-A1DC-7C28369D6A74}" presName="connectorText" presStyleLbl="sibTrans2D1" presStyleIdx="2" presStyleCnt="9"/>
      <dgm:spPr/>
      <dgm:t>
        <a:bodyPr/>
        <a:lstStyle/>
        <a:p>
          <a:endParaRPr lang="cs-CZ"/>
        </a:p>
      </dgm:t>
    </dgm:pt>
    <dgm:pt modelId="{67E060A9-E23B-4AF5-A0C7-2B1BAE156892}" type="pres">
      <dgm:prSet presAssocID="{307E7267-2135-4907-A550-58FB98703E69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AE5230C-6516-4E54-807B-1399DD32D60E}" type="pres">
      <dgm:prSet presAssocID="{48B7BEA5-24D1-4706-B8E9-1EADB87C0834}" presName="sibTrans" presStyleLbl="sibTrans2D1" presStyleIdx="3" presStyleCnt="9"/>
      <dgm:spPr/>
      <dgm:t>
        <a:bodyPr/>
        <a:lstStyle/>
        <a:p>
          <a:endParaRPr lang="cs-CZ"/>
        </a:p>
      </dgm:t>
    </dgm:pt>
    <dgm:pt modelId="{54563A52-FFBE-4A40-9430-7BBA320E3D09}" type="pres">
      <dgm:prSet presAssocID="{48B7BEA5-24D1-4706-B8E9-1EADB87C0834}" presName="connectorText" presStyleLbl="sibTrans2D1" presStyleIdx="3" presStyleCnt="9"/>
      <dgm:spPr/>
      <dgm:t>
        <a:bodyPr/>
        <a:lstStyle/>
        <a:p>
          <a:endParaRPr lang="cs-CZ"/>
        </a:p>
      </dgm:t>
    </dgm:pt>
    <dgm:pt modelId="{4147A3BF-FCA8-45E1-9D63-D4F5C2853E0C}" type="pres">
      <dgm:prSet presAssocID="{3F64AA47-F8D7-4FAB-B617-623DFF780C7C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EC5203A-80FF-4F45-B89F-2209554599A7}" type="pres">
      <dgm:prSet presAssocID="{3CB9FC24-07D7-42E2-8E52-42C7144C1D97}" presName="sibTrans" presStyleLbl="sibTrans2D1" presStyleIdx="4" presStyleCnt="9"/>
      <dgm:spPr/>
      <dgm:t>
        <a:bodyPr/>
        <a:lstStyle/>
        <a:p>
          <a:endParaRPr lang="cs-CZ"/>
        </a:p>
      </dgm:t>
    </dgm:pt>
    <dgm:pt modelId="{214D1A9C-8544-4996-BA9B-E725978C1392}" type="pres">
      <dgm:prSet presAssocID="{3CB9FC24-07D7-42E2-8E52-42C7144C1D97}" presName="connectorText" presStyleLbl="sibTrans2D1" presStyleIdx="4" presStyleCnt="9"/>
      <dgm:spPr/>
      <dgm:t>
        <a:bodyPr/>
        <a:lstStyle/>
        <a:p>
          <a:endParaRPr lang="cs-CZ"/>
        </a:p>
      </dgm:t>
    </dgm:pt>
    <dgm:pt modelId="{77C6DFA8-6CCB-47FB-A576-FE80CA6B2C6F}" type="pres">
      <dgm:prSet presAssocID="{C70FE39A-C748-40C4-AB2B-13EF777EB3CF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2480676-4631-46CA-B39A-77AE12F712BE}" type="pres">
      <dgm:prSet presAssocID="{5B28D766-1962-4F31-9D37-CFE26C62024E}" presName="sibTrans" presStyleLbl="sibTrans2D1" presStyleIdx="5" presStyleCnt="9"/>
      <dgm:spPr/>
      <dgm:t>
        <a:bodyPr/>
        <a:lstStyle/>
        <a:p>
          <a:endParaRPr lang="cs-CZ"/>
        </a:p>
      </dgm:t>
    </dgm:pt>
    <dgm:pt modelId="{67F956BF-43BD-404E-893B-374F540FADB5}" type="pres">
      <dgm:prSet presAssocID="{5B28D766-1962-4F31-9D37-CFE26C62024E}" presName="connectorText" presStyleLbl="sibTrans2D1" presStyleIdx="5" presStyleCnt="9"/>
      <dgm:spPr/>
      <dgm:t>
        <a:bodyPr/>
        <a:lstStyle/>
        <a:p>
          <a:endParaRPr lang="cs-CZ"/>
        </a:p>
      </dgm:t>
    </dgm:pt>
    <dgm:pt modelId="{4443F987-4570-4849-AF94-C2C14B54F9DD}" type="pres">
      <dgm:prSet presAssocID="{B19A5809-2664-49F7-8C82-BE5391DD683C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C584539-E84A-4B3B-A974-07A534405EF5}" type="pres">
      <dgm:prSet presAssocID="{BEAD936F-E38A-42EE-8330-92710202DB20}" presName="sibTrans" presStyleLbl="sibTrans2D1" presStyleIdx="6" presStyleCnt="9"/>
      <dgm:spPr/>
      <dgm:t>
        <a:bodyPr/>
        <a:lstStyle/>
        <a:p>
          <a:endParaRPr lang="cs-CZ"/>
        </a:p>
      </dgm:t>
    </dgm:pt>
    <dgm:pt modelId="{7D6BCE9E-850D-475E-8252-45A053CF9AD0}" type="pres">
      <dgm:prSet presAssocID="{BEAD936F-E38A-42EE-8330-92710202DB20}" presName="connectorText" presStyleLbl="sibTrans2D1" presStyleIdx="6" presStyleCnt="9"/>
      <dgm:spPr/>
      <dgm:t>
        <a:bodyPr/>
        <a:lstStyle/>
        <a:p>
          <a:endParaRPr lang="cs-CZ"/>
        </a:p>
      </dgm:t>
    </dgm:pt>
    <dgm:pt modelId="{3BFEC39B-796B-407E-9311-D73AE4710797}" type="pres">
      <dgm:prSet presAssocID="{F0B7AA52-41F7-42FE-8970-45E48B164EE8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482EF6F-64C2-40BA-83C8-A5B236B6C690}" type="pres">
      <dgm:prSet presAssocID="{5F97CC5E-34E5-4203-9720-5579B000C15C}" presName="sibTrans" presStyleLbl="sibTrans2D1" presStyleIdx="7" presStyleCnt="9"/>
      <dgm:spPr/>
      <dgm:t>
        <a:bodyPr/>
        <a:lstStyle/>
        <a:p>
          <a:endParaRPr lang="cs-CZ"/>
        </a:p>
      </dgm:t>
    </dgm:pt>
    <dgm:pt modelId="{A7700B4B-8375-41E7-8918-605F2F4D0BEE}" type="pres">
      <dgm:prSet presAssocID="{5F97CC5E-34E5-4203-9720-5579B000C15C}" presName="connectorText" presStyleLbl="sibTrans2D1" presStyleIdx="7" presStyleCnt="9"/>
      <dgm:spPr/>
      <dgm:t>
        <a:bodyPr/>
        <a:lstStyle/>
        <a:p>
          <a:endParaRPr lang="cs-CZ"/>
        </a:p>
      </dgm:t>
    </dgm:pt>
    <dgm:pt modelId="{D4E34A67-3E4C-46F9-9FD9-6F58F46DCDC2}" type="pres">
      <dgm:prSet presAssocID="{17954A86-B3DF-4332-80FF-A3B8311E8554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1E26CF8-8051-4798-AEC2-0695CF2EE954}" type="pres">
      <dgm:prSet presAssocID="{3DA90872-6500-4475-9358-6716E12426B0}" presName="sibTrans" presStyleLbl="sibTrans2D1" presStyleIdx="8" presStyleCnt="9"/>
      <dgm:spPr/>
      <dgm:t>
        <a:bodyPr/>
        <a:lstStyle/>
        <a:p>
          <a:endParaRPr lang="cs-CZ"/>
        </a:p>
      </dgm:t>
    </dgm:pt>
    <dgm:pt modelId="{9BF5A7B4-FE36-4747-A28E-71EADAD7ABF1}" type="pres">
      <dgm:prSet presAssocID="{3DA90872-6500-4475-9358-6716E12426B0}" presName="connectorText" presStyleLbl="sibTrans2D1" presStyleIdx="8" presStyleCnt="9"/>
      <dgm:spPr/>
      <dgm:t>
        <a:bodyPr/>
        <a:lstStyle/>
        <a:p>
          <a:endParaRPr lang="cs-CZ"/>
        </a:p>
      </dgm:t>
    </dgm:pt>
  </dgm:ptLst>
  <dgm:cxnLst>
    <dgm:cxn modelId="{DDB3813A-86A2-4D75-A112-ED2745BBEBE9}" type="presOf" srcId="{AA5FF88A-E81E-462A-B868-481E0FF17C66}" destId="{F23AEFB1-8B06-4274-ACAD-E6CFE0323CB4}" srcOrd="0" destOrd="0" presId="urn:microsoft.com/office/officeart/2005/8/layout/cycle2"/>
    <dgm:cxn modelId="{630E7D87-4D4B-4C52-83D6-97E3D6183B08}" type="presOf" srcId="{5B28D766-1962-4F31-9D37-CFE26C62024E}" destId="{B2480676-4631-46CA-B39A-77AE12F712BE}" srcOrd="0" destOrd="0" presId="urn:microsoft.com/office/officeart/2005/8/layout/cycle2"/>
    <dgm:cxn modelId="{D680F7A1-7B06-49D4-B16A-A6687DE70607}" type="presOf" srcId="{DB52DA4E-D42D-47FF-B6B1-B53CC8F2F8EE}" destId="{44D7FA5A-196D-46D2-8574-8F7FCB9F474A}" srcOrd="0" destOrd="0" presId="urn:microsoft.com/office/officeart/2005/8/layout/cycle2"/>
    <dgm:cxn modelId="{CA53F4C8-1396-4ECA-B67F-EE8F9044E9D1}" type="presOf" srcId="{A6B10900-D28B-48AD-AF2F-12F5F43AE674}" destId="{FD5CDD32-FE89-44BA-9B9F-DB0AB5C8A363}" srcOrd="0" destOrd="0" presId="urn:microsoft.com/office/officeart/2005/8/layout/cycle2"/>
    <dgm:cxn modelId="{57DDD199-A880-4C3A-9284-CA480CAAFEF8}" type="presOf" srcId="{BEAD936F-E38A-42EE-8330-92710202DB20}" destId="{FC584539-E84A-4B3B-A974-07A534405EF5}" srcOrd="0" destOrd="0" presId="urn:microsoft.com/office/officeart/2005/8/layout/cycle2"/>
    <dgm:cxn modelId="{69476F0C-D127-4508-ABB3-A72D3EA75D6C}" type="presOf" srcId="{F0B7AA52-41F7-42FE-8970-45E48B164EE8}" destId="{3BFEC39B-796B-407E-9311-D73AE4710797}" srcOrd="0" destOrd="0" presId="urn:microsoft.com/office/officeart/2005/8/layout/cycle2"/>
    <dgm:cxn modelId="{8FFE13DE-C3F6-49C7-BAC8-F0472894ECEC}" type="presOf" srcId="{407A965C-6FB5-432A-B67D-492EEE397C35}" destId="{ED0FE3A1-0075-4CC1-931E-F5B89CDAFD7F}" srcOrd="0" destOrd="0" presId="urn:microsoft.com/office/officeart/2005/8/layout/cycle2"/>
    <dgm:cxn modelId="{739EA693-EA32-4FBC-BFF4-9600E4216ED5}" type="presOf" srcId="{C70FE39A-C748-40C4-AB2B-13EF777EB3CF}" destId="{77C6DFA8-6CCB-47FB-A576-FE80CA6B2C6F}" srcOrd="0" destOrd="0" presId="urn:microsoft.com/office/officeart/2005/8/layout/cycle2"/>
    <dgm:cxn modelId="{387020A9-4849-4D01-BC1B-EFC3553D4AC2}" type="presOf" srcId="{6B02258E-876F-4B4B-9686-93BA55486278}" destId="{E995FF14-171C-40B9-949E-4D61722B4DC3}" srcOrd="0" destOrd="0" presId="urn:microsoft.com/office/officeart/2005/8/layout/cycle2"/>
    <dgm:cxn modelId="{2136CCAE-E857-4899-A5B7-1587E2CEB6A9}" type="presOf" srcId="{6B02258E-876F-4B4B-9686-93BA55486278}" destId="{B3700D57-0B39-4EAA-8AF2-143C88EDF9F8}" srcOrd="1" destOrd="0" presId="urn:microsoft.com/office/officeart/2005/8/layout/cycle2"/>
    <dgm:cxn modelId="{F3356A16-E0BA-454E-808E-C9FD1BED0AA6}" type="presOf" srcId="{BB13DF5F-BB93-4CEC-A1DC-7C28369D6A74}" destId="{E79C97FC-C8BF-414C-A9DF-766FAC717F56}" srcOrd="0" destOrd="0" presId="urn:microsoft.com/office/officeart/2005/8/layout/cycle2"/>
    <dgm:cxn modelId="{5F7AD75E-11BC-4BB7-AE09-7C932E5F7CD8}" srcId="{A6B10900-D28B-48AD-AF2F-12F5F43AE674}" destId="{C70FE39A-C748-40C4-AB2B-13EF777EB3CF}" srcOrd="5" destOrd="0" parTransId="{2CF1829A-FE01-432F-BC8C-A6594B648755}" sibTransId="{5B28D766-1962-4F31-9D37-CFE26C62024E}"/>
    <dgm:cxn modelId="{7DDEE85C-17D0-4C93-9C4C-E57629C758A7}" srcId="{A6B10900-D28B-48AD-AF2F-12F5F43AE674}" destId="{B19A5809-2664-49F7-8C82-BE5391DD683C}" srcOrd="6" destOrd="0" parTransId="{64CCD1E6-9D7D-4FEF-BCEE-E9DBF920FD0F}" sibTransId="{BEAD936F-E38A-42EE-8330-92710202DB20}"/>
    <dgm:cxn modelId="{5CD9C5BF-DE9B-45C4-9130-730899E2064D}" type="presOf" srcId="{BEAD936F-E38A-42EE-8330-92710202DB20}" destId="{7D6BCE9E-850D-475E-8252-45A053CF9AD0}" srcOrd="1" destOrd="0" presId="urn:microsoft.com/office/officeart/2005/8/layout/cycle2"/>
    <dgm:cxn modelId="{AB2491A5-DEE6-44A7-9E7D-F428C4B843BB}" srcId="{A6B10900-D28B-48AD-AF2F-12F5F43AE674}" destId="{F0B7AA52-41F7-42FE-8970-45E48B164EE8}" srcOrd="7" destOrd="0" parTransId="{01BD08FE-D5BA-4EF9-884B-821239A92C7D}" sibTransId="{5F97CC5E-34E5-4203-9720-5579B000C15C}"/>
    <dgm:cxn modelId="{3F9281BA-9633-43EA-8980-AE666F6A8908}" type="presOf" srcId="{5F97CC5E-34E5-4203-9720-5579B000C15C}" destId="{A7700B4B-8375-41E7-8918-605F2F4D0BEE}" srcOrd="1" destOrd="0" presId="urn:microsoft.com/office/officeart/2005/8/layout/cycle2"/>
    <dgm:cxn modelId="{7975E1EF-394B-421A-940E-F4009A4EE532}" type="presOf" srcId="{5F97CC5E-34E5-4203-9720-5579B000C15C}" destId="{6482EF6F-64C2-40BA-83C8-A5B236B6C690}" srcOrd="0" destOrd="0" presId="urn:microsoft.com/office/officeart/2005/8/layout/cycle2"/>
    <dgm:cxn modelId="{F96807F0-4038-43B7-A293-D6B30498E748}" type="presOf" srcId="{5B28D766-1962-4F31-9D37-CFE26C62024E}" destId="{67F956BF-43BD-404E-893B-374F540FADB5}" srcOrd="1" destOrd="0" presId="urn:microsoft.com/office/officeart/2005/8/layout/cycle2"/>
    <dgm:cxn modelId="{80BB84DB-77EA-4C94-AA3C-CB4B66A6497F}" type="presOf" srcId="{3CB9FC24-07D7-42E2-8E52-42C7144C1D97}" destId="{BEC5203A-80FF-4F45-B89F-2209554599A7}" srcOrd="0" destOrd="0" presId="urn:microsoft.com/office/officeart/2005/8/layout/cycle2"/>
    <dgm:cxn modelId="{5C677B24-7B5B-4BDE-A8A0-1DE09A2F883C}" type="presOf" srcId="{BB13DF5F-BB93-4CEC-A1DC-7C28369D6A74}" destId="{127502FB-8998-44B8-8968-C5D87BCDBD15}" srcOrd="1" destOrd="0" presId="urn:microsoft.com/office/officeart/2005/8/layout/cycle2"/>
    <dgm:cxn modelId="{6A527DC4-435A-4A1A-8B42-3D37E6B4CAE3}" type="presOf" srcId="{48B7BEA5-24D1-4706-B8E9-1EADB87C0834}" destId="{54563A52-FFBE-4A40-9430-7BBA320E3D09}" srcOrd="1" destOrd="0" presId="urn:microsoft.com/office/officeart/2005/8/layout/cycle2"/>
    <dgm:cxn modelId="{6D7C190B-6D37-4C51-A966-FD2AFB8335BB}" type="presOf" srcId="{AA5FF88A-E81E-462A-B868-481E0FF17C66}" destId="{B1ADB790-55C4-4AFD-B80F-7D84ED9122E5}" srcOrd="1" destOrd="0" presId="urn:microsoft.com/office/officeart/2005/8/layout/cycle2"/>
    <dgm:cxn modelId="{CD6D66C5-9F13-482D-9D7A-6022F12BC2DB}" srcId="{A6B10900-D28B-48AD-AF2F-12F5F43AE674}" destId="{A5784117-8FA7-4269-AFFC-B0261674AEE4}" srcOrd="2" destOrd="0" parTransId="{3054AF30-1CD0-40DD-B630-39649FA3A656}" sibTransId="{BB13DF5F-BB93-4CEC-A1DC-7C28369D6A74}"/>
    <dgm:cxn modelId="{D5BDC562-F07A-4E4F-8011-2EAAAB1C2FF4}" srcId="{A6B10900-D28B-48AD-AF2F-12F5F43AE674}" destId="{407A965C-6FB5-432A-B67D-492EEE397C35}" srcOrd="1" destOrd="0" parTransId="{D63BB561-118C-4C7F-96A4-3CA87443973F}" sibTransId="{6B02258E-876F-4B4B-9686-93BA55486278}"/>
    <dgm:cxn modelId="{08340E69-548F-4BCB-9954-8F0BC4656552}" type="presOf" srcId="{307E7267-2135-4907-A550-58FB98703E69}" destId="{67E060A9-E23B-4AF5-A0C7-2B1BAE156892}" srcOrd="0" destOrd="0" presId="urn:microsoft.com/office/officeart/2005/8/layout/cycle2"/>
    <dgm:cxn modelId="{0D9049CA-BBE0-4F1E-9AEE-35B936C3A6AA}" srcId="{A6B10900-D28B-48AD-AF2F-12F5F43AE674}" destId="{DB52DA4E-D42D-47FF-B6B1-B53CC8F2F8EE}" srcOrd="0" destOrd="0" parTransId="{DE104B98-DB2C-47B5-8D75-61A75F7B3498}" sibTransId="{AA5FF88A-E81E-462A-B868-481E0FF17C66}"/>
    <dgm:cxn modelId="{D683834C-1EB9-4973-BB1A-1257DB88BD09}" type="presOf" srcId="{17954A86-B3DF-4332-80FF-A3B8311E8554}" destId="{D4E34A67-3E4C-46F9-9FD9-6F58F46DCDC2}" srcOrd="0" destOrd="0" presId="urn:microsoft.com/office/officeart/2005/8/layout/cycle2"/>
    <dgm:cxn modelId="{ABF0B93F-78B3-476C-8DBF-03B31BF056E1}" srcId="{A6B10900-D28B-48AD-AF2F-12F5F43AE674}" destId="{17954A86-B3DF-4332-80FF-A3B8311E8554}" srcOrd="8" destOrd="0" parTransId="{60F00143-E6F9-4A68-AB96-B14352D31DEE}" sibTransId="{3DA90872-6500-4475-9358-6716E12426B0}"/>
    <dgm:cxn modelId="{C6EE1675-08C7-463F-B2F2-C7C9E3D9C452}" srcId="{A6B10900-D28B-48AD-AF2F-12F5F43AE674}" destId="{307E7267-2135-4907-A550-58FB98703E69}" srcOrd="3" destOrd="0" parTransId="{1678FC08-956F-42DB-9D04-E78E193CC0F9}" sibTransId="{48B7BEA5-24D1-4706-B8E9-1EADB87C0834}"/>
    <dgm:cxn modelId="{CF6CBBCC-2AC7-4AA3-BE7D-C0459D8D0355}" type="presOf" srcId="{A5784117-8FA7-4269-AFFC-B0261674AEE4}" destId="{664EFB4A-8F71-4253-8798-97C706955381}" srcOrd="0" destOrd="0" presId="urn:microsoft.com/office/officeart/2005/8/layout/cycle2"/>
    <dgm:cxn modelId="{EDA71020-2DA5-47DA-ADBB-F7BD371DA0BC}" type="presOf" srcId="{B19A5809-2664-49F7-8C82-BE5391DD683C}" destId="{4443F987-4570-4849-AF94-C2C14B54F9DD}" srcOrd="0" destOrd="0" presId="urn:microsoft.com/office/officeart/2005/8/layout/cycle2"/>
    <dgm:cxn modelId="{0C57B57C-9423-4CAE-9314-692A11DDDD99}" srcId="{A6B10900-D28B-48AD-AF2F-12F5F43AE674}" destId="{3F64AA47-F8D7-4FAB-B617-623DFF780C7C}" srcOrd="4" destOrd="0" parTransId="{016759C2-FAEB-41B4-8474-5366C1EDD4AB}" sibTransId="{3CB9FC24-07D7-42E2-8E52-42C7144C1D97}"/>
    <dgm:cxn modelId="{66F0280E-ACEA-40EE-93EB-E2716F9EDC7E}" type="presOf" srcId="{3CB9FC24-07D7-42E2-8E52-42C7144C1D97}" destId="{214D1A9C-8544-4996-BA9B-E725978C1392}" srcOrd="1" destOrd="0" presId="urn:microsoft.com/office/officeart/2005/8/layout/cycle2"/>
    <dgm:cxn modelId="{D79E0643-F4F2-4FF7-8604-479A58ED9C6B}" type="presOf" srcId="{3DA90872-6500-4475-9358-6716E12426B0}" destId="{C1E26CF8-8051-4798-AEC2-0695CF2EE954}" srcOrd="0" destOrd="0" presId="urn:microsoft.com/office/officeart/2005/8/layout/cycle2"/>
    <dgm:cxn modelId="{474B5791-336E-4F89-9B5D-3E168E1B4601}" type="presOf" srcId="{48B7BEA5-24D1-4706-B8E9-1EADB87C0834}" destId="{2AE5230C-6516-4E54-807B-1399DD32D60E}" srcOrd="0" destOrd="0" presId="urn:microsoft.com/office/officeart/2005/8/layout/cycle2"/>
    <dgm:cxn modelId="{65136ED6-4012-4B9E-9C92-CC12C4877DFF}" type="presOf" srcId="{3F64AA47-F8D7-4FAB-B617-623DFF780C7C}" destId="{4147A3BF-FCA8-45E1-9D63-D4F5C2853E0C}" srcOrd="0" destOrd="0" presId="urn:microsoft.com/office/officeart/2005/8/layout/cycle2"/>
    <dgm:cxn modelId="{7785004F-2D42-4C66-935A-3701992F7230}" type="presOf" srcId="{3DA90872-6500-4475-9358-6716E12426B0}" destId="{9BF5A7B4-FE36-4747-A28E-71EADAD7ABF1}" srcOrd="1" destOrd="0" presId="urn:microsoft.com/office/officeart/2005/8/layout/cycle2"/>
    <dgm:cxn modelId="{231C0EC1-48B6-49B9-8856-F53FEF13DA80}" type="presParOf" srcId="{FD5CDD32-FE89-44BA-9B9F-DB0AB5C8A363}" destId="{44D7FA5A-196D-46D2-8574-8F7FCB9F474A}" srcOrd="0" destOrd="0" presId="urn:microsoft.com/office/officeart/2005/8/layout/cycle2"/>
    <dgm:cxn modelId="{64B967E3-4826-410C-A6BB-BD6A531EB576}" type="presParOf" srcId="{FD5CDD32-FE89-44BA-9B9F-DB0AB5C8A363}" destId="{F23AEFB1-8B06-4274-ACAD-E6CFE0323CB4}" srcOrd="1" destOrd="0" presId="urn:microsoft.com/office/officeart/2005/8/layout/cycle2"/>
    <dgm:cxn modelId="{7B920035-4887-4B90-95E1-4B1640FD0D6F}" type="presParOf" srcId="{F23AEFB1-8B06-4274-ACAD-E6CFE0323CB4}" destId="{B1ADB790-55C4-4AFD-B80F-7D84ED9122E5}" srcOrd="0" destOrd="0" presId="urn:microsoft.com/office/officeart/2005/8/layout/cycle2"/>
    <dgm:cxn modelId="{24C0B760-317B-4BF6-B66C-7FB6E61D3F3D}" type="presParOf" srcId="{FD5CDD32-FE89-44BA-9B9F-DB0AB5C8A363}" destId="{ED0FE3A1-0075-4CC1-931E-F5B89CDAFD7F}" srcOrd="2" destOrd="0" presId="urn:microsoft.com/office/officeart/2005/8/layout/cycle2"/>
    <dgm:cxn modelId="{A6B6F207-0A0A-43A7-9354-1A47ABC70011}" type="presParOf" srcId="{FD5CDD32-FE89-44BA-9B9F-DB0AB5C8A363}" destId="{E995FF14-171C-40B9-949E-4D61722B4DC3}" srcOrd="3" destOrd="0" presId="urn:microsoft.com/office/officeart/2005/8/layout/cycle2"/>
    <dgm:cxn modelId="{B52A50F5-2C0D-4E8A-9B6A-A04492350188}" type="presParOf" srcId="{E995FF14-171C-40B9-949E-4D61722B4DC3}" destId="{B3700D57-0B39-4EAA-8AF2-143C88EDF9F8}" srcOrd="0" destOrd="0" presId="urn:microsoft.com/office/officeart/2005/8/layout/cycle2"/>
    <dgm:cxn modelId="{E12D2A6F-7D9C-4209-AC4C-EA66ADEADACF}" type="presParOf" srcId="{FD5CDD32-FE89-44BA-9B9F-DB0AB5C8A363}" destId="{664EFB4A-8F71-4253-8798-97C706955381}" srcOrd="4" destOrd="0" presId="urn:microsoft.com/office/officeart/2005/8/layout/cycle2"/>
    <dgm:cxn modelId="{E6B9CDF2-EEE7-4FB3-85FA-4A9BBA9F17EC}" type="presParOf" srcId="{FD5CDD32-FE89-44BA-9B9F-DB0AB5C8A363}" destId="{E79C97FC-C8BF-414C-A9DF-766FAC717F56}" srcOrd="5" destOrd="0" presId="urn:microsoft.com/office/officeart/2005/8/layout/cycle2"/>
    <dgm:cxn modelId="{6FC27409-15FA-4D9C-B0E9-53FBAC002894}" type="presParOf" srcId="{E79C97FC-C8BF-414C-A9DF-766FAC717F56}" destId="{127502FB-8998-44B8-8968-C5D87BCDBD15}" srcOrd="0" destOrd="0" presId="urn:microsoft.com/office/officeart/2005/8/layout/cycle2"/>
    <dgm:cxn modelId="{A02D76B3-5456-4D61-8F87-75071DF64DC1}" type="presParOf" srcId="{FD5CDD32-FE89-44BA-9B9F-DB0AB5C8A363}" destId="{67E060A9-E23B-4AF5-A0C7-2B1BAE156892}" srcOrd="6" destOrd="0" presId="urn:microsoft.com/office/officeart/2005/8/layout/cycle2"/>
    <dgm:cxn modelId="{2D83CADB-9F71-4D1F-A5FF-55BFF4B750E5}" type="presParOf" srcId="{FD5CDD32-FE89-44BA-9B9F-DB0AB5C8A363}" destId="{2AE5230C-6516-4E54-807B-1399DD32D60E}" srcOrd="7" destOrd="0" presId="urn:microsoft.com/office/officeart/2005/8/layout/cycle2"/>
    <dgm:cxn modelId="{F33A0927-6C48-469A-B5BC-D78C7EF2556D}" type="presParOf" srcId="{2AE5230C-6516-4E54-807B-1399DD32D60E}" destId="{54563A52-FFBE-4A40-9430-7BBA320E3D09}" srcOrd="0" destOrd="0" presId="urn:microsoft.com/office/officeart/2005/8/layout/cycle2"/>
    <dgm:cxn modelId="{F80DDA5C-77B9-4595-A63E-32B02FABA2AD}" type="presParOf" srcId="{FD5CDD32-FE89-44BA-9B9F-DB0AB5C8A363}" destId="{4147A3BF-FCA8-45E1-9D63-D4F5C2853E0C}" srcOrd="8" destOrd="0" presId="urn:microsoft.com/office/officeart/2005/8/layout/cycle2"/>
    <dgm:cxn modelId="{14F651A2-7F67-40AA-878A-AA0193EE6C3D}" type="presParOf" srcId="{FD5CDD32-FE89-44BA-9B9F-DB0AB5C8A363}" destId="{BEC5203A-80FF-4F45-B89F-2209554599A7}" srcOrd="9" destOrd="0" presId="urn:microsoft.com/office/officeart/2005/8/layout/cycle2"/>
    <dgm:cxn modelId="{9CBEF2F1-E731-4638-815C-E537BAB3C941}" type="presParOf" srcId="{BEC5203A-80FF-4F45-B89F-2209554599A7}" destId="{214D1A9C-8544-4996-BA9B-E725978C1392}" srcOrd="0" destOrd="0" presId="urn:microsoft.com/office/officeart/2005/8/layout/cycle2"/>
    <dgm:cxn modelId="{7D2C42A7-00DA-481E-9CA4-F5CD0E8008F6}" type="presParOf" srcId="{FD5CDD32-FE89-44BA-9B9F-DB0AB5C8A363}" destId="{77C6DFA8-6CCB-47FB-A576-FE80CA6B2C6F}" srcOrd="10" destOrd="0" presId="urn:microsoft.com/office/officeart/2005/8/layout/cycle2"/>
    <dgm:cxn modelId="{3E31F293-A4C0-495C-A5BE-F31CEF7792D7}" type="presParOf" srcId="{FD5CDD32-FE89-44BA-9B9F-DB0AB5C8A363}" destId="{B2480676-4631-46CA-B39A-77AE12F712BE}" srcOrd="11" destOrd="0" presId="urn:microsoft.com/office/officeart/2005/8/layout/cycle2"/>
    <dgm:cxn modelId="{EBD0E398-C610-4FC5-B42E-0D35937A3B7A}" type="presParOf" srcId="{B2480676-4631-46CA-B39A-77AE12F712BE}" destId="{67F956BF-43BD-404E-893B-374F540FADB5}" srcOrd="0" destOrd="0" presId="urn:microsoft.com/office/officeart/2005/8/layout/cycle2"/>
    <dgm:cxn modelId="{F8C32B06-4180-4BAF-8D66-A563825FF88E}" type="presParOf" srcId="{FD5CDD32-FE89-44BA-9B9F-DB0AB5C8A363}" destId="{4443F987-4570-4849-AF94-C2C14B54F9DD}" srcOrd="12" destOrd="0" presId="urn:microsoft.com/office/officeart/2005/8/layout/cycle2"/>
    <dgm:cxn modelId="{D928EA02-FCC3-476E-BA7A-4325631CE187}" type="presParOf" srcId="{FD5CDD32-FE89-44BA-9B9F-DB0AB5C8A363}" destId="{FC584539-E84A-4B3B-A974-07A534405EF5}" srcOrd="13" destOrd="0" presId="urn:microsoft.com/office/officeart/2005/8/layout/cycle2"/>
    <dgm:cxn modelId="{1CA43DDF-9378-49D2-8975-65F901EA539A}" type="presParOf" srcId="{FC584539-E84A-4B3B-A974-07A534405EF5}" destId="{7D6BCE9E-850D-475E-8252-45A053CF9AD0}" srcOrd="0" destOrd="0" presId="urn:microsoft.com/office/officeart/2005/8/layout/cycle2"/>
    <dgm:cxn modelId="{85BD97BC-0117-4948-B7F9-203E9FB04816}" type="presParOf" srcId="{FD5CDD32-FE89-44BA-9B9F-DB0AB5C8A363}" destId="{3BFEC39B-796B-407E-9311-D73AE4710797}" srcOrd="14" destOrd="0" presId="urn:microsoft.com/office/officeart/2005/8/layout/cycle2"/>
    <dgm:cxn modelId="{67231F21-C7B2-4B67-AF61-B0FED562E288}" type="presParOf" srcId="{FD5CDD32-FE89-44BA-9B9F-DB0AB5C8A363}" destId="{6482EF6F-64C2-40BA-83C8-A5B236B6C690}" srcOrd="15" destOrd="0" presId="urn:microsoft.com/office/officeart/2005/8/layout/cycle2"/>
    <dgm:cxn modelId="{0C2D7A68-1460-4495-BB52-B3D4DB9CA0C6}" type="presParOf" srcId="{6482EF6F-64C2-40BA-83C8-A5B236B6C690}" destId="{A7700B4B-8375-41E7-8918-605F2F4D0BEE}" srcOrd="0" destOrd="0" presId="urn:microsoft.com/office/officeart/2005/8/layout/cycle2"/>
    <dgm:cxn modelId="{E5F275B9-F6D7-46E9-920A-7518B91182FF}" type="presParOf" srcId="{FD5CDD32-FE89-44BA-9B9F-DB0AB5C8A363}" destId="{D4E34A67-3E4C-46F9-9FD9-6F58F46DCDC2}" srcOrd="16" destOrd="0" presId="urn:microsoft.com/office/officeart/2005/8/layout/cycle2"/>
    <dgm:cxn modelId="{D0276120-A8B4-44FF-84B4-B6FBD72D9578}" type="presParOf" srcId="{FD5CDD32-FE89-44BA-9B9F-DB0AB5C8A363}" destId="{C1E26CF8-8051-4798-AEC2-0695CF2EE954}" srcOrd="17" destOrd="0" presId="urn:microsoft.com/office/officeart/2005/8/layout/cycle2"/>
    <dgm:cxn modelId="{13E73369-A1B3-4A49-A4C2-E6635F760887}" type="presParOf" srcId="{C1E26CF8-8051-4798-AEC2-0695CF2EE954}" destId="{9BF5A7B4-FE36-4747-A28E-71EADAD7ABF1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D7FA5A-196D-46D2-8574-8F7FCB9F474A}">
      <dsp:nvSpPr>
        <dsp:cNvPr id="0" name=""/>
        <dsp:cNvSpPr/>
      </dsp:nvSpPr>
      <dsp:spPr>
        <a:xfrm>
          <a:off x="3764061" y="3527"/>
          <a:ext cx="1184844" cy="118484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Stanovení cílů</a:t>
          </a:r>
          <a:endParaRPr lang="cs-CZ" sz="1400" kern="1200" dirty="0"/>
        </a:p>
      </dsp:txBody>
      <dsp:txXfrm>
        <a:off x="3937577" y="177043"/>
        <a:ext cx="837812" cy="837812"/>
      </dsp:txXfrm>
    </dsp:sp>
    <dsp:sp modelId="{F23AEFB1-8B06-4274-ACAD-E6CFE0323CB4}">
      <dsp:nvSpPr>
        <dsp:cNvPr id="0" name=""/>
        <dsp:cNvSpPr/>
      </dsp:nvSpPr>
      <dsp:spPr>
        <a:xfrm rot="1200000">
          <a:off x="5026568" y="697233"/>
          <a:ext cx="315053" cy="39988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100" kern="1200"/>
        </a:p>
      </dsp:txBody>
      <dsp:txXfrm>
        <a:off x="5029418" y="761047"/>
        <a:ext cx="220537" cy="239931"/>
      </dsp:txXfrm>
    </dsp:sp>
    <dsp:sp modelId="{ED0FE3A1-0075-4CC1-931E-F5B89CDAFD7F}">
      <dsp:nvSpPr>
        <dsp:cNvPr id="0" name=""/>
        <dsp:cNvSpPr/>
      </dsp:nvSpPr>
      <dsp:spPr>
        <a:xfrm>
          <a:off x="5436042" y="612078"/>
          <a:ext cx="1184844" cy="118484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Zajištění zdrojů</a:t>
          </a:r>
          <a:endParaRPr lang="cs-CZ" sz="1400" kern="1200" dirty="0"/>
        </a:p>
      </dsp:txBody>
      <dsp:txXfrm>
        <a:off x="5609558" y="785594"/>
        <a:ext cx="837812" cy="837812"/>
      </dsp:txXfrm>
    </dsp:sp>
    <dsp:sp modelId="{E995FF14-171C-40B9-949E-4D61722B4DC3}">
      <dsp:nvSpPr>
        <dsp:cNvPr id="0" name=""/>
        <dsp:cNvSpPr/>
      </dsp:nvSpPr>
      <dsp:spPr>
        <a:xfrm rot="3600000">
          <a:off x="6311300" y="1767289"/>
          <a:ext cx="315053" cy="39988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100" kern="1200"/>
        </a:p>
      </dsp:txBody>
      <dsp:txXfrm>
        <a:off x="6334929" y="1806339"/>
        <a:ext cx="220537" cy="239931"/>
      </dsp:txXfrm>
    </dsp:sp>
    <dsp:sp modelId="{664EFB4A-8F71-4253-8798-97C706955381}">
      <dsp:nvSpPr>
        <dsp:cNvPr id="0" name=""/>
        <dsp:cNvSpPr/>
      </dsp:nvSpPr>
      <dsp:spPr>
        <a:xfrm>
          <a:off x="6325684" y="2152984"/>
          <a:ext cx="1184844" cy="118484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Stanovení strategií provozu</a:t>
          </a:r>
          <a:endParaRPr lang="cs-CZ" sz="1400" kern="1200" dirty="0"/>
        </a:p>
      </dsp:txBody>
      <dsp:txXfrm>
        <a:off x="6499200" y="2326500"/>
        <a:ext cx="837812" cy="837812"/>
      </dsp:txXfrm>
    </dsp:sp>
    <dsp:sp modelId="{E79C97FC-C8BF-414C-A9DF-766FAC717F56}">
      <dsp:nvSpPr>
        <dsp:cNvPr id="0" name=""/>
        <dsp:cNvSpPr/>
      </dsp:nvSpPr>
      <dsp:spPr>
        <a:xfrm rot="6000000">
          <a:off x="6607643" y="3412809"/>
          <a:ext cx="315053" cy="39988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100" kern="1200"/>
        </a:p>
      </dsp:txBody>
      <dsp:txXfrm rot="10800000">
        <a:off x="6663107" y="3446246"/>
        <a:ext cx="220537" cy="239931"/>
      </dsp:txXfrm>
    </dsp:sp>
    <dsp:sp modelId="{67E060A9-E23B-4AF5-A0C7-2B1BAE156892}">
      <dsp:nvSpPr>
        <dsp:cNvPr id="0" name=""/>
        <dsp:cNvSpPr/>
      </dsp:nvSpPr>
      <dsp:spPr>
        <a:xfrm>
          <a:off x="6016714" y="3905237"/>
          <a:ext cx="1184844" cy="118484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Přidělení odpovědností</a:t>
          </a:r>
          <a:endParaRPr lang="cs-CZ" sz="1400" kern="1200" dirty="0"/>
        </a:p>
      </dsp:txBody>
      <dsp:txXfrm>
        <a:off x="6190230" y="4078753"/>
        <a:ext cx="837812" cy="837812"/>
      </dsp:txXfrm>
    </dsp:sp>
    <dsp:sp modelId="{2AE5230C-6516-4E54-807B-1399DD32D60E}">
      <dsp:nvSpPr>
        <dsp:cNvPr id="0" name=""/>
        <dsp:cNvSpPr/>
      </dsp:nvSpPr>
      <dsp:spPr>
        <a:xfrm rot="8400000">
          <a:off x="5776935" y="4863836"/>
          <a:ext cx="315053" cy="39988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100" kern="1200"/>
        </a:p>
      </dsp:txBody>
      <dsp:txXfrm rot="10800000">
        <a:off x="5860395" y="4913436"/>
        <a:ext cx="220537" cy="239931"/>
      </dsp:txXfrm>
    </dsp:sp>
    <dsp:sp modelId="{4147A3BF-FCA8-45E1-9D63-D4F5C2853E0C}">
      <dsp:nvSpPr>
        <dsp:cNvPr id="0" name=""/>
        <dsp:cNvSpPr/>
      </dsp:nvSpPr>
      <dsp:spPr>
        <a:xfrm>
          <a:off x="4653703" y="5048939"/>
          <a:ext cx="1184844" cy="118484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Připravení rozpočtu</a:t>
          </a:r>
          <a:endParaRPr lang="cs-CZ" sz="1400" kern="1200" dirty="0"/>
        </a:p>
      </dsp:txBody>
      <dsp:txXfrm>
        <a:off x="4827219" y="5222455"/>
        <a:ext cx="837812" cy="837812"/>
      </dsp:txXfrm>
    </dsp:sp>
    <dsp:sp modelId="{BEC5203A-80FF-4F45-B89F-2209554599A7}">
      <dsp:nvSpPr>
        <dsp:cNvPr id="0" name=""/>
        <dsp:cNvSpPr/>
      </dsp:nvSpPr>
      <dsp:spPr>
        <a:xfrm rot="10800000">
          <a:off x="4207874" y="5441419"/>
          <a:ext cx="315053" cy="39988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100" kern="1200"/>
        </a:p>
      </dsp:txBody>
      <dsp:txXfrm rot="10800000">
        <a:off x="4302390" y="5521396"/>
        <a:ext cx="220537" cy="239931"/>
      </dsp:txXfrm>
    </dsp:sp>
    <dsp:sp modelId="{77C6DFA8-6CCB-47FB-A576-FE80CA6B2C6F}">
      <dsp:nvSpPr>
        <dsp:cNvPr id="0" name=""/>
        <dsp:cNvSpPr/>
      </dsp:nvSpPr>
      <dsp:spPr>
        <a:xfrm>
          <a:off x="2874419" y="5048939"/>
          <a:ext cx="1184844" cy="118484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smtClean="0"/>
            <a:t>Schválení rozpočtu</a:t>
          </a:r>
          <a:endParaRPr lang="cs-CZ" sz="1400" kern="1200" dirty="0" smtClean="0"/>
        </a:p>
      </dsp:txBody>
      <dsp:txXfrm>
        <a:off x="3047935" y="5222455"/>
        <a:ext cx="837812" cy="837812"/>
      </dsp:txXfrm>
    </dsp:sp>
    <dsp:sp modelId="{B2480676-4631-46CA-B39A-77AE12F712BE}">
      <dsp:nvSpPr>
        <dsp:cNvPr id="0" name=""/>
        <dsp:cNvSpPr/>
      </dsp:nvSpPr>
      <dsp:spPr>
        <a:xfrm rot="13200000">
          <a:off x="2634640" y="4875299"/>
          <a:ext cx="315053" cy="39988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100" kern="1200"/>
        </a:p>
      </dsp:txBody>
      <dsp:txXfrm rot="10800000">
        <a:off x="2718100" y="4985653"/>
        <a:ext cx="220537" cy="239931"/>
      </dsp:txXfrm>
    </dsp:sp>
    <dsp:sp modelId="{4443F987-4570-4849-AF94-C2C14B54F9DD}">
      <dsp:nvSpPr>
        <dsp:cNvPr id="0" name=""/>
        <dsp:cNvSpPr/>
      </dsp:nvSpPr>
      <dsp:spPr>
        <a:xfrm>
          <a:off x="1511408" y="3905237"/>
          <a:ext cx="1184844" cy="118484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smtClean="0"/>
            <a:t>Splnění rozpočtu</a:t>
          </a:r>
          <a:endParaRPr lang="cs-CZ" sz="1400" kern="1200" dirty="0" smtClean="0"/>
        </a:p>
      </dsp:txBody>
      <dsp:txXfrm>
        <a:off x="1684924" y="4078753"/>
        <a:ext cx="837812" cy="837812"/>
      </dsp:txXfrm>
    </dsp:sp>
    <dsp:sp modelId="{FC584539-E84A-4B3B-A974-07A534405EF5}">
      <dsp:nvSpPr>
        <dsp:cNvPr id="0" name=""/>
        <dsp:cNvSpPr/>
      </dsp:nvSpPr>
      <dsp:spPr>
        <a:xfrm rot="15600000">
          <a:off x="1793367" y="3430371"/>
          <a:ext cx="315053" cy="39988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100" kern="1200"/>
        </a:p>
      </dsp:txBody>
      <dsp:txXfrm rot="10800000">
        <a:off x="1848831" y="3556888"/>
        <a:ext cx="220537" cy="239931"/>
      </dsp:txXfrm>
    </dsp:sp>
    <dsp:sp modelId="{3BFEC39B-796B-407E-9311-D73AE4710797}">
      <dsp:nvSpPr>
        <dsp:cNvPr id="0" name=""/>
        <dsp:cNvSpPr/>
      </dsp:nvSpPr>
      <dsp:spPr>
        <a:xfrm>
          <a:off x="1202439" y="2152984"/>
          <a:ext cx="1184844" cy="118484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smtClean="0"/>
            <a:t>Změření výkonnosti rozpočtu</a:t>
          </a:r>
          <a:endParaRPr lang="cs-CZ" sz="1400" kern="1200" dirty="0" smtClean="0"/>
        </a:p>
      </dsp:txBody>
      <dsp:txXfrm>
        <a:off x="1375955" y="2326500"/>
        <a:ext cx="837812" cy="837812"/>
      </dsp:txXfrm>
    </dsp:sp>
    <dsp:sp modelId="{6482EF6F-64C2-40BA-83C8-A5B236B6C690}">
      <dsp:nvSpPr>
        <dsp:cNvPr id="0" name=""/>
        <dsp:cNvSpPr/>
      </dsp:nvSpPr>
      <dsp:spPr>
        <a:xfrm rot="18000000">
          <a:off x="2077697" y="1782733"/>
          <a:ext cx="315053" cy="39988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100" kern="1200"/>
        </a:p>
      </dsp:txBody>
      <dsp:txXfrm>
        <a:off x="2101326" y="1903637"/>
        <a:ext cx="220537" cy="239931"/>
      </dsp:txXfrm>
    </dsp:sp>
    <dsp:sp modelId="{D4E34A67-3E4C-46F9-9FD9-6F58F46DCDC2}">
      <dsp:nvSpPr>
        <dsp:cNvPr id="0" name=""/>
        <dsp:cNvSpPr/>
      </dsp:nvSpPr>
      <dsp:spPr>
        <a:xfrm>
          <a:off x="2092081" y="612078"/>
          <a:ext cx="1184844" cy="118484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smtClean="0"/>
            <a:t>Kontrola vzhledem k dalšímu podnikání</a:t>
          </a:r>
          <a:endParaRPr lang="cs-CZ" sz="1400" kern="1200" dirty="0"/>
        </a:p>
      </dsp:txBody>
      <dsp:txXfrm>
        <a:off x="2265597" y="785594"/>
        <a:ext cx="837812" cy="837812"/>
      </dsp:txXfrm>
    </dsp:sp>
    <dsp:sp modelId="{C1E26CF8-8051-4798-AEC2-0695CF2EE954}">
      <dsp:nvSpPr>
        <dsp:cNvPr id="0" name=""/>
        <dsp:cNvSpPr/>
      </dsp:nvSpPr>
      <dsp:spPr>
        <a:xfrm rot="20400000">
          <a:off x="3354588" y="703332"/>
          <a:ext cx="315053" cy="39988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100" kern="1200"/>
        </a:p>
      </dsp:txBody>
      <dsp:txXfrm>
        <a:off x="3357438" y="799472"/>
        <a:ext cx="220537" cy="2399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1A437C-674C-4C56-AD13-118A6630EDDD}" type="datetimeFigureOut">
              <a:rPr lang="cs-CZ" smtClean="0"/>
              <a:t>4.12.2018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06696C-8A7D-485F-8F0C-2871814377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18694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06696C-8A7D-485F-8F0C-2871814377A1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86000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434AD-6C29-4388-B3D9-8630EE95F295}" type="datetime1">
              <a:rPr lang="cs-CZ" smtClean="0"/>
              <a:t>4.12.2018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© Doc. Ing. Jiří Novotný, CSc. FSpS MUNI 201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384DE-80E6-4AD2-9081-43167FE334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0474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26454-0390-4ED1-882B-AA61C7D46D76}" type="datetime1">
              <a:rPr lang="cs-CZ" smtClean="0"/>
              <a:t>4.12.2018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© Doc. Ing. Jiří Novotný, CSc. FSpS MUNI 201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384DE-80E6-4AD2-9081-43167FE334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1528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C4339-A022-4FA6-A9D4-7609C8EF97AF}" type="datetime1">
              <a:rPr lang="cs-CZ" smtClean="0"/>
              <a:t>4.12.2018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© Doc. Ing. Jiří Novotný, CSc. FSpS MUNI 201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384DE-80E6-4AD2-9081-43167FE334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0668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5EA5C-1E2E-4892-ACB8-2462FDFA403D}" type="datetime1">
              <a:rPr lang="cs-CZ" smtClean="0"/>
              <a:t>4.12.2018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© Doc. Ing. Jiří Novotný, CSc. FSpS MUNI 201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384DE-80E6-4AD2-9081-43167FE334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3486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356DD-6C3A-42FA-884F-C9FDD9722FBD}" type="datetime1">
              <a:rPr lang="cs-CZ" smtClean="0"/>
              <a:t>4.12.2018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© Doc. Ing. Jiří Novotný, CSc. FSpS MUNI 201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384DE-80E6-4AD2-9081-43167FE334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2071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A5AB3-CF3A-47B5-B4F0-8467048DFADD}" type="datetime1">
              <a:rPr lang="cs-CZ" smtClean="0"/>
              <a:t>4.12.2018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© Doc. Ing. Jiří Novotný, CSc. FSpS MUNI 201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384DE-80E6-4AD2-9081-43167FE334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7180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5A754-3D6E-4F4C-BDE0-0AA01EA3C742}" type="datetime1">
              <a:rPr lang="cs-CZ" smtClean="0"/>
              <a:t>4.12.2018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© Doc. Ing. Jiří Novotný, CSc. FSpS MUNI 201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384DE-80E6-4AD2-9081-43167FE334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6705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10BA2-C27F-40CC-851C-47571DF86BDB}" type="datetime1">
              <a:rPr lang="cs-CZ" smtClean="0"/>
              <a:t>4.12.2018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© Doc. Ing. Jiří Novotný, CSc. FSpS MUNI 201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384DE-80E6-4AD2-9081-43167FE334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8481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3EC7E-F69B-421E-AA79-01305133E339}" type="datetime1">
              <a:rPr lang="cs-CZ" smtClean="0"/>
              <a:t>4.12.2018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© Doc. Ing. Jiří Novotný, CSc. FSpS MUNI 201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384DE-80E6-4AD2-9081-43167FE334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6306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03F1C-C80E-4E8C-8C31-32C8CA6CEECF}" type="datetime1">
              <a:rPr lang="cs-CZ" smtClean="0"/>
              <a:t>4.12.2018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© Doc. Ing. Jiří Novotný, CSc. FSpS MUNI 201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384DE-80E6-4AD2-9081-43167FE334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8101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39FCB-CC1C-438D-A0E3-B6890C7804E3}" type="datetime1">
              <a:rPr lang="cs-CZ" smtClean="0"/>
              <a:t>4.12.2018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© Doc. Ing. Jiří Novotný, CSc. FSpS MUNI 201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384DE-80E6-4AD2-9081-43167FE334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9876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4F4DB4-A551-4A2C-9940-53ED41E30897}" type="datetime1">
              <a:rPr lang="cs-CZ" smtClean="0"/>
              <a:t>4.12.2018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© Doc. Ing. Jiří Novotný, CSc. FSpS MUNI 201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7384DE-80E6-4AD2-9081-43167FE334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9459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Rozpočty při SA i SK/TJ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Doc. Ing. Jiří Novotný, CSc.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59554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919288" y="908050"/>
            <a:ext cx="8229600" cy="1066800"/>
          </a:xfrm>
        </p:spPr>
        <p:txBody>
          <a:bodyPr/>
          <a:lstStyle/>
          <a:p>
            <a:pPr eaLnBrk="1" hangingPunct="1"/>
            <a:r>
              <a:rPr lang="cs-CZ" smtClean="0"/>
              <a:t>Typy rozpočtů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Komplexní rozpočet</a:t>
            </a:r>
          </a:p>
          <a:p>
            <a:pPr lvl="1" eaLnBrk="1" hangingPunct="1"/>
            <a:r>
              <a:rPr lang="cs-CZ" dirty="0"/>
              <a:t>Úplný přehled veškerých příjmů a výdajů </a:t>
            </a:r>
          </a:p>
          <a:p>
            <a:pPr eaLnBrk="1" hangingPunct="1"/>
            <a:r>
              <a:rPr lang="cs-CZ" dirty="0" smtClean="0"/>
              <a:t>Výroční rozpočet</a:t>
            </a:r>
          </a:p>
          <a:p>
            <a:pPr eaLnBrk="1" hangingPunct="1"/>
            <a:r>
              <a:rPr lang="cs-CZ" dirty="0" smtClean="0"/>
              <a:t>Aktuální rozpočet</a:t>
            </a:r>
          </a:p>
          <a:p>
            <a:pPr lvl="1" eaLnBrk="1" hangingPunct="1"/>
            <a:r>
              <a:rPr lang="cs-CZ" dirty="0"/>
              <a:t>Kontrola plnění rozpočtu (např. po měsících) – sledují se odchylky od plánů i od ukazatelů v odvětví</a:t>
            </a:r>
          </a:p>
          <a:p>
            <a:pPr eaLnBrk="1" hangingPunct="1"/>
            <a:r>
              <a:rPr lang="cs-CZ" dirty="0" smtClean="0"/>
              <a:t>Budoucí rozpočet (Pro Forma Budget)</a:t>
            </a:r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C92C2-2924-4323-BE46-6F80D1A14AF1}" type="datetime1">
              <a:rPr lang="cs-CZ" smtClean="0"/>
              <a:t>4.12.2018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© Doc. Ing. Jiří Novotný, CSc. FSpS MUNI 201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384DE-80E6-4AD2-9081-43167FE334B0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7998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775520" y="908050"/>
            <a:ext cx="8712968" cy="1066800"/>
          </a:xfrm>
        </p:spPr>
        <p:txBody>
          <a:bodyPr/>
          <a:lstStyle/>
          <a:p>
            <a:pPr eaLnBrk="1" hangingPunct="1"/>
            <a:r>
              <a:rPr lang="cs-CZ" dirty="0" smtClean="0"/>
              <a:t>Budoucí rozpočet - Pro Forma Budget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2060848"/>
            <a:ext cx="8229600" cy="4512990"/>
          </a:xfrm>
        </p:spPr>
        <p:txBody>
          <a:bodyPr/>
          <a:lstStyle/>
          <a:p>
            <a:pPr eaLnBrk="1" hangingPunct="1"/>
            <a:r>
              <a:rPr lang="cs-CZ" dirty="0" smtClean="0"/>
              <a:t>Vychází z minulých výsledků a budoucích očekávání.</a:t>
            </a:r>
          </a:p>
          <a:p>
            <a:pPr eaLnBrk="1" hangingPunct="1"/>
            <a:r>
              <a:rPr lang="cs-CZ" dirty="0" smtClean="0"/>
              <a:t>Obsahuje:</a:t>
            </a:r>
          </a:p>
          <a:p>
            <a:pPr lvl="1" eaLnBrk="1" hangingPunct="1"/>
            <a:r>
              <a:rPr lang="cs-CZ" dirty="0" smtClean="0"/>
              <a:t>Prodejní rozpočet</a:t>
            </a:r>
          </a:p>
          <a:p>
            <a:pPr lvl="1" eaLnBrk="1" hangingPunct="1"/>
            <a:r>
              <a:rPr lang="cs-CZ" dirty="0" smtClean="0"/>
              <a:t>Propagační rozpočet</a:t>
            </a:r>
          </a:p>
          <a:p>
            <a:pPr lvl="1" eaLnBrk="1" hangingPunct="1"/>
            <a:r>
              <a:rPr lang="cs-CZ" dirty="0" smtClean="0"/>
              <a:t>Materiální, Mzdový a Režijní rozpočet</a:t>
            </a:r>
          </a:p>
          <a:p>
            <a:pPr lvl="1" eaLnBrk="1" hangingPunct="1"/>
            <a:r>
              <a:rPr lang="cs-CZ" dirty="0" smtClean="0"/>
              <a:t>Pokladní rozpočet</a:t>
            </a:r>
          </a:p>
          <a:p>
            <a:pPr lvl="1" eaLnBrk="1" hangingPunct="1"/>
            <a:r>
              <a:rPr lang="cs-CZ" dirty="0" smtClean="0"/>
              <a:t>Rozpočet kapitálového ocenění</a:t>
            </a:r>
          </a:p>
          <a:p>
            <a:pPr lvl="1" eaLnBrk="1" hangingPunct="1"/>
            <a:endParaRPr lang="cs-CZ" dirty="0" smtClean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CB84D-A71E-42CA-9667-880036B4EF0F}" type="datetime1">
              <a:rPr lang="cs-CZ" smtClean="0"/>
              <a:t>4.12.2018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© Doc. Ing. Jiří Novotný, CSc. FSpS MUNI 201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384DE-80E6-4AD2-9081-43167FE334B0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0472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>
          <a:xfrm>
            <a:off x="2063750" y="620713"/>
            <a:ext cx="8229600" cy="1066800"/>
          </a:xfrm>
        </p:spPr>
        <p:txBody>
          <a:bodyPr/>
          <a:lstStyle/>
          <a:p>
            <a:pPr eaLnBrk="1" hangingPunct="1"/>
            <a:r>
              <a:rPr lang="cs-CZ" smtClean="0"/>
              <a:t>Komplexní rozpočet sportovní akce</a:t>
            </a:r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>
          <a:xfrm>
            <a:off x="1981200" y="1628776"/>
            <a:ext cx="8229600" cy="4945063"/>
          </a:xfrm>
        </p:spPr>
        <p:txBody>
          <a:bodyPr/>
          <a:lstStyle/>
          <a:p>
            <a:pPr lvl="1" eaLnBrk="1" hangingPunct="1"/>
            <a:r>
              <a:rPr lang="cs-CZ" sz="2000"/>
              <a:t>Náklady na sportovce</a:t>
            </a:r>
          </a:p>
          <a:p>
            <a:pPr lvl="1" eaLnBrk="1" hangingPunct="1"/>
            <a:r>
              <a:rPr lang="cs-CZ" sz="2000"/>
              <a:t>Náklady na ticketing</a:t>
            </a:r>
          </a:p>
          <a:p>
            <a:pPr lvl="1" eaLnBrk="1" hangingPunct="1"/>
            <a:r>
              <a:rPr lang="cs-CZ" sz="2000"/>
              <a:t>Náklady na sportovní zařízení</a:t>
            </a:r>
          </a:p>
          <a:p>
            <a:pPr lvl="1" eaLnBrk="1" hangingPunct="1"/>
            <a:r>
              <a:rPr lang="cs-CZ" sz="2000"/>
              <a:t>Náklady na služby pro VIP</a:t>
            </a:r>
          </a:p>
          <a:p>
            <a:pPr lvl="1" eaLnBrk="1" hangingPunct="1"/>
            <a:r>
              <a:rPr lang="cs-CZ" sz="2000"/>
              <a:t>Náklady na chod organizace sportovní akce (vč. pořadatelů)</a:t>
            </a:r>
          </a:p>
          <a:p>
            <a:pPr lvl="1" eaLnBrk="1" hangingPunct="1"/>
            <a:r>
              <a:rPr lang="cs-CZ" sz="2000"/>
              <a:t>Náklady na marketing a propagaci</a:t>
            </a:r>
          </a:p>
          <a:p>
            <a:pPr lvl="1" eaLnBrk="1" hangingPunct="1"/>
            <a:r>
              <a:rPr lang="cs-CZ" sz="2000"/>
              <a:t>Náklady na mediální servis</a:t>
            </a:r>
          </a:p>
          <a:p>
            <a:pPr lvl="1" eaLnBrk="1" hangingPunct="1"/>
            <a:r>
              <a:rPr lang="cs-CZ" sz="2000"/>
              <a:t>Náklady na plnění sponzorům</a:t>
            </a:r>
          </a:p>
          <a:p>
            <a:pPr lvl="1" eaLnBrk="1" hangingPunct="1"/>
            <a:r>
              <a:rPr lang="cs-CZ" sz="2000"/>
              <a:t>Náklady na vysílání</a:t>
            </a:r>
          </a:p>
          <a:p>
            <a:pPr lvl="1" eaLnBrk="1" hangingPunct="1"/>
            <a:r>
              <a:rPr lang="cs-CZ" sz="2000"/>
              <a:t>Náklady na produkci moderátor a doprovodný program</a:t>
            </a:r>
          </a:p>
          <a:p>
            <a:pPr lvl="1" eaLnBrk="1" hangingPunct="1"/>
            <a:r>
              <a:rPr lang="cs-CZ" sz="2000"/>
              <a:t>Náklady na akce konané v souvislosti se sportovní akcí</a:t>
            </a:r>
          </a:p>
          <a:p>
            <a:pPr lvl="1" eaLnBrk="1" hangingPunct="1"/>
            <a:r>
              <a:rPr lang="cs-CZ" sz="2000"/>
              <a:t>Ostatní náklady</a:t>
            </a:r>
          </a:p>
        </p:txBody>
      </p:sp>
      <p:sp>
        <p:nvSpPr>
          <p:cNvPr id="12292" name="Zástupný symbol pro datum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fld id="{CD9D7032-0549-4AB1-930C-FEEADC920EB7}" type="datetime1">
              <a:rPr lang="cs-CZ" smtClean="0"/>
              <a:t>4.12.2018</a:t>
            </a:fld>
            <a:endParaRPr lang="cs-CZ" smtClean="0"/>
          </a:p>
        </p:txBody>
      </p:sp>
      <p:sp>
        <p:nvSpPr>
          <p:cNvPr id="12293" name="Zástupný symbol pro číslo snímku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fld id="{18EE6373-B976-4685-AD73-33936376C398}" type="slidenum">
              <a:rPr lang="cs-CZ" smtClean="0"/>
              <a:pPr/>
              <a:t>12</a:t>
            </a:fld>
            <a:endParaRPr lang="cs-CZ" smtClean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© Doc. Ing. Jiří Novotný, CSc. FSpS MUNI 201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8170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2381250" y="285750"/>
            <a:ext cx="7772400" cy="914400"/>
          </a:xfrm>
        </p:spPr>
        <p:txBody>
          <a:bodyPr/>
          <a:lstStyle/>
          <a:p>
            <a:pPr eaLnBrk="1" hangingPunct="1"/>
            <a:r>
              <a:rPr lang="cs-CZ" smtClean="0"/>
              <a:t>Speciální situace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2095500" y="1000126"/>
            <a:ext cx="8115300" cy="5643563"/>
          </a:xfrm>
        </p:spPr>
        <p:txBody>
          <a:bodyPr/>
          <a:lstStyle/>
          <a:p>
            <a:pPr eaLnBrk="1" hangingPunct="1"/>
            <a:endParaRPr lang="cs-CZ" sz="2400"/>
          </a:p>
          <a:p>
            <a:pPr eaLnBrk="1" hangingPunct="1"/>
            <a:r>
              <a:rPr lang="cs-CZ" sz="2400"/>
              <a:t>Zakládání</a:t>
            </a:r>
          </a:p>
          <a:p>
            <a:pPr lvl="1" eaLnBrk="1" hangingPunct="1"/>
            <a:r>
              <a:rPr lang="cs-CZ" sz="2000"/>
              <a:t>Těžko předpovídat ukazatele</a:t>
            </a:r>
          </a:p>
          <a:p>
            <a:pPr lvl="1" eaLnBrk="1" hangingPunct="1"/>
            <a:r>
              <a:rPr lang="cs-CZ" sz="2000"/>
              <a:t>Benchmarking je složitější</a:t>
            </a:r>
          </a:p>
          <a:p>
            <a:pPr lvl="1" eaLnBrk="1" hangingPunct="1"/>
            <a:r>
              <a:rPr lang="cs-CZ" sz="2000"/>
              <a:t>Existuje několik scénářů</a:t>
            </a:r>
          </a:p>
          <a:p>
            <a:pPr eaLnBrk="1" hangingPunct="1"/>
            <a:r>
              <a:rPr lang="cs-CZ" sz="2400"/>
              <a:t>Změny ve vlastnictví</a:t>
            </a:r>
          </a:p>
          <a:p>
            <a:pPr lvl="1" eaLnBrk="1" hangingPunct="1"/>
            <a:r>
              <a:rPr lang="cs-CZ" sz="2000"/>
              <a:t>Často u neefektivních podniků</a:t>
            </a:r>
          </a:p>
          <a:p>
            <a:pPr lvl="1" eaLnBrk="1" hangingPunct="1"/>
            <a:r>
              <a:rPr lang="cs-CZ" sz="2000"/>
              <a:t>Dochází k systémových změnách v podniku</a:t>
            </a:r>
          </a:p>
          <a:p>
            <a:pPr lvl="1" eaLnBrk="1" hangingPunct="1"/>
            <a:r>
              <a:rPr lang="cs-CZ" sz="2000"/>
              <a:t>U menších podniků nebezpečí odchodu klíčových zákazníků i zaměstnanců</a:t>
            </a:r>
          </a:p>
          <a:p>
            <a:pPr eaLnBrk="1" hangingPunct="1"/>
            <a:r>
              <a:rPr lang="cs-CZ" sz="2400"/>
              <a:t>Rychlý růst</a:t>
            </a:r>
          </a:p>
          <a:p>
            <a:pPr lvl="1" eaLnBrk="1" hangingPunct="1"/>
            <a:r>
              <a:rPr lang="cs-CZ" sz="2000"/>
              <a:t>Po zavedení podniku na trh dochází k útlumu a je na čase znovu nastartovat růst vstupem na atraktivní a rychle rostoucí trhy</a:t>
            </a:r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0BB2C-74ED-4A4A-A3A9-B17602ED75E8}" type="datetime1">
              <a:rPr lang="cs-CZ" smtClean="0"/>
              <a:t>4.12.2018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© Doc. Ing. Jiří Novotný, CSc. FSpS MUNI 201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384DE-80E6-4AD2-9081-43167FE334B0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521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424113" y="404813"/>
            <a:ext cx="7772400" cy="1511300"/>
          </a:xfrm>
        </p:spPr>
        <p:txBody>
          <a:bodyPr/>
          <a:lstStyle/>
          <a:p>
            <a:pPr eaLnBrk="1" hangingPunct="1"/>
            <a:r>
              <a:rPr lang="cs-CZ" smtClean="0"/>
              <a:t>Tabulka Benchmarkingu pro Fitness centrum v USA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2351088" y="1844675"/>
            <a:ext cx="7772400" cy="4572000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" pitchFamily="2" charset="2"/>
              <a:buNone/>
            </a:pPr>
            <a:endParaRPr lang="cs-CZ" smtClean="0"/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Příklad jak čerpat z externích dat:</a:t>
            </a:r>
          </a:p>
          <a:p>
            <a:pPr eaLnBrk="1" hangingPunct="1">
              <a:buFont typeface="Wingdings" pitchFamily="2" charset="2"/>
              <a:buNone/>
            </a:pPr>
            <a:endParaRPr lang="cs-CZ" smtClean="0"/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Kategorie                                             </a:t>
            </a:r>
            <a:r>
              <a:rPr lang="cs-CZ" sz="1600"/>
              <a:t>Průměrná hodnota v odvětví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1600"/>
              <a:t>Celkové příjmy z nečlenských příspěvků                                                           27%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1600"/>
              <a:t>Personální náklady jako procento příjmů                                                         42%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1600"/>
              <a:t>Celkové provozní náklady jako procento příjmů                                             66%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1600"/>
              <a:t>Celkové fixní náklady jako procento příjmů                                                     10,7%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1600"/>
              <a:t>EBITDA – zisk před úroky, zdaněním, odpisy                                                 23,2%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1600"/>
              <a:t>Útrata na správu zařízení a vybavení                                                                  6,2%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1600"/>
              <a:t>Příjem na čtvereční stopu                                                                                      45USD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1600"/>
              <a:t>Příjem na člena                                                                                                         871USD         </a:t>
            </a:r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24959-E0C5-4874-9AFC-441BE35A2AC5}" type="datetime1">
              <a:rPr lang="cs-CZ" smtClean="0"/>
              <a:t>4.12.2018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© Doc. Ing. Jiří Novotný, CSc. FSpS MUNI 201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384DE-80E6-4AD2-9081-43167FE334B0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686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Co je rozpočet?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1703512" y="2249488"/>
            <a:ext cx="8507288" cy="43243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400" dirty="0"/>
              <a:t>Rozpočet je finanční výkaz, který zahrnuje přehled příjmů a výdajů. (Další výkazy: VZZ, Rozvaha, CF)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/>
              <a:t>Rozpočet u sportovních organizací a sportovních akcí ukazuje, kde se utratí peníze.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/>
              <a:t>Manažerům pomáhá učinit rozhodnutí.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/>
              <a:t>Jestliže marketingové oddělení utratí určené prostředky v polovině období bývá složité najít další dostupné zdroje.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/>
              <a:t>Jediná „zdravá“ možnost jak zvýšit rozpočet na některé oddělení, že budou větší prodeje, než se předpovídalo…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400" dirty="0"/>
              <a:t> </a:t>
            </a:r>
          </a:p>
          <a:p>
            <a:pPr eaLnBrk="1" hangingPunct="1">
              <a:lnSpc>
                <a:spcPct val="90000"/>
              </a:lnSpc>
            </a:pPr>
            <a:endParaRPr lang="cs-CZ" sz="2400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61EED-99F6-4723-ADA4-0BDF217295E1}" type="datetime1">
              <a:rPr lang="cs-CZ" smtClean="0"/>
              <a:t>4.12.2018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© Doc. Ing. Jiří Novotný, CSc. FSpS MUNI 201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384DE-80E6-4AD2-9081-43167FE334B0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8347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3" y="836613"/>
            <a:ext cx="8229600" cy="1066800"/>
          </a:xfrm>
        </p:spPr>
        <p:txBody>
          <a:bodyPr/>
          <a:lstStyle/>
          <a:p>
            <a:pPr eaLnBrk="1" hangingPunct="1"/>
            <a:r>
              <a:rPr lang="cs-CZ" smtClean="0"/>
              <a:t>Proč dělat rozpočet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989138"/>
            <a:ext cx="8229600" cy="4584700"/>
          </a:xfrm>
        </p:spPr>
        <p:txBody>
          <a:bodyPr/>
          <a:lstStyle/>
          <a:p>
            <a:pPr eaLnBrk="1" hangingPunct="1"/>
            <a:r>
              <a:rPr lang="cs-CZ" smtClean="0"/>
              <a:t>Zjišťování oblastí, kde jsme dosáhli úspěchu a kde jsme neefektivní</a:t>
            </a:r>
          </a:p>
          <a:p>
            <a:pPr eaLnBrk="1" hangingPunct="1"/>
            <a:r>
              <a:rPr lang="cs-CZ" smtClean="0"/>
              <a:t>Je klíčem k finančnímu plánování</a:t>
            </a:r>
          </a:p>
          <a:p>
            <a:pPr eaLnBrk="1" hangingPunct="1"/>
            <a:r>
              <a:rPr lang="cs-CZ" smtClean="0"/>
              <a:t>Rozpočty umožňují předpovídat budoucí vývoj</a:t>
            </a:r>
          </a:p>
          <a:p>
            <a:pPr eaLnBrk="1" hangingPunct="1"/>
            <a:r>
              <a:rPr lang="cs-CZ" smtClean="0"/>
              <a:t>Nutná podmínka pro pořádání středních a větších sportovních akcí</a:t>
            </a:r>
          </a:p>
          <a:p>
            <a:pPr eaLnBrk="1" hangingPunct="1"/>
            <a:r>
              <a:rPr lang="cs-CZ" smtClean="0"/>
              <a:t>Podklad pro získání podpory (dary, dotace…)</a:t>
            </a:r>
          </a:p>
          <a:p>
            <a:pPr eaLnBrk="1" hangingPunct="1"/>
            <a:r>
              <a:rPr lang="cs-CZ" smtClean="0"/>
              <a:t>Kontrolní funkce</a:t>
            </a:r>
          </a:p>
          <a:p>
            <a:pPr eaLnBrk="1" hangingPunct="1"/>
            <a:r>
              <a:rPr lang="cs-CZ" smtClean="0"/>
              <a:t>Rozdělení nákladů na účastníky</a:t>
            </a:r>
          </a:p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2260B-314F-4A91-901B-B2683295773E}" type="datetime1">
              <a:rPr lang="cs-CZ" smtClean="0"/>
              <a:t>4.12.2018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© Doc. Ing. Jiří Novotný, CSc. FSpS MUNI 201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384DE-80E6-4AD2-9081-43167FE334B0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4112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4000" y="332656"/>
            <a:ext cx="4067944" cy="115212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Proces</a:t>
            </a:r>
            <a:br>
              <a:rPr lang="cs-CZ" dirty="0" smtClean="0"/>
            </a:br>
            <a:r>
              <a:rPr lang="cs-CZ" dirty="0" smtClean="0"/>
              <a:t>rozpočtování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19536" y="2204864"/>
            <a:ext cx="8229600" cy="4296966"/>
          </a:xfrm>
        </p:spPr>
        <p:txBody>
          <a:bodyPr/>
          <a:lstStyle/>
          <a:p>
            <a:pPr marL="623887" indent="-514350">
              <a:buFont typeface="+mj-lt"/>
              <a:buAutoNum type="arabicPeriod"/>
            </a:pPr>
            <a:endParaRPr lang="cs-CZ" dirty="0" smtClean="0"/>
          </a:p>
          <a:p>
            <a:pPr marL="623887" indent="-514350">
              <a:buFont typeface="+mj-lt"/>
              <a:buAutoNum type="arabicPeriod"/>
            </a:pPr>
            <a:endParaRPr lang="cs-CZ" dirty="0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65ADA0B-9733-4A49-A6EE-5A36C77EBAD3}" type="datetime1">
              <a:rPr lang="cs-CZ" smtClean="0"/>
              <a:t>4.12.2018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3FA1CE-90E1-4D58-811F-1D0AF27552D9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graphicFrame>
        <p:nvGraphicFramePr>
          <p:cNvPr id="7" name="Diagram 6"/>
          <p:cNvGraphicFramePr/>
          <p:nvPr/>
        </p:nvGraphicFramePr>
        <p:xfrm>
          <a:off x="1955032" y="620688"/>
          <a:ext cx="8712968" cy="6237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© Doc. Ing. Jiří Novotný, CSc. FSpS MUNI 201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16132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Metody rozpočtování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Rozpočetnictví v podniku</a:t>
            </a:r>
          </a:p>
          <a:p>
            <a:r>
              <a:rPr lang="cs-CZ" dirty="0" smtClean="0"/>
              <a:t>Lze nalézt v podnikové ekonomice např. Synek, </a:t>
            </a:r>
            <a:r>
              <a:rPr lang="cs-CZ" dirty="0" err="1" smtClean="0"/>
              <a:t>Vochozka</a:t>
            </a:r>
            <a:r>
              <a:rPr lang="cs-CZ" dirty="0" smtClean="0"/>
              <a:t>, v manažerském účetnictví např. Král, </a:t>
            </a:r>
            <a:r>
              <a:rPr lang="cs-CZ" dirty="0" err="1" smtClean="0"/>
              <a:t>Fibírová</a:t>
            </a:r>
            <a:r>
              <a:rPr lang="cs-CZ" dirty="0" smtClean="0"/>
              <a:t> apod.</a:t>
            </a:r>
          </a:p>
          <a:p>
            <a:endParaRPr lang="cs-CZ" dirty="0"/>
          </a:p>
          <a:p>
            <a:r>
              <a:rPr lang="cs-CZ" dirty="0" smtClean="0"/>
              <a:t>Zde použitá typologie vychází spíše z amerického prostředí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FED70-6463-4BFD-8E3F-B36FAF3F8B71}" type="datetime1">
              <a:rPr lang="cs-CZ" smtClean="0"/>
              <a:t>4.12.2018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© Doc. Ing. Jiří Novotný, CSc. FSpS MUNI 201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384DE-80E6-4AD2-9081-43167FE334B0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84600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19536" y="476672"/>
            <a:ext cx="8229600" cy="1066800"/>
          </a:xfrm>
        </p:spPr>
        <p:txBody>
          <a:bodyPr/>
          <a:lstStyle/>
          <a:p>
            <a:r>
              <a:rPr lang="cs-CZ" dirty="0" smtClean="0"/>
              <a:t>Metody rozpočtování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1200" y="1340768"/>
            <a:ext cx="8229600" cy="5233070"/>
          </a:xfrm>
        </p:spPr>
        <p:txBody>
          <a:bodyPr/>
          <a:lstStyle/>
          <a:p>
            <a:r>
              <a:rPr lang="cs-CZ" b="1" dirty="0" smtClean="0"/>
              <a:t>Pokračující rozpočet</a:t>
            </a:r>
            <a:r>
              <a:rPr lang="cs-CZ" dirty="0" smtClean="0"/>
              <a:t> – obvykle se upraví o inflaci oproti minulému roku</a:t>
            </a:r>
          </a:p>
          <a:p>
            <a:pPr lvl="1"/>
            <a:r>
              <a:rPr lang="cs-CZ" dirty="0" smtClean="0"/>
              <a:t>Výhody: </a:t>
            </a:r>
          </a:p>
          <a:p>
            <a:pPr lvl="2"/>
            <a:r>
              <a:rPr lang="cs-CZ" dirty="0" smtClean="0"/>
              <a:t>intuitivní, jednodušší k pochopení</a:t>
            </a:r>
          </a:p>
          <a:p>
            <a:pPr lvl="2"/>
            <a:r>
              <a:rPr lang="cs-CZ" dirty="0" smtClean="0"/>
              <a:t>vhodné pokud se nemění podmínky</a:t>
            </a:r>
          </a:p>
          <a:p>
            <a:pPr lvl="2"/>
            <a:r>
              <a:rPr lang="cs-CZ" dirty="0" smtClean="0"/>
              <a:t>Jednoduší k vypracování a nevyžaduje speciálního pracovníka</a:t>
            </a:r>
          </a:p>
          <a:p>
            <a:pPr lvl="1"/>
            <a:r>
              <a:rPr lang="cs-CZ" dirty="0" smtClean="0"/>
              <a:t>Nevýhody</a:t>
            </a:r>
          </a:p>
          <a:p>
            <a:pPr lvl="2"/>
            <a:r>
              <a:rPr lang="cs-CZ" dirty="0" smtClean="0"/>
              <a:t>Inflace nemusí být stejná pro všechny odvětví a příjmy a výdaje</a:t>
            </a:r>
          </a:p>
          <a:p>
            <a:pPr lvl="2"/>
            <a:r>
              <a:rPr lang="cs-CZ" dirty="0" smtClean="0"/>
              <a:t>Nereflektuje na to že podnik, akce by měla růst</a:t>
            </a:r>
          </a:p>
          <a:p>
            <a:pPr lvl="2"/>
            <a:r>
              <a:rPr lang="cs-CZ" dirty="0" smtClean="0"/>
              <a:t>Není tlak na změny a úspory v kontextu rozvoje technologií</a:t>
            </a:r>
          </a:p>
          <a:p>
            <a:pPr lvl="2"/>
            <a:endParaRPr lang="cs-CZ" dirty="0" smtClean="0"/>
          </a:p>
          <a:p>
            <a:pPr lvl="2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2CD2B21-66A6-4CB9-A8FA-03225AA871B1}" type="datetime1">
              <a:rPr lang="cs-CZ" smtClean="0"/>
              <a:t>4.12.2018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3FA1CE-90E1-4D58-811F-1D0AF27552D9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© Doc. Ing. Jiří Novotný, CSc. FSpS MUNI 201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30009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19536" y="620688"/>
            <a:ext cx="8229600" cy="1066800"/>
          </a:xfrm>
        </p:spPr>
        <p:txBody>
          <a:bodyPr/>
          <a:lstStyle/>
          <a:p>
            <a:r>
              <a:rPr lang="cs-CZ" dirty="0" smtClean="0"/>
              <a:t>Metody rozpočtování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1200" y="1484784"/>
            <a:ext cx="8507288" cy="5089054"/>
          </a:xfrm>
        </p:spPr>
        <p:txBody>
          <a:bodyPr/>
          <a:lstStyle/>
          <a:p>
            <a:r>
              <a:rPr lang="cs-CZ" b="1" dirty="0" smtClean="0"/>
              <a:t>ZBB = </a:t>
            </a:r>
            <a:r>
              <a:rPr lang="cs-CZ" b="1" dirty="0" err="1" smtClean="0"/>
              <a:t>Zero</a:t>
            </a:r>
            <a:r>
              <a:rPr lang="cs-CZ" b="1" dirty="0" smtClean="0"/>
              <a:t> </a:t>
            </a:r>
            <a:r>
              <a:rPr lang="cs-CZ" b="1" dirty="0" err="1" smtClean="0"/>
              <a:t>Based</a:t>
            </a:r>
            <a:r>
              <a:rPr lang="cs-CZ" b="1" dirty="0" smtClean="0"/>
              <a:t> Budget </a:t>
            </a:r>
            <a:r>
              <a:rPr lang="cs-CZ" dirty="0" smtClean="0"/>
              <a:t>– stanovuje se dle priorit a cílů</a:t>
            </a:r>
          </a:p>
          <a:p>
            <a:r>
              <a:rPr lang="cs-CZ" dirty="0" smtClean="0"/>
              <a:t>Probíhá odpověďmi na následující otázky např.:</a:t>
            </a:r>
          </a:p>
          <a:p>
            <a:pPr marL="915987" lvl="1" indent="-514350">
              <a:buFont typeface="+mj-lt"/>
              <a:buAutoNum type="arabicPeriod"/>
            </a:pPr>
            <a:r>
              <a:rPr lang="cs-CZ" dirty="0"/>
              <a:t>Jaký je účel tohoto výdaje?</a:t>
            </a:r>
          </a:p>
          <a:p>
            <a:pPr marL="915987" lvl="1" indent="-514350">
              <a:buFont typeface="+mj-lt"/>
              <a:buAutoNum type="arabicPeriod"/>
            </a:pPr>
            <a:r>
              <a:rPr lang="cs-CZ" dirty="0"/>
              <a:t>Na co přesně výdaj bude použit?</a:t>
            </a:r>
          </a:p>
          <a:p>
            <a:pPr marL="915987" lvl="1" indent="-514350">
              <a:buFont typeface="+mj-lt"/>
              <a:buAutoNum type="arabicPeriod"/>
            </a:pPr>
            <a:r>
              <a:rPr lang="cs-CZ" dirty="0"/>
              <a:t>Jaké jsou kvantifikovatelné přínosy tohoto výdaje?</a:t>
            </a:r>
          </a:p>
          <a:p>
            <a:pPr marL="915987" lvl="1" indent="-514350">
              <a:buFont typeface="+mj-lt"/>
              <a:buAutoNum type="arabicPeriod"/>
            </a:pPr>
            <a:r>
              <a:rPr lang="cs-CZ" dirty="0"/>
              <a:t>Jaké jsou alternativy plánovaného výdaje?</a:t>
            </a:r>
          </a:p>
          <a:p>
            <a:pPr marL="915987" lvl="1" indent="-514350">
              <a:buFont typeface="+mj-lt"/>
              <a:buAutoNum type="arabicPeriod"/>
            </a:pPr>
            <a:r>
              <a:rPr lang="cs-CZ" dirty="0"/>
              <a:t>Jaký by byl výsledek úplného zavržení tohoto výdaje?</a:t>
            </a:r>
          </a:p>
          <a:p>
            <a:pPr lvl="1"/>
            <a:r>
              <a:rPr lang="cs-CZ" dirty="0" smtClean="0"/>
              <a:t>Výhody:</a:t>
            </a:r>
          </a:p>
          <a:p>
            <a:pPr lvl="2"/>
            <a:r>
              <a:rPr lang="cs-CZ" dirty="0" smtClean="0"/>
              <a:t>Snaží se být za každé situace efektivní</a:t>
            </a:r>
          </a:p>
          <a:p>
            <a:pPr lvl="1"/>
            <a:r>
              <a:rPr lang="cs-CZ" dirty="0" smtClean="0"/>
              <a:t>Nevýhody:</a:t>
            </a:r>
          </a:p>
          <a:p>
            <a:pPr lvl="2"/>
            <a:r>
              <a:rPr lang="cs-CZ" dirty="0" smtClean="0"/>
              <a:t>Složitější na vypracování</a:t>
            </a:r>
          </a:p>
          <a:p>
            <a:pPr lvl="2"/>
            <a:endParaRPr lang="cs-CZ" dirty="0" smtClean="0"/>
          </a:p>
          <a:p>
            <a:pPr lvl="2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D343E7E-A3FC-4678-B18D-217DB09FD6E2}" type="datetime1">
              <a:rPr lang="cs-CZ" smtClean="0"/>
              <a:t>4.12.2018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3FA1CE-90E1-4D58-811F-1D0AF27552D9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© Doc. Ing. Jiří Novotný, CSc. FSpS MUNI 201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54168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Pravidla rozpočtů a cílů MASTER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 = </a:t>
            </a:r>
            <a:r>
              <a:rPr lang="cs-CZ" dirty="0" err="1" smtClean="0"/>
              <a:t>Measurable</a:t>
            </a:r>
            <a:r>
              <a:rPr lang="cs-CZ" dirty="0" smtClean="0"/>
              <a:t> – měřitelný</a:t>
            </a:r>
          </a:p>
          <a:p>
            <a:r>
              <a:rPr lang="cs-CZ" dirty="0" smtClean="0"/>
              <a:t>A = </a:t>
            </a:r>
            <a:r>
              <a:rPr lang="cs-CZ" dirty="0" err="1" smtClean="0"/>
              <a:t>Acheivable</a:t>
            </a:r>
            <a:r>
              <a:rPr lang="cs-CZ" dirty="0" smtClean="0"/>
              <a:t> – dosažitelný</a:t>
            </a:r>
          </a:p>
          <a:p>
            <a:r>
              <a:rPr lang="cs-CZ" dirty="0" smtClean="0"/>
              <a:t>S = </a:t>
            </a:r>
            <a:r>
              <a:rPr lang="cs-CZ" dirty="0" err="1" smtClean="0"/>
              <a:t>Specific</a:t>
            </a:r>
            <a:r>
              <a:rPr lang="cs-CZ" dirty="0" smtClean="0"/>
              <a:t> – specifický</a:t>
            </a:r>
          </a:p>
          <a:p>
            <a:r>
              <a:rPr lang="cs-CZ" dirty="0" smtClean="0"/>
              <a:t>T = </a:t>
            </a:r>
            <a:r>
              <a:rPr lang="cs-CZ" dirty="0" err="1" smtClean="0"/>
              <a:t>Time</a:t>
            </a:r>
            <a:r>
              <a:rPr lang="cs-CZ" dirty="0" smtClean="0"/>
              <a:t> limited – časově ohraničený</a:t>
            </a:r>
          </a:p>
          <a:p>
            <a:r>
              <a:rPr lang="cs-CZ" dirty="0" smtClean="0"/>
              <a:t>E = </a:t>
            </a:r>
            <a:r>
              <a:rPr lang="cs-CZ" dirty="0" err="1" smtClean="0"/>
              <a:t>Ends</a:t>
            </a:r>
            <a:r>
              <a:rPr lang="cs-CZ" dirty="0" smtClean="0"/>
              <a:t> </a:t>
            </a:r>
            <a:r>
              <a:rPr lang="cs-CZ" dirty="0" err="1" smtClean="0"/>
              <a:t>related</a:t>
            </a:r>
            <a:r>
              <a:rPr lang="cs-CZ" dirty="0" smtClean="0"/>
              <a:t> – zaměřený na cíle nikoliv na způsoby</a:t>
            </a:r>
          </a:p>
          <a:p>
            <a:r>
              <a:rPr lang="cs-CZ" dirty="0" smtClean="0"/>
              <a:t>R = </a:t>
            </a:r>
            <a:r>
              <a:rPr lang="cs-CZ" dirty="0" err="1" smtClean="0"/>
              <a:t>Ranked</a:t>
            </a:r>
            <a:r>
              <a:rPr lang="cs-CZ" dirty="0" smtClean="0"/>
              <a:t> – měli by mít svoji prioritu	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08C23D-904B-43A8-90EB-8CFD4C4397B5}" type="datetime1">
              <a:rPr lang="cs-CZ" smtClean="0"/>
              <a:t>4.12.2018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3FA1CE-90E1-4D58-811F-1D0AF27552D9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© Doc. Ing. Jiří Novotný, CSc. FSpS MUNI 201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28702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919288" y="908050"/>
            <a:ext cx="8229600" cy="1066800"/>
          </a:xfrm>
        </p:spPr>
        <p:txBody>
          <a:bodyPr/>
          <a:lstStyle/>
          <a:p>
            <a:pPr eaLnBrk="1" hangingPunct="1"/>
            <a:r>
              <a:rPr lang="cs-CZ" dirty="0" smtClean="0"/>
              <a:t>Změření výkonnosti rozpočtů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772816"/>
            <a:ext cx="8229600" cy="4801022"/>
          </a:xfrm>
        </p:spPr>
        <p:txBody>
          <a:bodyPr/>
          <a:lstStyle/>
          <a:p>
            <a:pPr eaLnBrk="1" hangingPunct="1"/>
            <a:r>
              <a:rPr lang="cs-CZ" dirty="0" smtClean="0"/>
              <a:t>Podle mnemotechnické pomůcky  CARROT se zpětně měří výkonnost rozpočtů</a:t>
            </a:r>
          </a:p>
          <a:p>
            <a:pPr lvl="1" eaLnBrk="1" hangingPunct="1"/>
            <a:r>
              <a:rPr lang="cs-CZ" dirty="0" smtClean="0"/>
              <a:t>C = </a:t>
            </a:r>
            <a:r>
              <a:rPr lang="cs-CZ" dirty="0" err="1" smtClean="0"/>
              <a:t>Concise</a:t>
            </a:r>
            <a:r>
              <a:rPr lang="cs-CZ" dirty="0" smtClean="0"/>
              <a:t> = stručný, v bodech</a:t>
            </a:r>
          </a:p>
          <a:p>
            <a:pPr lvl="1" eaLnBrk="1" hangingPunct="1"/>
            <a:r>
              <a:rPr lang="cs-CZ" dirty="0" smtClean="0"/>
              <a:t>A = </a:t>
            </a:r>
            <a:r>
              <a:rPr lang="cs-CZ" dirty="0" err="1" smtClean="0"/>
              <a:t>Accurate</a:t>
            </a:r>
            <a:r>
              <a:rPr lang="cs-CZ" dirty="0" smtClean="0"/>
              <a:t> = přesný</a:t>
            </a:r>
          </a:p>
          <a:p>
            <a:pPr lvl="2" eaLnBrk="1" hangingPunct="1"/>
            <a:r>
              <a:rPr lang="cs-CZ" dirty="0"/>
              <a:t>Zpětná vazba slouží k plánování, rozhodování a kontrole</a:t>
            </a:r>
          </a:p>
          <a:p>
            <a:pPr lvl="1" eaLnBrk="1" hangingPunct="1"/>
            <a:r>
              <a:rPr lang="cs-CZ" dirty="0" smtClean="0"/>
              <a:t>R = </a:t>
            </a:r>
            <a:r>
              <a:rPr lang="cs-CZ" dirty="0" err="1" smtClean="0"/>
              <a:t>Reliable</a:t>
            </a:r>
            <a:r>
              <a:rPr lang="cs-CZ" dirty="0" smtClean="0"/>
              <a:t> = spolehlivý</a:t>
            </a:r>
          </a:p>
          <a:p>
            <a:pPr lvl="1" eaLnBrk="1" hangingPunct="1"/>
            <a:r>
              <a:rPr lang="cs-CZ" dirty="0" smtClean="0"/>
              <a:t>R = </a:t>
            </a:r>
            <a:r>
              <a:rPr lang="cs-CZ" dirty="0" err="1" smtClean="0"/>
              <a:t>Relevant</a:t>
            </a:r>
            <a:r>
              <a:rPr lang="cs-CZ" dirty="0" smtClean="0"/>
              <a:t> = příslušný</a:t>
            </a:r>
          </a:p>
          <a:p>
            <a:pPr lvl="1" eaLnBrk="1" hangingPunct="1"/>
            <a:r>
              <a:rPr lang="cs-CZ" dirty="0" smtClean="0"/>
              <a:t>O = </a:t>
            </a:r>
            <a:r>
              <a:rPr lang="cs-CZ" dirty="0" err="1" smtClean="0"/>
              <a:t>Objective</a:t>
            </a:r>
            <a:r>
              <a:rPr lang="cs-CZ" dirty="0" smtClean="0"/>
              <a:t> = předmětný</a:t>
            </a:r>
          </a:p>
          <a:p>
            <a:pPr lvl="1" eaLnBrk="1" hangingPunct="1"/>
            <a:r>
              <a:rPr lang="cs-CZ" dirty="0" smtClean="0"/>
              <a:t>T = </a:t>
            </a:r>
            <a:r>
              <a:rPr lang="cs-CZ" dirty="0" err="1" smtClean="0"/>
              <a:t>Timely</a:t>
            </a:r>
            <a:r>
              <a:rPr lang="cs-CZ" dirty="0" smtClean="0"/>
              <a:t> = včasný</a:t>
            </a:r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D9DC-8930-48F4-A5E8-07ED9607AE5D}" type="datetime1">
              <a:rPr lang="cs-CZ" smtClean="0"/>
              <a:t>4.12.2018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© Doc. Ing. Jiří Novotný, CSc. FSpS MUNI 201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384DE-80E6-4AD2-9081-43167FE334B0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3517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905</Words>
  <Application>Microsoft Office PowerPoint</Application>
  <PresentationFormat>Širokoúhlá obrazovka</PresentationFormat>
  <Paragraphs>164</Paragraphs>
  <Slides>14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Wingdings</vt:lpstr>
      <vt:lpstr>Motiv Office</vt:lpstr>
      <vt:lpstr>Rozpočty při SA i SK/TJ</vt:lpstr>
      <vt:lpstr>Co je rozpočet?</vt:lpstr>
      <vt:lpstr>Proč dělat rozpočet</vt:lpstr>
      <vt:lpstr>Proces rozpočtování</vt:lpstr>
      <vt:lpstr>Metody rozpočtování</vt:lpstr>
      <vt:lpstr>Metody rozpočtování</vt:lpstr>
      <vt:lpstr>Metody rozpočtování</vt:lpstr>
      <vt:lpstr>Pravidla rozpočtů a cílů MASTER</vt:lpstr>
      <vt:lpstr>Změření výkonnosti rozpočtů</vt:lpstr>
      <vt:lpstr>Typy rozpočtů</vt:lpstr>
      <vt:lpstr>Budoucí rozpočet - Pro Forma Budget</vt:lpstr>
      <vt:lpstr>Komplexní rozpočet sportovní akce</vt:lpstr>
      <vt:lpstr>Speciální situace</vt:lpstr>
      <vt:lpstr>Tabulka Benchmarkingu pro Fitness centrum v USA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Rozpočty při SA i SK/TJ</dc:title>
  <dc:creator>fsps</dc:creator>
  <cp:lastModifiedBy>fsps</cp:lastModifiedBy>
  <cp:revision>5</cp:revision>
  <dcterms:created xsi:type="dcterms:W3CDTF">2018-12-04T13:08:59Z</dcterms:created>
  <dcterms:modified xsi:type="dcterms:W3CDTF">2018-12-04T13:42:53Z</dcterms:modified>
</cp:coreProperties>
</file>