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3"/>
  </p:notesMasterIdLst>
  <p:sldIdLst>
    <p:sldId id="256" r:id="rId2"/>
    <p:sldId id="277" r:id="rId3"/>
    <p:sldId id="257" r:id="rId4"/>
    <p:sldId id="261" r:id="rId5"/>
    <p:sldId id="308" r:id="rId6"/>
    <p:sldId id="309" r:id="rId7"/>
    <p:sldId id="310" r:id="rId8"/>
    <p:sldId id="312" r:id="rId9"/>
    <p:sldId id="317" r:id="rId10"/>
    <p:sldId id="264" r:id="rId11"/>
    <p:sldId id="318" r:id="rId12"/>
    <p:sldId id="265" r:id="rId13"/>
    <p:sldId id="320" r:id="rId14"/>
    <p:sldId id="322" r:id="rId15"/>
    <p:sldId id="321" r:id="rId16"/>
    <p:sldId id="323" r:id="rId17"/>
    <p:sldId id="324" r:id="rId18"/>
    <p:sldId id="326" r:id="rId19"/>
    <p:sldId id="325" r:id="rId20"/>
    <p:sldId id="327" r:id="rId21"/>
    <p:sldId id="319" r:id="rId22"/>
    <p:sldId id="313" r:id="rId23"/>
    <p:sldId id="266" r:id="rId24"/>
    <p:sldId id="267" r:id="rId25"/>
    <p:sldId id="314" r:id="rId26"/>
    <p:sldId id="268" r:id="rId27"/>
    <p:sldId id="333" r:id="rId28"/>
    <p:sldId id="269" r:id="rId29"/>
    <p:sldId id="270" r:id="rId30"/>
    <p:sldId id="315" r:id="rId31"/>
    <p:sldId id="271" r:id="rId32"/>
    <p:sldId id="272" r:id="rId33"/>
    <p:sldId id="328" r:id="rId34"/>
    <p:sldId id="316" r:id="rId35"/>
    <p:sldId id="274" r:id="rId36"/>
    <p:sldId id="275" r:id="rId37"/>
    <p:sldId id="330" r:id="rId38"/>
    <p:sldId id="258" r:id="rId39"/>
    <p:sldId id="331" r:id="rId40"/>
    <p:sldId id="332" r:id="rId41"/>
    <p:sldId id="283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727E-68C4-4AA7-A0A9-09300F4E3F0A}" type="datetimeFigureOut">
              <a:rPr lang="cs-CZ" smtClean="0"/>
              <a:pPr/>
              <a:t>22.4.2017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F61C0-F380-4A78-BEBE-C75B28BFAE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911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F61C0-F380-4A78-BEBE-C75B28BFAEC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730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733926"/>
            <a:ext cx="8915399" cy="4043455"/>
          </a:xfrm>
        </p:spPr>
        <p:txBody>
          <a:bodyPr anchor="ctr">
            <a:normAutofit/>
          </a:bodyPr>
          <a:lstStyle>
            <a:lvl1pPr algn="ctr">
              <a:defRPr sz="54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fld id="{B4C2AFF5-D547-40ED-9F36-DD39D9F49F61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90B-BC63-4BA4-AB2E-62B9B799002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2E2E-9ADF-4E93-B255-991B19E90313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1D0A-E1FA-4A2D-95AD-9430D707850D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1FD8-27E1-4F3E-AC9D-09EFE6167961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BA36-B55A-4819-8D7D-FEA1794F5754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4C7-318A-4F11-A74E-4311CC059F4D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65C8-85B7-4283-93D7-AB1CB22E247B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anose="02030602050306030303" pitchFamily="18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DC06-250B-43AB-9DB6-1B0C5F973FBF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4F80-85B1-4829-9EE9-38CB63EDA7FF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cs-CZ" dirty="0"/>
              <a:t>es</a:t>
            </a:r>
            <a:r>
              <a:rPr lang="en-US" dirty="0" err="1"/>
              <a:t>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ABA-3492-4C4C-94A0-6D3FF06B62A5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2925206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0C83-DCDA-43CB-B9F2-308ADA37C59B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cs-CZ" dirty="0"/>
              <a:t>es</a:t>
            </a:r>
            <a:r>
              <a:rPr lang="en-US" dirty="0" err="1"/>
              <a:t>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426B-15C1-4BA1-9C88-49A6E4D4623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98E2-FD15-40CF-B3F3-1D2F3A567009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68026-DE86-40AD-8EF1-17F01AEFE2C8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C732B-3726-4346-9339-FF3FAFC7C481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Trestní řízení</a:t>
            </a:r>
            <a:br>
              <a:rPr lang="cs-CZ" dirty="0"/>
            </a:br>
            <a:r>
              <a:rPr lang="cs-CZ" dirty="0"/>
              <a:t>- přehled -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David Čep</a:t>
            </a:r>
          </a:p>
        </p:txBody>
      </p:sp>
    </p:spTree>
    <p:extLst>
      <p:ext uri="{BB962C8B-B14F-4D97-AF65-F5344CB8AC3E}">
        <p14:creationId xmlns:p14="http://schemas.microsoft.com/office/powerpoint/2010/main" xmlns="" val="195346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před zahájením trestního řízení „šetření“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předsoudní fáze, ještě </a:t>
            </a:r>
            <a:r>
              <a:rPr lang="cs-CZ" b="1" dirty="0"/>
              <a:t>nejde o </a:t>
            </a:r>
            <a:r>
              <a:rPr lang="cs-CZ" dirty="0"/>
              <a:t>trestní řízení</a:t>
            </a:r>
          </a:p>
          <a:p>
            <a:r>
              <a:rPr lang="cs-CZ" dirty="0"/>
              <a:t>Směřuje k </a:t>
            </a:r>
            <a:r>
              <a:rPr lang="cs-CZ" b="1" dirty="0"/>
              <a:t>odhalování skutečností</a:t>
            </a:r>
            <a:r>
              <a:rPr lang="cs-CZ" dirty="0"/>
              <a:t> nasvědčujících tomu, že </a:t>
            </a:r>
            <a:r>
              <a:rPr lang="cs-CZ" b="1" dirty="0"/>
              <a:t>byl spáchán trestný čin</a:t>
            </a:r>
            <a:r>
              <a:rPr lang="cs-CZ" dirty="0"/>
              <a:t>, a k </a:t>
            </a:r>
            <a:r>
              <a:rPr lang="cs-CZ" b="1" dirty="0"/>
              <a:t>odhalení jeho pachatele </a:t>
            </a:r>
            <a:r>
              <a:rPr lang="cs-CZ" dirty="0"/>
              <a:t>(§ 158 odst. 1 a 2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r>
              <a:rPr lang="cs-CZ" dirty="0"/>
              <a:t>V gesci policejního orgánu, žádné lhůty</a:t>
            </a:r>
          </a:p>
          <a:p>
            <a:r>
              <a:rPr lang="cs-CZ" dirty="0"/>
              <a:t>Končí vydáním </a:t>
            </a:r>
            <a:r>
              <a:rPr lang="cs-CZ" b="1" dirty="0"/>
              <a:t>záznamu o zahájení úkonů trestního řízení</a:t>
            </a:r>
            <a:r>
              <a:rPr lang="cs-CZ" dirty="0"/>
              <a:t>  - „ZÚTR“ (§ 158 odst. 3 </a:t>
            </a:r>
            <a:r>
              <a:rPr lang="cs-CZ" dirty="0" err="1"/>
              <a:t>tr</a:t>
            </a:r>
            <a:r>
              <a:rPr lang="cs-CZ" dirty="0"/>
              <a:t>. řádu)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216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Přípravné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372035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Pojem přípravného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(…) úsek řízení podle trestního řádu </a:t>
            </a:r>
            <a:r>
              <a:rPr lang="cs-CZ" b="1" i="1" dirty="0"/>
              <a:t>od sepsání ZÚTR </a:t>
            </a:r>
            <a:r>
              <a:rPr lang="cs-CZ" i="1" dirty="0"/>
              <a:t>nebo </a:t>
            </a:r>
            <a:r>
              <a:rPr lang="cs-CZ" b="1" i="1" dirty="0"/>
              <a:t>provedení neodkladných a neopakovatelných úkonů</a:t>
            </a:r>
            <a:r>
              <a:rPr lang="cs-CZ" i="1" dirty="0"/>
              <a:t>, a nebyli-li tyto provedeny </a:t>
            </a:r>
            <a:r>
              <a:rPr lang="cs-CZ" b="1" i="1" dirty="0"/>
              <a:t>od zahájení trestního stíhání</a:t>
            </a:r>
            <a:r>
              <a:rPr lang="cs-CZ" i="1" dirty="0"/>
              <a:t> (…) zahrnující objasňování a prověřování skutečností nasvědčujících tomu, že byl spáchán trestný čin (</a:t>
            </a:r>
            <a:r>
              <a:rPr lang="cs-CZ" b="1" i="1" dirty="0"/>
              <a:t>prověřování</a:t>
            </a:r>
            <a:r>
              <a:rPr lang="cs-CZ" i="1" dirty="0"/>
              <a:t>), a </a:t>
            </a:r>
            <a:r>
              <a:rPr lang="cs-CZ" b="1" i="1" dirty="0"/>
              <a:t>vyšetřování</a:t>
            </a:r>
            <a:r>
              <a:rPr lang="cs-CZ" i="1" dirty="0"/>
              <a:t>. </a:t>
            </a:r>
            <a:r>
              <a:rPr lang="cs-CZ" dirty="0"/>
              <a:t>(vizte § 12 odst. 10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r>
              <a:rPr lang="cs-CZ" dirty="0"/>
              <a:t>Dvě</a:t>
            </a:r>
            <a:r>
              <a:rPr lang="cs-CZ" b="1" dirty="0"/>
              <a:t> fáze </a:t>
            </a:r>
            <a:r>
              <a:rPr lang="cs-CZ" dirty="0"/>
              <a:t>přípravného řízení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Prověřování </a:t>
            </a:r>
            <a:r>
              <a:rPr lang="cs-CZ" dirty="0"/>
              <a:t>(§ 158 odst. 3 </a:t>
            </a:r>
            <a:r>
              <a:rPr lang="cs-CZ" dirty="0" err="1"/>
              <a:t>tr</a:t>
            </a:r>
            <a:r>
              <a:rPr lang="cs-CZ" dirty="0"/>
              <a:t>. řádu) </a:t>
            </a:r>
            <a:r>
              <a:rPr lang="cs-CZ" dirty="0" err="1"/>
              <a:t>a.k.a</a:t>
            </a:r>
            <a:r>
              <a:rPr lang="cs-CZ" dirty="0"/>
              <a:t> „postup před zahájením trestního stíhání“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Vyšetřování </a:t>
            </a:r>
            <a:r>
              <a:rPr lang="cs-CZ" dirty="0"/>
              <a:t>(§ 160 odst. 1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2915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Prověřování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Obsahem</a:t>
            </a:r>
            <a:r>
              <a:rPr lang="cs-CZ" dirty="0"/>
              <a:t> prověřování je objasňování a prověřování skutečností nasvědčujících tomu, že byl spáchán trestný čin a že jej spáchala určitá osoba.</a:t>
            </a:r>
          </a:p>
          <a:p>
            <a:r>
              <a:rPr lang="cs-CZ" b="1" dirty="0"/>
              <a:t>Účelem</a:t>
            </a:r>
            <a:r>
              <a:rPr lang="cs-CZ" dirty="0"/>
              <a:t> prověřování je pak vytvořit předpoklady pro rozhodnutí podle § 160 odst. 1 </a:t>
            </a:r>
            <a:r>
              <a:rPr lang="cs-CZ" dirty="0" err="1"/>
              <a:t>tr</a:t>
            </a:r>
            <a:r>
              <a:rPr lang="cs-CZ" dirty="0"/>
              <a:t>. řádu nebo pro odložení či jiné vyřízen věci.</a:t>
            </a:r>
          </a:p>
          <a:p>
            <a:r>
              <a:rPr lang="cs-CZ" dirty="0"/>
              <a:t>Provádí se především </a:t>
            </a:r>
            <a:r>
              <a:rPr lang="cs-CZ" b="1" dirty="0"/>
              <a:t>vyhledání potenciálních důkazů</a:t>
            </a:r>
            <a:r>
              <a:rPr lang="cs-CZ" dirty="0"/>
              <a:t>, k čemuž slouží podání vysvětlení [§ 158 odst. 3 písm. a)], provádění </a:t>
            </a:r>
            <a:r>
              <a:rPr lang="cs-CZ" b="1" dirty="0"/>
              <a:t>neodkladných a neopakovatelných úkonů </a:t>
            </a:r>
            <a:r>
              <a:rPr lang="cs-CZ" dirty="0"/>
              <a:t>– typicky výslechu svědka (§ 158 odst. 9, § 158a </a:t>
            </a:r>
            <a:r>
              <a:rPr lang="cs-CZ" dirty="0" err="1"/>
              <a:t>tr</a:t>
            </a:r>
            <a:r>
              <a:rPr lang="cs-CZ" dirty="0"/>
              <a:t>. řádu) či rekognice, </a:t>
            </a:r>
            <a:r>
              <a:rPr lang="cs-CZ" b="1" dirty="0"/>
              <a:t>použití operativně pátracích prostředků </a:t>
            </a:r>
            <a:r>
              <a:rPr lang="cs-CZ" dirty="0"/>
              <a:t>(§ 158b a násl. </a:t>
            </a:r>
            <a:r>
              <a:rPr lang="cs-CZ" dirty="0" err="1"/>
              <a:t>tr</a:t>
            </a:r>
            <a:r>
              <a:rPr lang="cs-CZ" dirty="0"/>
              <a:t>. řádu); </a:t>
            </a:r>
            <a:r>
              <a:rPr lang="cs-CZ" b="1" dirty="0"/>
              <a:t>úkony podle hlavy čtvrté </a:t>
            </a:r>
            <a:r>
              <a:rPr lang="cs-CZ" dirty="0"/>
              <a:t>jen, jde-li o neodkladný a neopakovatelný úkon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2617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Prověřování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Provádí </a:t>
            </a:r>
            <a:r>
              <a:rPr lang="cs-CZ" b="1" dirty="0"/>
              <a:t>policejní orgán </a:t>
            </a:r>
            <a:r>
              <a:rPr lang="cs-CZ" dirty="0"/>
              <a:t>(§ 12 odst. 2 </a:t>
            </a:r>
            <a:r>
              <a:rPr lang="cs-CZ" dirty="0" err="1"/>
              <a:t>tr</a:t>
            </a:r>
            <a:r>
              <a:rPr lang="cs-CZ" dirty="0"/>
              <a:t>. řádu)</a:t>
            </a:r>
            <a:endParaRPr lang="cs-CZ" b="1" dirty="0"/>
          </a:p>
          <a:p>
            <a:r>
              <a:rPr lang="cs-CZ" b="1" dirty="0"/>
              <a:t>Lhůty</a:t>
            </a:r>
            <a:r>
              <a:rPr lang="cs-CZ" dirty="0"/>
              <a:t> pro skončení prověřování (§ 159 </a:t>
            </a:r>
            <a:r>
              <a:rPr lang="cs-CZ" dirty="0" err="1"/>
              <a:t>tr</a:t>
            </a:r>
            <a:r>
              <a:rPr lang="cs-CZ" dirty="0"/>
              <a:t>. řádu; vyšetřování –</a:t>
            </a:r>
            <a:br>
              <a:rPr lang="cs-CZ" dirty="0"/>
            </a:br>
            <a:r>
              <a:rPr lang="cs-CZ" dirty="0"/>
              <a:t>§ 167 a § 170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r>
              <a:rPr lang="cs-CZ" b="1" dirty="0"/>
              <a:t>Způsob skončení</a:t>
            </a:r>
            <a:r>
              <a:rPr lang="cs-CZ" dirty="0"/>
              <a:t>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odevzdání věci </a:t>
            </a:r>
            <a:r>
              <a:rPr lang="cs-CZ" dirty="0"/>
              <a:t>(§ 159a odst. 1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odložení</a:t>
            </a:r>
            <a:r>
              <a:rPr lang="cs-CZ" dirty="0"/>
              <a:t> (§ 159a odst. 1 – 4 </a:t>
            </a:r>
            <a:r>
              <a:rPr lang="cs-CZ" dirty="0" err="1"/>
              <a:t>tr</a:t>
            </a:r>
            <a:r>
              <a:rPr lang="cs-CZ" dirty="0"/>
              <a:t>. řádu; jen SZ dle odst. 4)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dočasné odložení trestního stíhání </a:t>
            </a:r>
            <a:r>
              <a:rPr lang="cs-CZ" dirty="0"/>
              <a:t>(§ 159b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zahájení trestního stíhání </a:t>
            </a:r>
            <a:r>
              <a:rPr lang="cs-CZ" dirty="0"/>
              <a:t>(§ 160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2059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Vyšetřování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7178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Jde o úsek řízení před podáním obžaloby, návrhu na schválení dohody o vině a trestu, postoupením věci jinému orgánu nebo zastavením trestního stíhání, včetně schválení narovnání a podmíněného zastavení trestního stíhání před podáním obžalob či  návrhu na schválení dohody o vině a trestu. Vizte § 161 odst. 1 </a:t>
            </a:r>
            <a:r>
              <a:rPr lang="cs-CZ" dirty="0" err="1"/>
              <a:t>tr</a:t>
            </a:r>
            <a:r>
              <a:rPr lang="cs-CZ" dirty="0"/>
              <a:t>. řádu.</a:t>
            </a:r>
          </a:p>
          <a:p>
            <a:r>
              <a:rPr lang="cs-CZ" dirty="0"/>
              <a:t>Zahajuje se vydáním </a:t>
            </a:r>
            <a:r>
              <a:rPr lang="cs-CZ" b="1" dirty="0"/>
              <a:t>usnesení o zahájení trestního stíhání </a:t>
            </a:r>
            <a:r>
              <a:rPr lang="cs-CZ" dirty="0"/>
              <a:t>(§ 160 odst. 1 </a:t>
            </a:r>
            <a:r>
              <a:rPr lang="cs-CZ" dirty="0" err="1"/>
              <a:t>tr</a:t>
            </a:r>
            <a:r>
              <a:rPr lang="cs-CZ" dirty="0"/>
              <a:t>. řádu), podmínky: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zjištěné a odůvodněné skutečnosti nasvědčují tomu, že </a:t>
            </a:r>
            <a:r>
              <a:rPr lang="cs-CZ" b="1" dirty="0"/>
              <a:t>byl spáchán trestný </a:t>
            </a:r>
            <a:r>
              <a:rPr lang="cs-CZ" dirty="0"/>
              <a:t>čin a 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je dostatečně odůvodněn závěr, že </a:t>
            </a:r>
            <a:r>
              <a:rPr lang="cs-CZ" b="1" dirty="0"/>
              <a:t>jej spáchala určitá osoba</a:t>
            </a:r>
          </a:p>
          <a:p>
            <a:r>
              <a:rPr lang="cs-CZ" b="1" dirty="0"/>
              <a:t>Překážky trestního stíhání </a:t>
            </a:r>
            <a:r>
              <a:rPr lang="cs-CZ" dirty="0"/>
              <a:t>(okolnosti vylučující zahájení trestního stíhání</a:t>
            </a:r>
            <a:r>
              <a:rPr lang="cs-CZ" b="1" dirty="0"/>
              <a:t>) </a:t>
            </a:r>
            <a:r>
              <a:rPr lang="cs-CZ" dirty="0"/>
              <a:t>stanovené v § 160 odst. 1 </a:t>
            </a:r>
            <a:r>
              <a:rPr lang="cs-CZ" dirty="0" err="1"/>
              <a:t>tr</a:t>
            </a:r>
            <a:r>
              <a:rPr lang="cs-CZ" dirty="0"/>
              <a:t>. řádu - § 11 </a:t>
            </a:r>
            <a:r>
              <a:rPr lang="cs-CZ" dirty="0" err="1"/>
              <a:t>tr</a:t>
            </a:r>
            <a:r>
              <a:rPr lang="cs-CZ" dirty="0"/>
              <a:t>. řádu (§ 163 </a:t>
            </a:r>
            <a:r>
              <a:rPr lang="cs-CZ" dirty="0" err="1"/>
              <a:t>tr</a:t>
            </a:r>
            <a:r>
              <a:rPr lang="cs-CZ" dirty="0"/>
              <a:t>. řádu – výjimka z jaké zásady?)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2799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Vyšetřování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4022"/>
            <a:ext cx="8915400" cy="441136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Obsahem </a:t>
            </a:r>
            <a:r>
              <a:rPr lang="cs-CZ" dirty="0"/>
              <a:t>vyšetřování je </a:t>
            </a:r>
            <a:r>
              <a:rPr lang="cs-CZ" b="1" dirty="0"/>
              <a:t>vyhledání potřebných důkazů </a:t>
            </a:r>
            <a:r>
              <a:rPr lang="cs-CZ" dirty="0"/>
              <a:t>nezbytných pro posouzení všech základních skutečností důležitých pro posouzení daného případu (§ 164 odst. 1 </a:t>
            </a:r>
            <a:r>
              <a:rPr lang="cs-CZ" dirty="0" err="1"/>
              <a:t>tr</a:t>
            </a:r>
            <a:r>
              <a:rPr lang="cs-CZ" dirty="0"/>
              <a:t>. řádu, úkony dle § 158 odst. 3 a 5 </a:t>
            </a:r>
            <a:r>
              <a:rPr lang="cs-CZ" dirty="0" err="1"/>
              <a:t>tr</a:t>
            </a:r>
            <a:r>
              <a:rPr lang="cs-CZ" dirty="0"/>
              <a:t>. řádu), dále </a:t>
            </a:r>
            <a:r>
              <a:rPr lang="cs-CZ" b="1" dirty="0"/>
              <a:t>provádění zajišťovacích úkonů </a:t>
            </a:r>
            <a:r>
              <a:rPr lang="cs-CZ" dirty="0"/>
              <a:t>(! Rozlišovat oprávnění jednotlivých OČTŘ – policejní orgán sám, pol. org. se souhlasem SZ, pouze soud na návrh SZ !), </a:t>
            </a:r>
            <a:r>
              <a:rPr lang="cs-CZ" b="1" dirty="0"/>
              <a:t>výslech svědků </a:t>
            </a:r>
            <a:r>
              <a:rPr lang="cs-CZ" dirty="0"/>
              <a:t>(tj. provádění dokazování) obecně výjimečně, naopak </a:t>
            </a:r>
            <a:r>
              <a:rPr lang="cs-CZ" b="1" dirty="0"/>
              <a:t>výslech obviněného</a:t>
            </a:r>
            <a:r>
              <a:rPr lang="cs-CZ" dirty="0"/>
              <a:t> vždy (§ 92 </a:t>
            </a:r>
            <a:r>
              <a:rPr lang="cs-CZ" dirty="0" err="1"/>
              <a:t>tr</a:t>
            </a:r>
            <a:r>
              <a:rPr lang="cs-CZ" dirty="0"/>
              <a:t>. řádu)</a:t>
            </a:r>
            <a:endParaRPr lang="cs-CZ" b="1" dirty="0"/>
          </a:p>
          <a:p>
            <a:r>
              <a:rPr lang="cs-CZ" b="1" dirty="0"/>
              <a:t>Účelem</a:t>
            </a:r>
            <a:r>
              <a:rPr lang="cs-CZ" dirty="0"/>
              <a:t> vyšetřování je – neboť je již vedeno proti konkrétní osobě – opatřit dostatek podkladů pro státního zástupce, na jejich základě tento rozhodne buď o podání obžaloby nebo o přijetí jiného rozhodnutí.</a:t>
            </a:r>
          </a:p>
          <a:p>
            <a:r>
              <a:rPr lang="cs-CZ" dirty="0"/>
              <a:t>Dva </a:t>
            </a:r>
            <a:r>
              <a:rPr lang="cs-CZ" b="1" dirty="0"/>
              <a:t>druhy vyšetřování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Standardní</a:t>
            </a:r>
            <a:r>
              <a:rPr lang="cs-CZ" dirty="0"/>
              <a:t> - v rámci klasického přípravného řízení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Rozšířené</a:t>
            </a:r>
            <a:r>
              <a:rPr lang="cs-CZ" dirty="0"/>
              <a:t> – v rámci rozšířeného přípravného řízení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9535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Vyšetřování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717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Vyšetřování konají </a:t>
            </a:r>
            <a:r>
              <a:rPr lang="cs-CZ" b="1" dirty="0"/>
              <a:t>vyšetřovací orgány, </a:t>
            </a:r>
            <a:r>
              <a:rPr lang="cs-CZ" dirty="0"/>
              <a:t>jimiž jsou primárně policejní orgán, dále také GIBS, SZ, kapitán lodi či Vojenská policie (§ 161 </a:t>
            </a:r>
            <a:r>
              <a:rPr lang="cs-CZ" dirty="0" err="1"/>
              <a:t>tr</a:t>
            </a:r>
            <a:r>
              <a:rPr lang="cs-CZ" dirty="0"/>
              <a:t>. řádu).</a:t>
            </a:r>
          </a:p>
          <a:p>
            <a:r>
              <a:rPr lang="cs-CZ" b="1" dirty="0"/>
              <a:t>Lhůty</a:t>
            </a:r>
            <a:r>
              <a:rPr lang="cs-CZ" dirty="0"/>
              <a:t> pro skončení vyšetřování (2 měsíce, 3 měsíce,</a:t>
            </a:r>
            <a:br>
              <a:rPr lang="cs-CZ" dirty="0"/>
            </a:br>
            <a:r>
              <a:rPr lang="cs-CZ" dirty="0"/>
              <a:t>6 měsíců – dle složitosti dané trestní věci)</a:t>
            </a:r>
          </a:p>
          <a:p>
            <a:r>
              <a:rPr lang="cs-CZ" dirty="0"/>
              <a:t>Dospěje-li policejní orgán k závěru, že výsledky vyšetřování jsou dostatečné k podání obžaloby, následuje </a:t>
            </a:r>
            <a:r>
              <a:rPr lang="cs-CZ" b="1" dirty="0"/>
              <a:t>skončení vyšetřování </a:t>
            </a:r>
            <a:r>
              <a:rPr lang="cs-CZ" dirty="0"/>
              <a:t>(§ 166 </a:t>
            </a:r>
            <a:r>
              <a:rPr lang="cs-CZ" dirty="0" err="1"/>
              <a:t>tr</a:t>
            </a:r>
            <a:r>
              <a:rPr lang="cs-CZ" dirty="0"/>
              <a:t>. řádu), v jehož rámci upozorní obviněného a obhájce (min. 3 dny předem) na možnost prostudovat spis a učinit návrhy na doplnění dokazování</a:t>
            </a:r>
          </a:p>
          <a:p>
            <a:r>
              <a:rPr lang="cs-CZ" dirty="0"/>
              <a:t>Po skončení vyšetřování předloží policejní orgán státnímu zástupci spis spolu s </a:t>
            </a:r>
            <a:r>
              <a:rPr lang="cs-CZ" b="1" dirty="0"/>
              <a:t>návrhem na podání obžaloby </a:t>
            </a:r>
            <a:r>
              <a:rPr lang="cs-CZ" dirty="0"/>
              <a:t>nebo na jiné rozhodnutí – možnost SZ vrátit spis s pokynem k doplnění [§ 174 odst. 2 písm. d) </a:t>
            </a:r>
            <a:r>
              <a:rPr lang="cs-CZ" dirty="0" err="1"/>
              <a:t>tr</a:t>
            </a:r>
            <a:r>
              <a:rPr lang="cs-CZ" dirty="0"/>
              <a:t>. řádu].</a:t>
            </a:r>
          </a:p>
          <a:p>
            <a:pPr marL="914400" lvl="1" indent="-51435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5282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Vyšetřování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7178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Rozhodnutí SZ </a:t>
            </a:r>
            <a:r>
              <a:rPr lang="cs-CZ" dirty="0"/>
              <a:t>po skončení vyšetřování: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rozhodnutí </a:t>
            </a:r>
            <a:r>
              <a:rPr lang="cs-CZ" b="1" dirty="0"/>
              <a:t>meritorní povahy</a:t>
            </a:r>
          </a:p>
          <a:p>
            <a:pPr marL="1371600" lvl="2" indent="-571500">
              <a:buFont typeface="+mj-lt"/>
              <a:buAutoNum type="romanLcPeriod"/>
            </a:pPr>
            <a:r>
              <a:rPr lang="cs-CZ" dirty="0"/>
              <a:t>postoupení věci jinému orgánu (§ 171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1371600" lvl="2" indent="-571500">
              <a:buFont typeface="+mj-lt"/>
              <a:buAutoNum type="romanLcPeriod"/>
            </a:pPr>
            <a:r>
              <a:rPr lang="cs-CZ" dirty="0"/>
              <a:t>zastavení trestního stíhání (§ 172 odst. 1 a 2 </a:t>
            </a:r>
            <a:r>
              <a:rPr lang="cs-CZ" dirty="0" err="1"/>
              <a:t>tr</a:t>
            </a:r>
            <a:r>
              <a:rPr lang="cs-CZ" dirty="0"/>
              <a:t>. řádu) oblig. x fakult.</a:t>
            </a:r>
          </a:p>
          <a:p>
            <a:pPr marL="1371600" lvl="2" indent="-571500">
              <a:buFont typeface="+mj-lt"/>
              <a:buAutoNum type="romanLcPeriod"/>
            </a:pPr>
            <a:r>
              <a:rPr lang="cs-CZ" dirty="0"/>
              <a:t>PZTS (§ 307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1371600" lvl="2" indent="-571500">
              <a:buFont typeface="+mj-lt"/>
              <a:buAutoNum type="romanLcPeriod"/>
            </a:pPr>
            <a:r>
              <a:rPr lang="cs-CZ" dirty="0"/>
              <a:t>schválení narovnání (§ 309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1371600" lvl="2" indent="-571500">
              <a:buFont typeface="+mj-lt"/>
              <a:buAutoNum type="romanLcPeriod"/>
            </a:pPr>
            <a:r>
              <a:rPr lang="cs-CZ" dirty="0"/>
              <a:t>odstoupení od trestního stíhání mladistvého (§ 70 ZSM)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zatímní rozhodnutí </a:t>
            </a:r>
            <a:r>
              <a:rPr lang="cs-CZ" dirty="0"/>
              <a:t>– přerušení trestního stíhání (§ 173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obžaloba</a:t>
            </a:r>
            <a:r>
              <a:rPr lang="cs-CZ" dirty="0"/>
              <a:t> a </a:t>
            </a:r>
            <a:r>
              <a:rPr lang="cs-CZ" b="1" dirty="0"/>
              <a:t>návrh na ochranné opatření </a:t>
            </a:r>
            <a:r>
              <a:rPr lang="cs-CZ" dirty="0"/>
              <a:t>(§ 176 a § 178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/>
              <a:t>návrh na schválení dohody o vině a trestu</a:t>
            </a:r>
            <a:r>
              <a:rPr lang="cs-CZ" dirty="0"/>
              <a:t> (§ 175b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  <a:p>
            <a:pPr marL="914400" lvl="1" indent="-51435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4070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Zkrácené přípravné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0519"/>
            <a:ext cx="8915400" cy="432486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Zvláštní způsob postupu před zahájením trestního stíhání (tj. § 158 odst. 1 a 2 </a:t>
            </a:r>
            <a:r>
              <a:rPr lang="cs-CZ" dirty="0" err="1"/>
              <a:t>tr</a:t>
            </a:r>
            <a:r>
              <a:rPr lang="cs-CZ" dirty="0"/>
              <a:t>. řádu), jehož smyslem je urychlení předsoudního stadia – je určeno pro méně závažné a flagrantní trestné činy (a jsou dny předpoklady pro objasnění věci v řádech dnů)</a:t>
            </a:r>
          </a:p>
          <a:p>
            <a:r>
              <a:rPr lang="cs-CZ" dirty="0"/>
              <a:t>Podmínky jsou:</a:t>
            </a:r>
          </a:p>
          <a:p>
            <a:pPr lvl="1"/>
            <a:r>
              <a:rPr lang="cs-CZ" b="1" dirty="0"/>
              <a:t>věcná příslušnost okresního soudu</a:t>
            </a:r>
            <a:r>
              <a:rPr lang="cs-CZ" dirty="0"/>
              <a:t>, </a:t>
            </a:r>
            <a:r>
              <a:rPr lang="cs-CZ" b="1" dirty="0"/>
              <a:t>horní hranice </a:t>
            </a:r>
            <a:r>
              <a:rPr lang="cs-CZ" dirty="0"/>
              <a:t>trestní sazby nepřevyšuje pět let a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dirty="0"/>
              <a:t>pachatel je </a:t>
            </a:r>
            <a:r>
              <a:rPr lang="cs-CZ" b="1" dirty="0"/>
              <a:t>přistižen při činu nebo bezprostředně poté </a:t>
            </a:r>
            <a:r>
              <a:rPr lang="cs-CZ" dirty="0"/>
              <a:t>nebo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dirty="0"/>
              <a:t>byly zjištěny skutečnosti jinak </a:t>
            </a:r>
            <a:r>
              <a:rPr lang="cs-CZ" b="1" dirty="0"/>
              <a:t>odůvodňující zahájení </a:t>
            </a:r>
            <a:r>
              <a:rPr lang="cs-CZ" b="1" dirty="0" err="1"/>
              <a:t>tr</a:t>
            </a:r>
            <a:r>
              <a:rPr lang="cs-CZ" b="1" dirty="0"/>
              <a:t>. stíhání </a:t>
            </a:r>
            <a:r>
              <a:rPr lang="cs-CZ" dirty="0"/>
              <a:t>a lze očekávat, že podezřelého bude možné </a:t>
            </a:r>
            <a:r>
              <a:rPr lang="cs-CZ" b="1" dirty="0"/>
              <a:t>postavit ve lhůtě dvou týdnů </a:t>
            </a:r>
            <a:r>
              <a:rPr lang="cs-CZ" dirty="0"/>
              <a:t>od sdělení podezření (§ 179b odst. 4 </a:t>
            </a:r>
            <a:r>
              <a:rPr lang="cs-CZ" dirty="0" err="1"/>
              <a:t>tr</a:t>
            </a:r>
            <a:r>
              <a:rPr lang="cs-CZ" dirty="0"/>
              <a:t>. řádu) </a:t>
            </a:r>
            <a:r>
              <a:rPr lang="cs-CZ" b="1" dirty="0"/>
              <a:t>postavit před soud</a:t>
            </a:r>
          </a:p>
          <a:p>
            <a:r>
              <a:rPr lang="cs-CZ" dirty="0"/>
              <a:t>Provádí se </a:t>
            </a:r>
            <a:r>
              <a:rPr lang="cs-CZ" b="1" dirty="0"/>
              <a:t>pouze úkony dle § 158 </a:t>
            </a:r>
            <a:r>
              <a:rPr lang="cs-CZ" b="1" dirty="0" err="1"/>
              <a:t>tr</a:t>
            </a:r>
            <a:r>
              <a:rPr lang="cs-CZ" b="1" dirty="0"/>
              <a:t>. řádu</a:t>
            </a:r>
            <a:r>
              <a:rPr lang="cs-CZ" dirty="0"/>
              <a:t>, zajišťovací úkony jen mají-li povahu neodkladného nebo neopakovatelného úkonu dle § 160 odst. 4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488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trestního řízení</a:t>
            </a:r>
            <a:br>
              <a:rPr lang="cs-CZ" dirty="0"/>
            </a:br>
            <a:r>
              <a:rPr lang="cs-CZ" dirty="0"/>
              <a:t>a jednotlivá stadia</a:t>
            </a:r>
          </a:p>
        </p:txBody>
      </p:sp>
    </p:spTree>
    <p:extLst>
      <p:ext uri="{BB962C8B-B14F-4D97-AF65-F5344CB8AC3E}">
        <p14:creationId xmlns:p14="http://schemas.microsoft.com/office/powerpoint/2010/main" xmlns="" val="1076584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Zkrácené přípravné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6377"/>
            <a:ext cx="8915400" cy="452405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Překážky konání ZPŘ</a:t>
            </a:r>
            <a:r>
              <a:rPr lang="cs-CZ" dirty="0"/>
              <a:t>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Je </a:t>
            </a:r>
            <a:r>
              <a:rPr lang="cs-CZ" b="1" dirty="0"/>
              <a:t>dán důvod vazby</a:t>
            </a:r>
            <a:r>
              <a:rPr lang="cs-CZ" dirty="0"/>
              <a:t>, </a:t>
            </a:r>
            <a:r>
              <a:rPr lang="cs-CZ" b="1" dirty="0"/>
              <a:t>avšak nelze </a:t>
            </a:r>
            <a:r>
              <a:rPr lang="cs-CZ" dirty="0"/>
              <a:t>zadrženého do 48 hodin předat - </a:t>
            </a:r>
            <a:r>
              <a:rPr lang="cs-CZ" b="1" dirty="0"/>
              <a:t>spolu s návrhem na potrestání </a:t>
            </a:r>
            <a:r>
              <a:rPr lang="cs-CZ" dirty="0"/>
              <a:t>– </a:t>
            </a:r>
            <a:r>
              <a:rPr lang="cs-CZ" b="1" dirty="0"/>
              <a:t>soudu</a:t>
            </a:r>
            <a:r>
              <a:rPr lang="cs-CZ" dirty="0"/>
              <a:t>, anebo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Jsou dány důvody pro konání </a:t>
            </a:r>
            <a:r>
              <a:rPr lang="cs-CZ" b="1" dirty="0"/>
              <a:t>společného řízení </a:t>
            </a:r>
            <a:r>
              <a:rPr lang="cs-CZ" dirty="0"/>
              <a:t>a nejméně u jednoho z trestných činů </a:t>
            </a:r>
            <a:r>
              <a:rPr lang="cs-CZ" b="1" dirty="0"/>
              <a:t>je třeba vést vyšetřování</a:t>
            </a:r>
          </a:p>
          <a:p>
            <a:r>
              <a:rPr lang="cs-CZ" dirty="0"/>
              <a:t>Dojde-li v průběhu ZPŘ ke </a:t>
            </a:r>
            <a:r>
              <a:rPr lang="cs-CZ" b="1" dirty="0"/>
              <a:t>změně právní kvalifikace </a:t>
            </a:r>
            <a:r>
              <a:rPr lang="cs-CZ" dirty="0"/>
              <a:t>(vyšší horní hranice než pět let) – standardní (nebo rozšířené) přípravné řízení</a:t>
            </a:r>
          </a:p>
          <a:p>
            <a:r>
              <a:rPr lang="cs-CZ" b="1" dirty="0"/>
              <a:t>Způsoby skončení </a:t>
            </a:r>
            <a:r>
              <a:rPr lang="cs-CZ" dirty="0"/>
              <a:t>ZPŘ: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podáním návrhu na potrestání (§ 179d odst. 1 </a:t>
            </a:r>
            <a:r>
              <a:rPr lang="cs-CZ" dirty="0" err="1"/>
              <a:t>tr</a:t>
            </a:r>
            <a:r>
              <a:rPr lang="cs-CZ" dirty="0"/>
              <a:t>. řádu), návrhu na schválení dohody o vině a trestu (§ 179b odst. 5 </a:t>
            </a:r>
            <a:r>
              <a:rPr lang="cs-CZ" dirty="0" err="1"/>
              <a:t>tr</a:t>
            </a:r>
            <a:r>
              <a:rPr lang="cs-CZ" dirty="0"/>
              <a:t>. řádu), </a:t>
            </a:r>
            <a:r>
              <a:rPr lang="cs-CZ" b="1" dirty="0"/>
              <a:t>podmíněným odložením podání návrhu na potrestán</a:t>
            </a:r>
            <a:r>
              <a:rPr lang="cs-CZ" dirty="0"/>
              <a:t>í (§179g </a:t>
            </a:r>
            <a:r>
              <a:rPr lang="cs-CZ" dirty="0" err="1"/>
              <a:t>tr</a:t>
            </a:r>
            <a:r>
              <a:rPr lang="cs-CZ" dirty="0"/>
              <a:t>. řádu) </a:t>
            </a:r>
            <a:r>
              <a:rPr lang="cs-CZ" b="1" dirty="0"/>
              <a:t>ODKLON – variace na PZTS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další standardní způsoby </a:t>
            </a:r>
            <a:r>
              <a:rPr lang="cs-CZ" dirty="0"/>
              <a:t>(odložení věci, odevzdání příslušnému orgánu, vrácení věci pol. org. k došetření, je-li třeba provést další úkon)</a:t>
            </a:r>
          </a:p>
          <a:p>
            <a:r>
              <a:rPr lang="cs-CZ" dirty="0"/>
              <a:t>Následuje zjednodušené řízení před samosoudcem (§ 314b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1297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Soudní fáze trestního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228447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Předběžné projednání obžaloby</a:t>
            </a:r>
          </a:p>
        </p:txBody>
      </p:sp>
    </p:spTree>
    <p:extLst>
      <p:ext uri="{BB962C8B-B14F-4D97-AF65-F5344CB8AC3E}">
        <p14:creationId xmlns:p14="http://schemas.microsoft.com/office/powerpoint/2010/main" xmlns="" val="2232060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Předběžné projednání obžaloby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První</a:t>
            </a:r>
            <a:r>
              <a:rPr lang="cs-CZ" b="1" dirty="0"/>
              <a:t> fakultativní stadium </a:t>
            </a:r>
            <a:r>
              <a:rPr lang="cs-CZ" dirty="0"/>
              <a:t>soudní fáze trestního řízení</a:t>
            </a:r>
            <a:r>
              <a:rPr lang="cs-CZ" b="1" dirty="0"/>
              <a:t>. </a:t>
            </a:r>
            <a:r>
              <a:rPr lang="cs-CZ" dirty="0"/>
              <a:t>Řízení před soudem začíná </a:t>
            </a:r>
            <a:r>
              <a:rPr lang="cs-CZ" b="1" dirty="0"/>
              <a:t>podáním obžaloby</a:t>
            </a:r>
            <a:r>
              <a:rPr lang="cs-CZ" dirty="0"/>
              <a:t> – tu však lze z podnětu předsedy senátu, poté co se seznámí s obsahem spisu, předběžně přezkoumat (samosoudce tak formálně nečiní, ale možnost rozhodnout obdobně jako při PPO má i on - vizte § 314c </a:t>
            </a:r>
            <a:r>
              <a:rPr lang="cs-CZ" dirty="0" err="1"/>
              <a:t>tr</a:t>
            </a:r>
            <a:r>
              <a:rPr lang="cs-CZ" dirty="0"/>
              <a:t>. řádu)</a:t>
            </a:r>
            <a:endParaRPr lang="cs-CZ" b="1" dirty="0"/>
          </a:p>
          <a:p>
            <a:r>
              <a:rPr lang="cs-CZ" b="1" dirty="0"/>
              <a:t>Smyslem </a:t>
            </a:r>
            <a:r>
              <a:rPr lang="cs-CZ" dirty="0"/>
              <a:t>PPO je opět </a:t>
            </a:r>
            <a:r>
              <a:rPr lang="cs-CZ" b="1" dirty="0"/>
              <a:t>filtrace</a:t>
            </a:r>
            <a:r>
              <a:rPr lang="cs-CZ" dirty="0"/>
              <a:t> – předseda senátu se zaměřuje na zásadní vady, např.: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nedostatek příslušnosti soudu, 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nejde o trestný čin (ale přestupek či kárný delikt), 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jsou dány okolnosti zastavení trestního stíhání či přerušení, 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vady právní kvalifikace skutku – může překvalifikovat sám soud?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nedostatečné objasnění skutkových okolností – bez něj nelze rozhodnout,</a:t>
            </a:r>
          </a:p>
          <a:p>
            <a:pPr marL="971550" lvl="1" indent="-571500">
              <a:buFont typeface="+mj-lt"/>
              <a:buAutoNum type="romanLcPeriod"/>
            </a:pPr>
            <a:r>
              <a:rPr lang="cs-CZ" dirty="0"/>
              <a:t> vhodnost sjednání dohody o vině a trestu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6589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Předběžné projednání obžaloby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804087"/>
            <a:ext cx="8915400" cy="4326350"/>
          </a:xfrm>
        </p:spPr>
        <p:txBody>
          <a:bodyPr>
            <a:noAutofit/>
          </a:bodyPr>
          <a:lstStyle/>
          <a:p>
            <a:r>
              <a:rPr lang="cs-CZ" sz="1800" dirty="0"/>
              <a:t>Účelem je proto nikoliv posouzení obžaloby z hlediska viny, ale </a:t>
            </a:r>
            <a:r>
              <a:rPr lang="cs-CZ" sz="1800" b="1" dirty="0"/>
              <a:t>vyhodnocení výsledků přípravného řízení </a:t>
            </a:r>
            <a:r>
              <a:rPr lang="cs-CZ" sz="1800" dirty="0"/>
              <a:t>tak, aby věc byla </a:t>
            </a:r>
            <a:r>
              <a:rPr lang="cs-CZ" sz="1800" b="1" dirty="0"/>
              <a:t>dostatečně připravena </a:t>
            </a:r>
            <a:r>
              <a:rPr lang="cs-CZ" sz="1800" dirty="0"/>
              <a:t>na projednání v hlavním líčení, </a:t>
            </a:r>
            <a:r>
              <a:rPr lang="cs-CZ" sz="1800" b="1" dirty="0"/>
              <a:t>aniž by tomu bránily vady přípravného řízení</a:t>
            </a:r>
            <a:r>
              <a:rPr lang="cs-CZ" sz="1800" dirty="0"/>
              <a:t>.</a:t>
            </a:r>
          </a:p>
          <a:p>
            <a:r>
              <a:rPr lang="cs-CZ" sz="1800" dirty="0"/>
              <a:t>Forma jednání soudu – </a:t>
            </a:r>
            <a:r>
              <a:rPr lang="cs-CZ" sz="1800" b="1" dirty="0"/>
              <a:t>neveřejné </a:t>
            </a:r>
            <a:r>
              <a:rPr lang="cs-CZ" sz="1800" dirty="0"/>
              <a:t>(ev. vazební) </a:t>
            </a:r>
            <a:r>
              <a:rPr lang="cs-CZ" sz="1800" b="1" dirty="0"/>
              <a:t>zasedání</a:t>
            </a:r>
            <a:r>
              <a:rPr lang="cs-CZ" sz="1800" dirty="0"/>
              <a:t>, lze však nařídit i veřejné zasedání (§ 187 odst. 1 </a:t>
            </a:r>
            <a:r>
              <a:rPr lang="cs-CZ" sz="1800" dirty="0" err="1"/>
              <a:t>tr</a:t>
            </a:r>
            <a:r>
              <a:rPr lang="cs-CZ" sz="1800" dirty="0"/>
              <a:t>. řádu).</a:t>
            </a:r>
          </a:p>
          <a:p>
            <a:r>
              <a:rPr lang="cs-CZ" sz="1800" dirty="0"/>
              <a:t>Způsoby rozhodnutí (§ 188 </a:t>
            </a:r>
            <a:r>
              <a:rPr lang="cs-CZ" sz="1800" dirty="0" err="1"/>
              <a:t>tr</a:t>
            </a:r>
            <a:r>
              <a:rPr lang="cs-CZ" sz="1800" dirty="0"/>
              <a:t>. řádu):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předložení věci k </a:t>
            </a:r>
            <a:r>
              <a:rPr lang="cs-CZ" sz="1800" b="1" dirty="0"/>
              <a:t>rozhodnutí o příslušnosti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p</a:t>
            </a:r>
            <a:r>
              <a:rPr lang="cs-CZ" sz="1800" b="1" dirty="0"/>
              <a:t>ostoupení</a:t>
            </a:r>
            <a:r>
              <a:rPr lang="cs-CZ" sz="1800" dirty="0"/>
              <a:t> </a:t>
            </a:r>
            <a:r>
              <a:rPr lang="cs-CZ" sz="1800" b="1" dirty="0"/>
              <a:t>věci jinému orgánu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z</a:t>
            </a:r>
            <a:r>
              <a:rPr lang="cs-CZ" sz="1800" b="1" dirty="0"/>
              <a:t>astavení</a:t>
            </a:r>
            <a:r>
              <a:rPr lang="cs-CZ" sz="1800" dirty="0"/>
              <a:t> nebo </a:t>
            </a:r>
            <a:r>
              <a:rPr lang="cs-CZ" sz="1800" b="1" dirty="0"/>
              <a:t>přerušení trestního stíhání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v</a:t>
            </a:r>
            <a:r>
              <a:rPr lang="cs-CZ" sz="1800" b="1" dirty="0"/>
              <a:t>rácení věci státnímu zástupci k došetření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b="1" dirty="0"/>
              <a:t>nařízení hlavního líčení</a:t>
            </a:r>
          </a:p>
          <a:p>
            <a:pPr marL="914400" lvl="1" indent="-514350">
              <a:buFont typeface="+mj-lt"/>
              <a:buAutoNum type="alphaLcParenR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354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Hlavní líčení</a:t>
            </a:r>
          </a:p>
        </p:txBody>
      </p:sp>
    </p:spTree>
    <p:extLst>
      <p:ext uri="{BB962C8B-B14F-4D97-AF65-F5344CB8AC3E}">
        <p14:creationId xmlns:p14="http://schemas.microsoft.com/office/powerpoint/2010/main" xmlns="" val="463816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líčení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6000" dirty="0"/>
              <a:t>Hlavní líčení je </a:t>
            </a:r>
            <a:r>
              <a:rPr lang="cs-CZ" sz="6000" b="1" dirty="0"/>
              <a:t>jádrem</a:t>
            </a:r>
            <a:r>
              <a:rPr lang="cs-CZ" sz="6000" dirty="0"/>
              <a:t> trestního řízení, v němž se rozhoduje o otázce, pro niž se celé trestní řízení vede, tj. o vině a o trestu (popř. dalších) – dochází tak k </a:t>
            </a:r>
            <a:r>
              <a:rPr lang="cs-CZ" sz="6000" b="1" dirty="0"/>
              <a:t>naplnění účelu trestního řízení</a:t>
            </a:r>
            <a:r>
              <a:rPr lang="cs-CZ" sz="6000" dirty="0"/>
              <a:t>. V jeho průběhu se uplatňují v nejširší míře </a:t>
            </a:r>
            <a:r>
              <a:rPr lang="cs-CZ" sz="6000" b="1" dirty="0"/>
              <a:t>základní zásady </a:t>
            </a:r>
            <a:r>
              <a:rPr lang="cs-CZ" sz="6000" dirty="0"/>
              <a:t>trestního řízení, dochází k rozdělení </a:t>
            </a:r>
            <a:r>
              <a:rPr lang="cs-CZ" sz="6000" b="1" dirty="0"/>
              <a:t>rolí</a:t>
            </a:r>
            <a:r>
              <a:rPr lang="cs-CZ" sz="6000" dirty="0"/>
              <a:t>, řízení má </a:t>
            </a:r>
            <a:r>
              <a:rPr lang="cs-CZ" sz="6000" b="1" dirty="0"/>
              <a:t>kontradiktorní charakter</a:t>
            </a:r>
            <a:r>
              <a:rPr lang="cs-CZ" sz="6000" dirty="0"/>
              <a:t>, strany mají </a:t>
            </a:r>
            <a:r>
              <a:rPr lang="cs-CZ" sz="6000" b="1" dirty="0"/>
              <a:t>rovné postavení</a:t>
            </a:r>
            <a:r>
              <a:rPr lang="cs-CZ" sz="6000" dirty="0"/>
              <a:t>, provádí se dokazování (</a:t>
            </a:r>
            <a:r>
              <a:rPr lang="cs-CZ" sz="6000" b="1" dirty="0"/>
              <a:t>těžiště dokazování</a:t>
            </a:r>
            <a:r>
              <a:rPr lang="cs-CZ" sz="6000" dirty="0"/>
              <a:t>).</a:t>
            </a:r>
          </a:p>
          <a:p>
            <a:r>
              <a:rPr lang="cs-CZ" sz="6000" b="1" dirty="0"/>
              <a:t>Příprava hlavního líčení:</a:t>
            </a:r>
          </a:p>
          <a:p>
            <a:pPr marL="857250" lvl="1" indent="-400050">
              <a:buFont typeface="+mj-lt"/>
              <a:buAutoNum type="romanLcPeriod"/>
            </a:pPr>
            <a:r>
              <a:rPr lang="cs-CZ" sz="6000" dirty="0"/>
              <a:t>doručení opisu obžaloby (návrhu na potrestání) obžalovanému (§ 196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  <a:p>
            <a:pPr marL="857250" lvl="1" indent="-400050">
              <a:buFont typeface="+mj-lt"/>
              <a:buAutoNum type="romanLcPeriod"/>
            </a:pPr>
            <a:r>
              <a:rPr lang="cs-CZ" sz="6000" dirty="0"/>
              <a:t>nařízení hlavního líčení (5 pracovních dnů na přípravu obhajoby; § 198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  <a:p>
            <a:pPr marL="857250" lvl="1" indent="-400050">
              <a:buFont typeface="+mj-lt"/>
              <a:buAutoNum type="romanLcPeriod"/>
            </a:pPr>
            <a:r>
              <a:rPr lang="cs-CZ" sz="6000" dirty="0"/>
              <a:t>vydání rozhodnutí souvisejících s přípravou hlavního líčení a učinění dalších opatření (§ 198 odst. 3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  <a:p>
            <a:r>
              <a:rPr lang="cs-CZ" sz="6000" b="1" dirty="0"/>
              <a:t>Předmětem</a:t>
            </a:r>
            <a:r>
              <a:rPr lang="cs-CZ" sz="6000" dirty="0"/>
              <a:t> hlavního líčení je </a:t>
            </a:r>
            <a:r>
              <a:rPr lang="cs-CZ" sz="6000" b="1" dirty="0"/>
              <a:t>trestní věc</a:t>
            </a:r>
            <a:r>
              <a:rPr lang="cs-CZ" sz="6000" dirty="0"/>
              <a:t> vymezená v obžalobě – projev jaké </a:t>
            </a:r>
            <a:r>
              <a:rPr lang="cs-CZ" sz="6000" b="1" dirty="0"/>
              <a:t>zásady</a:t>
            </a:r>
            <a:r>
              <a:rPr lang="cs-CZ" sz="6000" dirty="0"/>
              <a:t>? Soud proto v hlavním líčení může rozhodnout pouze o obžalovaném a o skutku, který je mu kladen za vinu – otázka </a:t>
            </a:r>
            <a:r>
              <a:rPr lang="cs-CZ" sz="6000" b="1" dirty="0"/>
              <a:t>totožnosti obžalovaného a totožnosti skutku </a:t>
            </a:r>
            <a:r>
              <a:rPr lang="cs-CZ" sz="6000" dirty="0"/>
              <a:t>– resp. zachování podstaty totožnosti skutku, tj. jednání a následku (srov. § 220 odst. 1 až 3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7352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líčení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1" indent="-342900" algn="just">
              <a:defRPr/>
            </a:pPr>
            <a:r>
              <a:rPr lang="cs-CZ" sz="6000" b="1" dirty="0"/>
              <a:t>Počátek hlavního líčení</a:t>
            </a:r>
            <a:endParaRPr lang="cs-CZ" sz="6000" dirty="0"/>
          </a:p>
          <a:p>
            <a:pPr marL="319950" lvl="1" indent="360000" algn="just">
              <a:buFont typeface="+mj-lt"/>
              <a:buAutoNum type="romanLcPeriod"/>
              <a:defRPr/>
            </a:pPr>
            <a:r>
              <a:rPr lang="cs-CZ" sz="6000" b="1" dirty="0"/>
              <a:t>sdělení věci</a:t>
            </a:r>
            <a:r>
              <a:rPr lang="cs-CZ" sz="6000" dirty="0"/>
              <a:t>, která bude projednávána</a:t>
            </a:r>
          </a:p>
          <a:p>
            <a:pPr marL="319950" lvl="1" indent="360000" algn="just">
              <a:buFont typeface="+mj-lt"/>
              <a:buAutoNum type="romanLcPeriod"/>
              <a:defRPr/>
            </a:pPr>
            <a:r>
              <a:rPr lang="cs-CZ" sz="6000" b="1" dirty="0"/>
              <a:t>zjištění, zda se dostavily </a:t>
            </a:r>
            <a:r>
              <a:rPr lang="cs-CZ" sz="6000" dirty="0"/>
              <a:t>předvolané osoby (§ 205 </a:t>
            </a:r>
            <a:r>
              <a:rPr lang="cs-CZ" sz="6000" dirty="0" err="1"/>
              <a:t>tr</a:t>
            </a:r>
            <a:r>
              <a:rPr lang="cs-CZ" sz="6000" dirty="0"/>
              <a:t>. řádu; výjimky dle § 202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  <a:p>
            <a:pPr marL="319950" lvl="1" indent="360000" algn="just">
              <a:buFont typeface="+mj-lt"/>
              <a:buAutoNum type="romanLcPeriod"/>
              <a:defRPr/>
            </a:pPr>
            <a:r>
              <a:rPr lang="cs-CZ" sz="6000" b="1" dirty="0"/>
              <a:t>přednesení obžaloby </a:t>
            </a:r>
            <a:r>
              <a:rPr lang="cs-CZ" sz="6000" dirty="0"/>
              <a:t>státním zástupcem</a:t>
            </a:r>
          </a:p>
          <a:p>
            <a:pPr marL="319950" lvl="1" indent="360000" algn="just">
              <a:buFont typeface="+mj-lt"/>
              <a:buAutoNum type="romanLcPeriod"/>
              <a:defRPr/>
            </a:pPr>
            <a:r>
              <a:rPr lang="cs-CZ" sz="6000" b="1" dirty="0"/>
              <a:t>návrh poškozeného </a:t>
            </a:r>
            <a:r>
              <a:rPr lang="cs-CZ" sz="6000" dirty="0"/>
              <a:t>(§ 206 odst. 2 </a:t>
            </a:r>
            <a:r>
              <a:rPr lang="cs-CZ" sz="6000" dirty="0" err="1"/>
              <a:t>tr</a:t>
            </a:r>
            <a:r>
              <a:rPr lang="cs-CZ" sz="6000" dirty="0"/>
              <a:t>. řádu; </a:t>
            </a:r>
            <a:r>
              <a:rPr lang="cs-CZ" sz="6000" b="1" dirty="0" err="1"/>
              <a:t>adhézní</a:t>
            </a:r>
            <a:r>
              <a:rPr lang="cs-CZ" sz="6000" b="1" dirty="0"/>
              <a:t> řízení</a:t>
            </a:r>
            <a:r>
              <a:rPr lang="cs-CZ" sz="6000" dirty="0"/>
              <a:t>)</a:t>
            </a:r>
          </a:p>
          <a:p>
            <a:pPr algn="just">
              <a:defRPr/>
            </a:pPr>
            <a:r>
              <a:rPr lang="cs-CZ" sz="6000" dirty="0"/>
              <a:t> </a:t>
            </a:r>
            <a:r>
              <a:rPr lang="cs-CZ" sz="6000" b="1" dirty="0"/>
              <a:t>Dokazování</a:t>
            </a:r>
          </a:p>
          <a:p>
            <a:pPr marL="720000" indent="-360000" algn="just">
              <a:buFont typeface="+mj-lt"/>
              <a:buAutoNum type="romanLcPeriod"/>
              <a:defRPr/>
            </a:pPr>
            <a:r>
              <a:rPr lang="cs-CZ" sz="6000" b="1" dirty="0"/>
              <a:t>výslech obžalovaného </a:t>
            </a:r>
            <a:r>
              <a:rPr lang="cs-CZ" sz="6000" dirty="0"/>
              <a:t>(protokol o dřívější výpovědi - § 207 </a:t>
            </a:r>
            <a:r>
              <a:rPr lang="cs-CZ" sz="6000" dirty="0" err="1"/>
              <a:t>tr</a:t>
            </a:r>
            <a:r>
              <a:rPr lang="cs-CZ" sz="6000" dirty="0"/>
              <a:t>. řádu)</a:t>
            </a:r>
          </a:p>
          <a:p>
            <a:pPr marL="720000" indent="-360000" algn="just">
              <a:buFont typeface="+mj-lt"/>
              <a:buAutoNum type="romanLcPeriod"/>
              <a:defRPr/>
            </a:pPr>
            <a:r>
              <a:rPr lang="cs-CZ" sz="6000" b="1" dirty="0"/>
              <a:t>další důkazy</a:t>
            </a:r>
          </a:p>
          <a:p>
            <a:pPr marL="1903050" lvl="1" indent="-360000" algn="just">
              <a:buFont typeface="+mj-lt"/>
              <a:buAutoNum type="alphaLcParenR"/>
              <a:defRPr/>
            </a:pPr>
            <a:r>
              <a:rPr lang="cs-CZ" sz="6000" dirty="0"/>
              <a:t>Svědecké výpovědi</a:t>
            </a:r>
          </a:p>
          <a:p>
            <a:pPr marL="1903050" lvl="1" indent="-360000" algn="just">
              <a:buFont typeface="+mj-lt"/>
              <a:buAutoNum type="alphaLcParenR"/>
              <a:defRPr/>
            </a:pPr>
            <a:r>
              <a:rPr lang="cs-CZ" sz="6000" dirty="0"/>
              <a:t>Znalecké posudky</a:t>
            </a:r>
          </a:p>
          <a:p>
            <a:pPr marL="1903050" lvl="1" indent="-360000" algn="just">
              <a:buFont typeface="+mj-lt"/>
              <a:buAutoNum type="alphaLcParenR"/>
              <a:defRPr/>
            </a:pPr>
            <a:r>
              <a:rPr lang="cs-CZ" sz="6000" dirty="0"/>
              <a:t>Listinné a věcné důkazy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7680196" y="4805292"/>
            <a:ext cx="2681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Constantia" panose="02030602050306030303" pitchFamily="18" charset="0"/>
              </a:rPr>
              <a:t>Právo obžalovaného vyjádřit se dle§ 214 </a:t>
            </a:r>
            <a:r>
              <a:rPr lang="cs-CZ" sz="1600" b="1" dirty="0" err="1">
                <a:latin typeface="Constantia" panose="02030602050306030303" pitchFamily="18" charset="0"/>
              </a:rPr>
              <a:t>tr</a:t>
            </a:r>
            <a:r>
              <a:rPr lang="cs-CZ" sz="1600" b="1" dirty="0">
                <a:latin typeface="Constantia" panose="02030602050306030303" pitchFamily="18" charset="0"/>
              </a:rPr>
              <a:t>. řádu ke každému důkazu</a:t>
            </a:r>
            <a:r>
              <a:rPr lang="cs-CZ" sz="1600" dirty="0">
                <a:latin typeface="Constantia" panose="02030602050306030303" pitchFamily="18" charset="0"/>
              </a:rPr>
              <a:t/>
            </a:r>
            <a:br>
              <a:rPr lang="cs-CZ" sz="1600" dirty="0">
                <a:latin typeface="Constantia" panose="02030602050306030303" pitchFamily="18" charset="0"/>
              </a:rPr>
            </a:br>
            <a:endParaRPr lang="cs-CZ" sz="16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360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líčení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/>
              <a:t>Součinnost stran při dokazování </a:t>
            </a:r>
            <a:r>
              <a:rPr lang="cs-CZ" sz="1600" dirty="0"/>
              <a:t>– právo klást (se souhlasem předsedy senátu) vyslýchaným </a:t>
            </a:r>
            <a:r>
              <a:rPr lang="cs-CZ" sz="1600" b="1" dirty="0"/>
              <a:t>otázky</a:t>
            </a:r>
            <a:r>
              <a:rPr lang="cs-CZ" sz="1600" dirty="0"/>
              <a:t>, SZ, obžalovaný a obhájce mohou navíc žádat o umožnění </a:t>
            </a:r>
            <a:r>
              <a:rPr lang="cs-CZ" sz="1600" b="1" dirty="0"/>
              <a:t>provedení důkazu</a:t>
            </a:r>
          </a:p>
          <a:p>
            <a:r>
              <a:rPr lang="cs-CZ" sz="1600" dirty="0"/>
              <a:t>Související otázka uplatnění </a:t>
            </a:r>
            <a:r>
              <a:rPr lang="cs-CZ" sz="1600" b="1" dirty="0"/>
              <a:t>základních zásad v hlavním líčení, zásad dokazování</a:t>
            </a:r>
          </a:p>
          <a:p>
            <a:r>
              <a:rPr lang="cs-CZ" sz="1600" b="1" dirty="0"/>
              <a:t>Závěr hlavního líčení</a:t>
            </a:r>
          </a:p>
          <a:p>
            <a:pPr marL="720000" lvl="1" indent="-360000">
              <a:buFont typeface="+mj-lt"/>
              <a:buAutoNum type="romanLcPeriod"/>
            </a:pPr>
            <a:r>
              <a:rPr lang="cs-CZ" sz="1600" dirty="0"/>
              <a:t>prohlášení dokazování za </a:t>
            </a:r>
            <a:r>
              <a:rPr lang="cs-CZ" sz="1600" b="1" dirty="0"/>
              <a:t>skončené</a:t>
            </a:r>
          </a:p>
          <a:p>
            <a:pPr marL="720000" lvl="1" indent="-360000">
              <a:buFont typeface="+mj-lt"/>
              <a:buAutoNum type="romanLcPeriod"/>
            </a:pPr>
            <a:r>
              <a:rPr lang="cs-CZ" sz="1600" dirty="0"/>
              <a:t>z</a:t>
            </a:r>
            <a:r>
              <a:rPr lang="cs-CZ" sz="1600" b="1" dirty="0"/>
              <a:t>ávěrečné řeči stran</a:t>
            </a:r>
            <a:r>
              <a:rPr lang="cs-CZ" sz="1600" dirty="0"/>
              <a:t>, pořadí závěrečných řečí (§ 216 odst. 3 </a:t>
            </a:r>
            <a:r>
              <a:rPr lang="cs-CZ" sz="1600" dirty="0" err="1"/>
              <a:t>tr</a:t>
            </a:r>
            <a:r>
              <a:rPr lang="cs-CZ" sz="1600" dirty="0"/>
              <a:t>. řádu)</a:t>
            </a:r>
          </a:p>
          <a:p>
            <a:pPr marL="720000" lvl="1" indent="-360000">
              <a:buFont typeface="+mj-lt"/>
              <a:buAutoNum type="romanLcPeriod"/>
            </a:pPr>
            <a:r>
              <a:rPr lang="cs-CZ" sz="1600" dirty="0"/>
              <a:t>p</a:t>
            </a:r>
            <a:r>
              <a:rPr lang="cs-CZ" sz="1600" b="1" dirty="0"/>
              <a:t>oslední slovo obžalovaného </a:t>
            </a:r>
            <a:r>
              <a:rPr lang="cs-CZ" sz="1600" dirty="0"/>
              <a:t>(§ 217 </a:t>
            </a:r>
            <a:r>
              <a:rPr lang="cs-CZ" sz="1600" dirty="0" err="1"/>
              <a:t>tr</a:t>
            </a:r>
            <a:r>
              <a:rPr lang="cs-CZ" sz="1600" dirty="0"/>
              <a:t>. řádu)</a:t>
            </a:r>
            <a:endParaRPr lang="cs-CZ" sz="1600" b="1" dirty="0"/>
          </a:p>
          <a:p>
            <a:r>
              <a:rPr lang="cs-CZ" sz="1600" dirty="0"/>
              <a:t>Možnost </a:t>
            </a:r>
            <a:r>
              <a:rPr lang="cs-CZ" sz="1600" b="1" dirty="0"/>
              <a:t>doplnění dokazování </a:t>
            </a:r>
            <a:r>
              <a:rPr lang="cs-CZ" sz="1600" dirty="0"/>
              <a:t>po závěrečných řečech či závěreční poradě senátu; </a:t>
            </a:r>
            <a:r>
              <a:rPr lang="cs-CZ" sz="1600" b="1" dirty="0"/>
              <a:t>odročení hlavního líčení</a:t>
            </a:r>
            <a:r>
              <a:rPr lang="cs-CZ" sz="1600" dirty="0"/>
              <a:t>.</a:t>
            </a:r>
            <a:endParaRPr lang="cs-CZ" sz="1600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1799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líčení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altLang="cs-CZ" sz="1800" dirty="0"/>
          </a:p>
          <a:p>
            <a:r>
              <a:rPr lang="cs-CZ" altLang="cs-CZ" sz="1800" b="1" dirty="0"/>
              <a:t>Způsoby rozhodnutí </a:t>
            </a:r>
            <a:r>
              <a:rPr lang="cs-CZ" altLang="cs-CZ" sz="1800" dirty="0"/>
              <a:t>(§ 221 a násl.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řádu):</a:t>
            </a:r>
          </a:p>
          <a:p>
            <a:pPr lvl="1">
              <a:buFont typeface="+mj-lt"/>
              <a:buAutoNum type="alphaLcPeriod"/>
            </a:pPr>
            <a:r>
              <a:rPr lang="cs-CZ" altLang="cs-CZ" sz="1800" b="1" dirty="0"/>
              <a:t>rozsudkem</a:t>
            </a:r>
          </a:p>
          <a:p>
            <a:pPr marL="1314450" lvl="2" indent="-360000">
              <a:buFont typeface="+mj-lt"/>
              <a:buAutoNum type="romanLcPeriod"/>
            </a:pPr>
            <a:r>
              <a:rPr lang="cs-CZ" altLang="cs-CZ" sz="1800" dirty="0"/>
              <a:t>Uznání viny a uložení trestu</a:t>
            </a:r>
          </a:p>
          <a:p>
            <a:pPr marL="1314450" lvl="2" indent="-360000">
              <a:buFont typeface="+mj-lt"/>
              <a:buAutoNum type="romanLcPeriod"/>
            </a:pPr>
            <a:r>
              <a:rPr lang="cs-CZ" altLang="cs-CZ" sz="1800" dirty="0"/>
              <a:t>Zproštění obžaloby (§ 226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řádu)</a:t>
            </a:r>
          </a:p>
          <a:p>
            <a:pPr lvl="1">
              <a:buFont typeface="+mj-lt"/>
              <a:buAutoNum type="alphaLcPeriod"/>
            </a:pPr>
            <a:r>
              <a:rPr lang="cs-CZ" altLang="cs-CZ" sz="1800" b="1" dirty="0"/>
              <a:t>usnesením</a:t>
            </a:r>
          </a:p>
          <a:p>
            <a:pPr marL="1257300" lvl="2" indent="-400050">
              <a:buFont typeface="+mj-lt"/>
              <a:buAutoNum type="romanLcPeriod"/>
            </a:pPr>
            <a:r>
              <a:rPr lang="cs-CZ" altLang="cs-CZ" sz="1600" dirty="0"/>
              <a:t>zastavení trestního stíhání (§ 223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</a:t>
            </a:r>
          </a:p>
          <a:p>
            <a:pPr marL="1257300" lvl="2" indent="-400050">
              <a:buFont typeface="+mj-lt"/>
              <a:buAutoNum type="romanLcPeriod"/>
            </a:pPr>
            <a:r>
              <a:rPr lang="cs-CZ" altLang="cs-CZ" sz="1600" dirty="0"/>
              <a:t>podmíněné zastavení trestního stíhání (§ 223a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</a:t>
            </a:r>
          </a:p>
          <a:p>
            <a:pPr marL="1257300" lvl="2" indent="-400050">
              <a:buFont typeface="+mj-lt"/>
              <a:buAutoNum type="romanLcPeriod"/>
            </a:pPr>
            <a:r>
              <a:rPr lang="cs-CZ" altLang="cs-CZ" sz="1600" dirty="0"/>
              <a:t>schválení narovnání (§ 223a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</a:t>
            </a:r>
          </a:p>
          <a:p>
            <a:pPr marL="1257300" lvl="2" indent="-400050">
              <a:buFont typeface="+mj-lt"/>
              <a:buAutoNum type="romanLcPeriod"/>
            </a:pPr>
            <a:r>
              <a:rPr lang="cs-CZ" altLang="cs-CZ" sz="1600" dirty="0"/>
              <a:t>přerušení trestního stíhání, postoupení věci ( § 224 a § 222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</a:t>
            </a:r>
          </a:p>
          <a:p>
            <a:pPr marL="1257300" lvl="2" indent="-400050">
              <a:buFont typeface="+mj-lt"/>
              <a:buAutoNum type="romanLcPeriod"/>
            </a:pPr>
            <a:r>
              <a:rPr lang="cs-CZ" altLang="cs-CZ" sz="1600" dirty="0"/>
              <a:t>vrácení věci státnímu zástupci k došetření dle § 221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41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Pojem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Zákonem stanovený </a:t>
            </a:r>
            <a:r>
              <a:rPr lang="cs-CZ" b="1" i="1" dirty="0"/>
              <a:t>postup</a:t>
            </a:r>
            <a:r>
              <a:rPr lang="cs-CZ" i="1" dirty="0"/>
              <a:t> OČTŘ a dalších subjektů podílejících se na tomto postupu, jehož cílem je </a:t>
            </a:r>
            <a:r>
              <a:rPr lang="cs-CZ" b="1" i="1" dirty="0"/>
              <a:t>zjištění trestného činu a jeho pachatele</a:t>
            </a:r>
            <a:r>
              <a:rPr lang="cs-CZ" i="1" dirty="0"/>
              <a:t>, vynesení </a:t>
            </a:r>
            <a:r>
              <a:rPr lang="cs-CZ" b="1" i="1" dirty="0"/>
              <a:t>spravedlivého rozhodnutí </a:t>
            </a:r>
            <a:r>
              <a:rPr lang="cs-CZ" i="1" dirty="0"/>
              <a:t>o vině, trestu, potažmo ochranném opatření, případně </a:t>
            </a:r>
            <a:r>
              <a:rPr lang="cs-CZ" b="1" i="1" dirty="0"/>
              <a:t>o nároku poškozeného </a:t>
            </a:r>
            <a:r>
              <a:rPr lang="cs-CZ" i="1" dirty="0"/>
              <a:t>na náhradu škody, nemajetkové újmy, vydání bezdůvodného obohacení, jakož i </a:t>
            </a:r>
            <a:r>
              <a:rPr lang="cs-CZ" b="1" i="1" dirty="0"/>
              <a:t>výkon těchto rozhodnutí</a:t>
            </a:r>
            <a:r>
              <a:rPr lang="cs-CZ" i="1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4951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Opravné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3444837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Opravné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/>
            <a:r>
              <a:rPr lang="cs-CZ" altLang="cs-CZ" sz="1800" dirty="0"/>
              <a:t>Bezprostředním účelem opravného řízení je </a:t>
            </a:r>
            <a:r>
              <a:rPr lang="cs-CZ" altLang="cs-CZ" sz="1800" b="1" dirty="0"/>
              <a:t>náprava</a:t>
            </a:r>
            <a:r>
              <a:rPr lang="cs-CZ" altLang="cs-CZ" sz="1800" dirty="0"/>
              <a:t> konkrétního nepravomocného nebo pravomocného rozhodnutí v zájmu procesních stran. Jeho podstatou je pak </a:t>
            </a:r>
            <a:r>
              <a:rPr lang="cs-CZ" altLang="cs-CZ" sz="1800" b="1" dirty="0"/>
              <a:t>činnost přezkumného </a:t>
            </a:r>
            <a:r>
              <a:rPr lang="cs-CZ" altLang="cs-CZ" sz="1800" dirty="0"/>
              <a:t>orgánu, zda zjištěný skutkový stav a jeho právní posouzení byly učiněny postupem souladným s trestním řádem  a zda o správnosti, zákonnosti a spravedlivosti nevznikají pochybnosti.</a:t>
            </a:r>
          </a:p>
          <a:p>
            <a:pPr marL="342900" lvl="1" indent="-342900" algn="just"/>
            <a:r>
              <a:rPr lang="cs-CZ" altLang="cs-CZ" sz="1800" dirty="0"/>
              <a:t>Nesprávnost rozhodnutí:</a:t>
            </a:r>
          </a:p>
          <a:p>
            <a:pPr marL="742950" lvl="2" indent="-342900" algn="just">
              <a:buFont typeface="+mj-lt"/>
              <a:buAutoNum type="alphaLcPeriod"/>
            </a:pPr>
            <a:r>
              <a:rPr lang="cs-CZ" altLang="cs-CZ" sz="1800" i="1" dirty="0" err="1"/>
              <a:t>error</a:t>
            </a:r>
            <a:r>
              <a:rPr lang="cs-CZ" altLang="cs-CZ" sz="1800" i="1" dirty="0"/>
              <a:t> in facto </a:t>
            </a:r>
            <a:r>
              <a:rPr lang="cs-CZ" altLang="cs-CZ" sz="1800" dirty="0"/>
              <a:t>– týká se převážně meritorního rozhodování</a:t>
            </a:r>
          </a:p>
          <a:p>
            <a:pPr marL="742950" lvl="2" indent="-342900" algn="just">
              <a:buFont typeface="+mj-lt"/>
              <a:buAutoNum type="alphaLcPeriod"/>
            </a:pPr>
            <a:r>
              <a:rPr lang="cs-CZ" altLang="cs-CZ" sz="1800" i="1" dirty="0" err="1"/>
              <a:t>error</a:t>
            </a:r>
            <a:r>
              <a:rPr lang="cs-CZ" altLang="cs-CZ" sz="1800" i="1" dirty="0"/>
              <a:t> in iure </a:t>
            </a:r>
            <a:r>
              <a:rPr lang="cs-CZ" altLang="cs-CZ" sz="1800" dirty="0"/>
              <a:t>- obdobně</a:t>
            </a:r>
          </a:p>
          <a:p>
            <a:pPr marL="742950" lvl="2" indent="-342900" algn="just">
              <a:buFont typeface="+mj-lt"/>
              <a:buAutoNum type="alphaLcPeriod"/>
            </a:pPr>
            <a:r>
              <a:rPr lang="cs-CZ" altLang="cs-CZ" sz="1800" i="1" dirty="0" err="1"/>
              <a:t>error</a:t>
            </a:r>
            <a:r>
              <a:rPr lang="cs-CZ" altLang="cs-CZ" sz="1800" i="1" dirty="0"/>
              <a:t> in </a:t>
            </a:r>
            <a:r>
              <a:rPr lang="cs-CZ" altLang="cs-CZ" sz="1800" i="1" dirty="0" err="1"/>
              <a:t>procedendo</a:t>
            </a:r>
            <a:r>
              <a:rPr lang="cs-CZ" altLang="cs-CZ" sz="1800" i="1" dirty="0"/>
              <a:t> </a:t>
            </a:r>
            <a:r>
              <a:rPr lang="cs-CZ" altLang="cs-CZ" sz="1800" dirty="0"/>
              <a:t>– nejen u meritorních rozhodnutí, míří na vady procesu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1471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Opravné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800" b="1" dirty="0"/>
              <a:t>řádné opravné prostředky</a:t>
            </a:r>
            <a:endParaRPr lang="cs-CZ" altLang="cs-CZ" sz="1800" dirty="0"/>
          </a:p>
          <a:p>
            <a:pPr marL="857250" lvl="1" indent="-400050">
              <a:buFont typeface="+mj-lt"/>
              <a:buAutoNum type="romanLcPeriod"/>
            </a:pPr>
            <a:r>
              <a:rPr lang="cs-CZ" altLang="cs-CZ" sz="1600" dirty="0"/>
              <a:t>stížnost do usnesení (§ 141 a násl.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řádu; lhůta jsou </a:t>
            </a:r>
            <a:r>
              <a:rPr lang="cs-CZ" altLang="cs-CZ" sz="1600" b="1" dirty="0"/>
              <a:t>tři dny </a:t>
            </a:r>
            <a:r>
              <a:rPr lang="cs-CZ" altLang="cs-CZ" sz="1600" dirty="0"/>
              <a:t>– od oznámení usnesení) </a:t>
            </a:r>
          </a:p>
          <a:p>
            <a:pPr marL="857250" lvl="1" indent="-400050">
              <a:buFont typeface="+mj-lt"/>
              <a:buAutoNum type="romanLcPeriod"/>
            </a:pPr>
            <a:r>
              <a:rPr lang="cs-CZ" altLang="cs-CZ" sz="1600" dirty="0"/>
              <a:t>odvolání (§ 245 a násl.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řádu; lhůta je </a:t>
            </a:r>
            <a:r>
              <a:rPr lang="cs-CZ" altLang="cs-CZ" sz="1600" b="1" dirty="0"/>
              <a:t>osm dní </a:t>
            </a:r>
            <a:r>
              <a:rPr lang="cs-CZ" altLang="cs-CZ" sz="1600" dirty="0"/>
              <a:t>od doručení opisu rozsudku)</a:t>
            </a:r>
          </a:p>
          <a:p>
            <a:pPr marL="857250" lvl="1" indent="-400050">
              <a:buFont typeface="+mj-lt"/>
              <a:buAutoNum type="romanLcPeriod"/>
            </a:pPr>
            <a:r>
              <a:rPr lang="cs-CZ" altLang="cs-CZ" sz="1600" dirty="0"/>
              <a:t>odpor do trestního příkazu (§ 314g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řádu; specifický opravný prostředek, </a:t>
            </a:r>
            <a:r>
              <a:rPr lang="cs-CZ" altLang="cs-CZ" sz="1600" b="1" dirty="0"/>
              <a:t>osm dní)</a:t>
            </a:r>
            <a:endParaRPr lang="cs-CZ" altLang="cs-CZ" sz="1800" b="1" dirty="0"/>
          </a:p>
          <a:p>
            <a:r>
              <a:rPr lang="cs-CZ" altLang="cs-CZ" sz="1800" b="1" dirty="0"/>
              <a:t>mimořádné opravné prostředky</a:t>
            </a:r>
            <a:endParaRPr lang="cs-CZ" altLang="cs-CZ" sz="1800" dirty="0"/>
          </a:p>
          <a:p>
            <a:pPr marL="800100" lvl="1" indent="-342900">
              <a:buFont typeface="+mj-lt"/>
              <a:buAutoNum type="alphaLcPeriod"/>
            </a:pPr>
            <a:r>
              <a:rPr lang="cs-CZ" altLang="cs-CZ" sz="1600" dirty="0"/>
              <a:t>dovolání  (§ 265a a násl.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 - právní vady hmotně právní a procesněprávní, </a:t>
            </a:r>
            <a:r>
              <a:rPr lang="cs-CZ" altLang="cs-CZ" sz="1600" b="1" dirty="0"/>
              <a:t>2 měsíce</a:t>
            </a:r>
          </a:p>
          <a:p>
            <a:pPr marL="800100" lvl="1" indent="-342900">
              <a:buFont typeface="+mj-lt"/>
              <a:buAutoNum type="alphaLcPeriod"/>
            </a:pPr>
            <a:r>
              <a:rPr lang="cs-CZ" altLang="cs-CZ" sz="1600" dirty="0"/>
              <a:t>obnova řízení (§ 277 a násl.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  - právní vady </a:t>
            </a:r>
          </a:p>
          <a:p>
            <a:pPr marL="800100" lvl="1" indent="-342900">
              <a:buFont typeface="+mj-lt"/>
              <a:buAutoNum type="alphaLcPeriod"/>
            </a:pPr>
            <a:r>
              <a:rPr lang="cs-CZ" altLang="cs-CZ" sz="1600" dirty="0"/>
              <a:t>stížnost pro porušení zákona (§ 266 a násl. </a:t>
            </a:r>
            <a:r>
              <a:rPr lang="cs-CZ" altLang="cs-CZ" sz="1600" dirty="0" err="1"/>
              <a:t>tr</a:t>
            </a:r>
            <a:r>
              <a:rPr lang="cs-CZ" altLang="cs-CZ" sz="1600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029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1" indent="-342900"/>
            <a:r>
              <a:rPr lang="cs-CZ" altLang="cs-CZ" sz="1800" dirty="0"/>
              <a:t>Opravné řízení je ovládáno </a:t>
            </a:r>
            <a:r>
              <a:rPr lang="cs-CZ" altLang="cs-CZ" sz="1800" b="1" dirty="0"/>
              <a:t>specifickými principy</a:t>
            </a:r>
            <a:r>
              <a:rPr lang="cs-CZ" altLang="cs-CZ" sz="1800" dirty="0"/>
              <a:t>, které určují </a:t>
            </a:r>
            <a:r>
              <a:rPr lang="cs-CZ" altLang="cs-CZ" sz="1800" b="1" dirty="0"/>
              <a:t>podstatu a cíle</a:t>
            </a:r>
            <a:r>
              <a:rPr lang="cs-CZ" altLang="cs-CZ" sz="1800" dirty="0"/>
              <a:t> toho kterého opravného prostředku, současně představují </a:t>
            </a:r>
            <a:r>
              <a:rPr lang="cs-CZ" altLang="cs-CZ" sz="1800" b="1" dirty="0"/>
              <a:t>rozlišovací kritéria </a:t>
            </a:r>
            <a:r>
              <a:rPr lang="cs-CZ" altLang="cs-CZ" sz="1800" dirty="0"/>
              <a:t>mezi jednotlivými opravnými prostředky. </a:t>
            </a:r>
          </a:p>
          <a:p>
            <a:pPr marL="342900" lvl="1" indent="-342900"/>
            <a:r>
              <a:rPr lang="cs-CZ" altLang="cs-CZ" sz="1800" b="1" dirty="0"/>
              <a:t>Principy</a:t>
            </a:r>
            <a:r>
              <a:rPr lang="cs-CZ" altLang="cs-CZ" sz="1800" dirty="0"/>
              <a:t> opravného řízení:</a:t>
            </a:r>
          </a:p>
          <a:p>
            <a:pPr marL="742950" lvl="2" indent="-342900">
              <a:buFont typeface="+mj-lt"/>
              <a:buAutoNum type="alphaLcPeriod"/>
            </a:pPr>
            <a:r>
              <a:rPr lang="cs-CZ" altLang="cs-CZ" sz="1800" b="1" dirty="0"/>
              <a:t>princip apelace </a:t>
            </a:r>
            <a:r>
              <a:rPr lang="cs-CZ" altLang="cs-CZ" sz="1800" dirty="0"/>
              <a:t>– přezkum celého rozhodnutí (skutkové i právní vady), možnost zrušení či vlastního rozhodnutí – řízení o odvolání, spíše však omezený revizní princip</a:t>
            </a:r>
          </a:p>
          <a:p>
            <a:pPr marL="742950" lvl="2" indent="-342900">
              <a:buFont typeface="+mj-lt"/>
              <a:buAutoNum type="alphaLcPeriod"/>
            </a:pPr>
            <a:r>
              <a:rPr lang="cs-CZ" altLang="cs-CZ" sz="1800" b="1" dirty="0"/>
              <a:t>princip kasace </a:t>
            </a:r>
            <a:r>
              <a:rPr lang="cs-CZ" altLang="cs-CZ" sz="1800" dirty="0"/>
              <a:t>– přezkum (i skutkových vad, ale na podkladu skutkového stavu prvostupňového soudu), možnost zrušení a vrácení věci k novému projednání a rozhodnutí – řízení o dovolání, SPZ</a:t>
            </a:r>
          </a:p>
          <a:p>
            <a:pPr marL="742950" lvl="2" indent="-342900">
              <a:buFont typeface="+mj-lt"/>
              <a:buAutoNum type="alphaLcPeriod"/>
            </a:pPr>
            <a:r>
              <a:rPr lang="cs-CZ" altLang="cs-CZ" sz="1800" b="1" dirty="0"/>
              <a:t>revizní princip </a:t>
            </a:r>
            <a:r>
              <a:rPr lang="cs-CZ" altLang="cs-CZ" sz="1800" dirty="0"/>
              <a:t>– přezkum v plné síle</a:t>
            </a:r>
          </a:p>
          <a:p>
            <a:pPr marL="342900" lvl="1" indent="-342900"/>
            <a:r>
              <a:rPr lang="cs-CZ" altLang="cs-CZ" sz="1800" dirty="0"/>
              <a:t>Související instituty: </a:t>
            </a:r>
            <a:r>
              <a:rPr lang="cs-CZ" altLang="cs-CZ" sz="1800" b="1" dirty="0"/>
              <a:t>zákaz reformace in </a:t>
            </a:r>
            <a:r>
              <a:rPr lang="cs-CZ" altLang="cs-CZ" sz="1800" b="1" dirty="0" err="1"/>
              <a:t>peius</a:t>
            </a:r>
            <a:r>
              <a:rPr lang="cs-CZ" altLang="cs-CZ" sz="1800" b="1" dirty="0"/>
              <a:t>, </a:t>
            </a:r>
            <a:r>
              <a:rPr lang="cs-CZ" altLang="cs-CZ" sz="1800" dirty="0"/>
              <a:t>tj. zákaz změny k horšímu (§ 259 odst. 4, 5 a § 264 odst. 2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řádu) a </a:t>
            </a:r>
            <a:r>
              <a:rPr lang="cs-CZ" altLang="cs-CZ" sz="1800" b="1" dirty="0"/>
              <a:t>beneficium </a:t>
            </a:r>
            <a:r>
              <a:rPr lang="cs-CZ" altLang="cs-CZ" sz="1800" b="1" dirty="0" err="1"/>
              <a:t>cohaesionis</a:t>
            </a:r>
            <a:r>
              <a:rPr lang="cs-CZ" altLang="cs-CZ" sz="1800" b="1" dirty="0"/>
              <a:t> </a:t>
            </a:r>
            <a:r>
              <a:rPr lang="cs-CZ" altLang="cs-CZ" sz="1800" dirty="0"/>
              <a:t>– dobrodiní v souvislostech  (§ 261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řádu)</a:t>
            </a:r>
          </a:p>
          <a:p>
            <a:pPr algn="just"/>
            <a:r>
              <a:rPr lang="cs-CZ" altLang="cs-CZ" sz="1800" dirty="0"/>
              <a:t>Účinky uplatňující se v opravném řízen:</a:t>
            </a:r>
          </a:p>
          <a:p>
            <a:pPr marL="800100" lvl="1" indent="-400050" algn="just">
              <a:buFont typeface="+mj-lt"/>
              <a:buAutoNum type="romanLcPeriod"/>
            </a:pPr>
            <a:r>
              <a:rPr lang="cs-CZ" altLang="cs-CZ" sz="1800" b="1" dirty="0"/>
              <a:t>účinek devolutivní </a:t>
            </a:r>
            <a:r>
              <a:rPr lang="cs-CZ" altLang="cs-CZ" sz="1800" dirty="0"/>
              <a:t>- rozhodnutí o opravném prostředku se přenáší na jiný orgán (centrální devolutivní účinek dle § 265c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řádu)</a:t>
            </a:r>
          </a:p>
          <a:p>
            <a:pPr marL="800100" lvl="1" indent="-400050" algn="just">
              <a:buFont typeface="+mj-lt"/>
              <a:buAutoNum type="romanLcPeriod"/>
            </a:pPr>
            <a:r>
              <a:rPr lang="cs-CZ" altLang="cs-CZ" sz="1800" b="1" dirty="0"/>
              <a:t>účinek suspenzivní  </a:t>
            </a:r>
            <a:r>
              <a:rPr lang="cs-CZ" altLang="cs-CZ" sz="1800" dirty="0"/>
              <a:t>- odkladný účinek rozhodnutí (§ 141 odst. 4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řádu; § 146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 - autoremedura)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298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1951746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Vykonávací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§ 315 </a:t>
            </a:r>
            <a:r>
              <a:rPr lang="cs-CZ" altLang="cs-CZ" sz="1800" dirty="0" err="1"/>
              <a:t>tr</a:t>
            </a:r>
            <a:r>
              <a:rPr lang="cs-CZ" altLang="cs-CZ" sz="1800" dirty="0"/>
              <a:t>. řádu - směřuje k zajištění výkonu jednotlivých uložených trestů a ochranných opatření a jeho účelem je nucené uskutečnění obsahu rozhodnutí příslušného orgánu činného v trestním řízení</a:t>
            </a:r>
            <a:endParaRPr lang="cs-CZ" altLang="cs-CZ" sz="1700" dirty="0"/>
          </a:p>
          <a:p>
            <a:pPr lvl="1" algn="just"/>
            <a:r>
              <a:rPr lang="cs-CZ" altLang="cs-CZ" sz="1600" dirty="0"/>
              <a:t>účelem trestního řízení je nejen odhalení trestných činů, jejich pachatelů a jejich spravedlivé potrestání, ale taktéž zajištění výkonu rozhodnutí  </a:t>
            </a:r>
            <a:endParaRPr lang="cs-CZ" altLang="cs-CZ" sz="1700" dirty="0"/>
          </a:p>
          <a:p>
            <a:pPr algn="just"/>
            <a:r>
              <a:rPr lang="cs-CZ" altLang="cs-CZ" sz="1800" dirty="0"/>
              <a:t>zásada bezodkladnosti výkonu</a:t>
            </a:r>
          </a:p>
          <a:p>
            <a:pPr lvl="1" algn="just"/>
            <a:r>
              <a:rPr lang="cs-CZ" altLang="cs-CZ" sz="1600" dirty="0"/>
              <a:t>odklad výkonu – výkon trestu by ohrozil život nebo zdraví,  těhotná žena, matka novorozeného dítěte (do 1 roku po porodu) - § 322 TrŘ</a:t>
            </a:r>
            <a:endParaRPr lang="cs-CZ" altLang="cs-CZ" sz="1700" dirty="0"/>
          </a:p>
          <a:p>
            <a:pPr algn="just"/>
            <a:r>
              <a:rPr lang="cs-CZ" altLang="cs-CZ" sz="1800" dirty="0"/>
              <a:t>zásada </a:t>
            </a:r>
            <a:r>
              <a:rPr lang="cs-CZ" altLang="cs-CZ" sz="1800" dirty="0" err="1"/>
              <a:t>nepřerušitelnosti</a:t>
            </a:r>
            <a:r>
              <a:rPr lang="cs-CZ" altLang="cs-CZ" sz="1800" dirty="0"/>
              <a:t> (kontinuita) výkonu</a:t>
            </a:r>
          </a:p>
          <a:p>
            <a:pPr lvl="1" algn="just"/>
            <a:r>
              <a:rPr lang="cs-CZ" altLang="cs-CZ" sz="1600" dirty="0"/>
              <a:t>přerušení výkonu - těžká nemoc - § 325 TrŘ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8071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Vykonávací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1800" b="1" dirty="0"/>
              <a:t>zásada korespondence výkonu obsahu rozhodnutí, jehož se výkon dotýká</a:t>
            </a:r>
          </a:p>
          <a:p>
            <a:pPr lvl="1" algn="just"/>
            <a:r>
              <a:rPr lang="cs-CZ" altLang="cs-CZ" sz="1600" dirty="0"/>
              <a:t>podmíněné propuštění po výkonu 1/3, 1/2 (u přečinu i dříve), 2/3, 20 (30) let (§ 88 TrZ)</a:t>
            </a:r>
          </a:p>
          <a:p>
            <a:pPr lvl="1" algn="just"/>
            <a:r>
              <a:rPr lang="cs-CZ" altLang="cs-CZ" sz="1600" dirty="0"/>
              <a:t>upuštění od výkonu  TOS  - § 327 TrŘ</a:t>
            </a:r>
          </a:p>
          <a:p>
            <a:pPr lvl="2" algn="just"/>
            <a:r>
              <a:rPr lang="cs-CZ" altLang="cs-CZ" sz="1400" dirty="0"/>
              <a:t>odsouzený  bude předán na základě mezinárodního nebo evropského zatýkacího rozkazu nebo vyhoštěn </a:t>
            </a:r>
          </a:p>
          <a:p>
            <a:pPr lvl="2" algn="just"/>
            <a:r>
              <a:rPr lang="cs-CZ" altLang="cs-CZ" sz="1400" dirty="0"/>
              <a:t>onemocněl nevyléčitelnou  životu nebezpečnou nemocí (duševní nemocí)</a:t>
            </a:r>
            <a:endParaRPr lang="cs-CZ" altLang="cs-CZ" sz="1600" dirty="0"/>
          </a:p>
          <a:p>
            <a:pPr algn="just"/>
            <a:r>
              <a:rPr lang="cs-CZ" altLang="cs-CZ" sz="1800" b="1" dirty="0"/>
              <a:t>zásada výchovného vlivu výkonu </a:t>
            </a:r>
          </a:p>
          <a:p>
            <a:pPr lvl="1" algn="just"/>
            <a:r>
              <a:rPr lang="cs-CZ" altLang="cs-CZ" sz="1600" dirty="0"/>
              <a:t>účel trestu </a:t>
            </a:r>
          </a:p>
          <a:p>
            <a:pPr algn="just"/>
            <a:r>
              <a:rPr lang="cs-CZ" altLang="cs-CZ" sz="1800" b="1" dirty="0"/>
              <a:t>zásada kontroly výkonu </a:t>
            </a:r>
          </a:p>
          <a:p>
            <a:pPr lvl="1" algn="just"/>
            <a:r>
              <a:rPr lang="cs-CZ" altLang="cs-CZ" sz="1600" dirty="0"/>
              <a:t>oprávnění státního zástupce  KSZ, v jehož obvodu je  trest vykonáván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870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ve věcech mladistvých</a:t>
            </a:r>
          </a:p>
        </p:txBody>
      </p:sp>
    </p:spTree>
    <p:extLst>
      <p:ext uri="{BB962C8B-B14F-4D97-AF65-F5344CB8AC3E}">
        <p14:creationId xmlns:p14="http://schemas.microsoft.com/office/powerpoint/2010/main" xmlns="" val="9176994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úprava řízení v trestních věcech mladistvých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Řízení ve věcech mladistvých konají </a:t>
            </a:r>
            <a:r>
              <a:rPr lang="cs-CZ" b="1" dirty="0" smtClean="0"/>
              <a:t>speciální soudy </a:t>
            </a:r>
            <a:r>
              <a:rPr lang="cs-CZ" dirty="0" smtClean="0"/>
              <a:t>pro mládež (§ 4 ZSM), tomu odpovídá i úprava </a:t>
            </a:r>
            <a:r>
              <a:rPr lang="cs-CZ" b="1" dirty="0" smtClean="0"/>
              <a:t>společného řízení </a:t>
            </a:r>
            <a:r>
              <a:rPr lang="cs-CZ" dirty="0" smtClean="0"/>
              <a:t>– více mladistvých (§ 38 ZSM), možnost konat společné řízení i pokud jedním z obviněných je osoba dospělá (§ 38 odst. 2 ZSM). Typická je úzká spolupráce s orgánem sociálně právní ochrany dětí (</a:t>
            </a:r>
            <a:r>
              <a:rPr lang="cs-CZ" b="1" dirty="0" smtClean="0"/>
              <a:t>OSPOD</a:t>
            </a:r>
            <a:r>
              <a:rPr lang="cs-CZ" dirty="0" smtClean="0"/>
              <a:t>) – obecně upraveno v § 40 ZSM.</a:t>
            </a:r>
          </a:p>
          <a:p>
            <a:r>
              <a:rPr lang="cs-CZ" dirty="0" smtClean="0"/>
              <a:t>Povinnost při provádění jednotlivých úkonů trestního řízení </a:t>
            </a:r>
            <a:r>
              <a:rPr lang="cs-CZ" b="1" dirty="0" smtClean="0"/>
              <a:t>šetřit osobnost </a:t>
            </a:r>
            <a:r>
              <a:rPr lang="cs-CZ" dirty="0" smtClean="0"/>
              <a:t>mladistvého, </a:t>
            </a:r>
            <a:r>
              <a:rPr lang="cs-CZ" b="1" dirty="0" smtClean="0"/>
              <a:t>přihlížet</a:t>
            </a:r>
            <a:r>
              <a:rPr lang="cs-CZ" dirty="0" smtClean="0"/>
              <a:t> k jeho věku a duševní vyspělosti (§ 41 ZSM).</a:t>
            </a:r>
          </a:p>
          <a:p>
            <a:r>
              <a:rPr lang="cs-CZ" b="1" dirty="0" smtClean="0"/>
              <a:t>Nutná obhajoba </a:t>
            </a:r>
            <a:r>
              <a:rPr lang="cs-CZ" dirty="0" smtClean="0"/>
              <a:t>již od okamžiku provádění prvních úkonů dle trestního řádu (§ 42 ZSM). Možnost účasti dvou důvěrníků mladistvého v hlavním líčení, obecně velmi omezena účast veřejnosti – taxativní výčet osob, jež se mohou účastnit hlavního líčení a veřejného zasedání (§ 54 ZSM); výjimky.</a:t>
            </a:r>
          </a:p>
          <a:p>
            <a:r>
              <a:rPr lang="cs-CZ" dirty="0" smtClean="0"/>
              <a:t>Vyloučen </a:t>
            </a:r>
            <a:r>
              <a:rPr lang="cs-CZ" b="1" dirty="0" smtClean="0"/>
              <a:t>trestní příkaz </a:t>
            </a:r>
            <a:r>
              <a:rPr lang="cs-CZ" dirty="0" smtClean="0"/>
              <a:t>a </a:t>
            </a:r>
            <a:r>
              <a:rPr lang="cs-CZ" b="1" dirty="0" smtClean="0"/>
              <a:t>dohoda o vině a trestu </a:t>
            </a:r>
            <a:r>
              <a:rPr lang="cs-CZ" dirty="0" smtClean="0"/>
              <a:t>(§ 63 ZSM).</a:t>
            </a:r>
          </a:p>
          <a:p>
            <a:r>
              <a:rPr lang="cs-CZ" dirty="0" smtClean="0"/>
              <a:t>Osoby se samostatnými obhajovacími právy mohou podat odvolání ve prospěch mladistvého i proti jeho vůli – zvláště pak </a:t>
            </a:r>
            <a:r>
              <a:rPr lang="cs-CZ" b="1" dirty="0" smtClean="0"/>
              <a:t>OSPOD</a:t>
            </a:r>
            <a:r>
              <a:rPr lang="cs-CZ" dirty="0" smtClean="0"/>
              <a:t> (§ 72 ZSM, § 247 odst. 2 </a:t>
            </a:r>
            <a:r>
              <a:rPr lang="cs-CZ" dirty="0" err="1" smtClean="0"/>
              <a:t>tr</a:t>
            </a:r>
            <a:r>
              <a:rPr lang="cs-CZ" dirty="0" smtClean="0"/>
              <a:t>. řádu).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Společná ustanovení </a:t>
            </a:r>
            <a:r>
              <a:rPr lang="cs-CZ" dirty="0" smtClean="0"/>
              <a:t>– pokračování, mnohost trestných činů (§ 73 ZSM).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onstantia" panose="02030602050306030303" pitchFamily="18" charset="0"/>
              </a:rPr>
              <a:pPr/>
              <a:t>38</a:t>
            </a:fld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07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proti právnickým osobám</a:t>
            </a:r>
          </a:p>
        </p:txBody>
      </p:sp>
    </p:spTree>
    <p:extLst>
      <p:ext uri="{BB962C8B-B14F-4D97-AF65-F5344CB8AC3E}">
        <p14:creationId xmlns:p14="http://schemas.microsoft.com/office/powerpoint/2010/main" xmlns="" val="274063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Pojem stadií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Stadia trestního řízení jsou </a:t>
            </a:r>
            <a:r>
              <a:rPr lang="cs-CZ" b="1" dirty="0"/>
              <a:t>jednotlivé časové úseky</a:t>
            </a:r>
            <a:r>
              <a:rPr lang="cs-CZ" dirty="0"/>
              <a:t>, v jejichž rámci OČTŘ, popřípadě další subjekty, </a:t>
            </a:r>
            <a:r>
              <a:rPr lang="cs-CZ" b="1" dirty="0"/>
              <a:t>plní své povinnosti a vykonávají svá práva </a:t>
            </a:r>
            <a:r>
              <a:rPr lang="cs-CZ" dirty="0"/>
              <a:t>s </a:t>
            </a:r>
            <a:r>
              <a:rPr lang="cs-CZ" b="1" dirty="0"/>
              <a:t>cílem dosáhnout účelu trestního řízení</a:t>
            </a:r>
            <a:r>
              <a:rPr lang="cs-CZ" dirty="0"/>
              <a:t> (§ 1 odst. 1 </a:t>
            </a:r>
            <a:r>
              <a:rPr lang="cs-CZ" dirty="0" err="1"/>
              <a:t>tr</a:t>
            </a:r>
            <a:r>
              <a:rPr lang="cs-CZ" dirty="0"/>
              <a:t>. řádu).</a:t>
            </a:r>
          </a:p>
          <a:p>
            <a:r>
              <a:rPr lang="cs-CZ" dirty="0"/>
              <a:t>Další související (ne však zaměnitelné) pojmy: fáze trestního řízení, etapy (stadií), formy jednání soudu, zvláštní způsoby řízení, „odklony“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3439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úprava trestního řízení proti právnickým osobám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8383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Zvláštní úprava </a:t>
            </a:r>
            <a:r>
              <a:rPr lang="cs-CZ" dirty="0" smtClean="0"/>
              <a:t>obsažená v zákonu č. 418/2011 Sb. respektuje odlišnou povahu právnických osob – standardní pravidla by v určitých případech zkrátka nebylo možné uplatnit.</a:t>
            </a:r>
          </a:p>
          <a:p>
            <a:r>
              <a:rPr lang="cs-CZ" dirty="0" smtClean="0"/>
              <a:t>Úprava </a:t>
            </a:r>
            <a:r>
              <a:rPr lang="cs-CZ" b="1" dirty="0" smtClean="0"/>
              <a:t>společného řízení </a:t>
            </a:r>
            <a:r>
              <a:rPr lang="cs-CZ" dirty="0" smtClean="0"/>
              <a:t>obviněné právnické osoby a obviněné fyzické osoby uvedené v § 8 odst. 1 písm. a) až d) TOPOZ obsažena v § 31 TOPOZ.</a:t>
            </a:r>
          </a:p>
          <a:p>
            <a:r>
              <a:rPr lang="cs-CZ" b="1" dirty="0" smtClean="0"/>
              <a:t>Zvláštní zajišťovací opatření </a:t>
            </a:r>
            <a:r>
              <a:rPr lang="cs-CZ" dirty="0" smtClean="0"/>
              <a:t>(§ 33 TOPOZ) – pozastavení výkonu předmětu činnosti PO (již v přípravném řízení; povinnost informovat orgán udělující licenci či oprávnění k dané činnosti), omezení nakládání s majetkem. </a:t>
            </a:r>
            <a:r>
              <a:rPr lang="cs-CZ" b="1" dirty="0" smtClean="0"/>
              <a:t>§ 33a TOPOZ </a:t>
            </a:r>
            <a:r>
              <a:rPr lang="cs-CZ" dirty="0" smtClean="0"/>
              <a:t>– </a:t>
            </a:r>
            <a:r>
              <a:rPr lang="cs-CZ" b="1" dirty="0" smtClean="0"/>
              <a:t>přerušení </a:t>
            </a:r>
            <a:r>
              <a:rPr lang="cs-CZ" b="1" dirty="0" err="1" smtClean="0"/>
              <a:t>tr</a:t>
            </a:r>
            <a:r>
              <a:rPr lang="cs-CZ" b="1" dirty="0" smtClean="0"/>
              <a:t>. stíhání </a:t>
            </a:r>
            <a:r>
              <a:rPr lang="cs-CZ" dirty="0" smtClean="0"/>
              <a:t>proti PO na žádost ČNB</a:t>
            </a:r>
          </a:p>
          <a:p>
            <a:r>
              <a:rPr lang="cs-CZ" b="1" dirty="0" smtClean="0"/>
              <a:t>Zvláštní úprava úkonů právnické osoby </a:t>
            </a:r>
            <a:r>
              <a:rPr lang="cs-CZ" dirty="0" smtClean="0"/>
              <a:t>(vystupování PO v </a:t>
            </a:r>
            <a:r>
              <a:rPr lang="cs-CZ" dirty="0" err="1" smtClean="0"/>
              <a:t>tr</a:t>
            </a:r>
            <a:r>
              <a:rPr lang="cs-CZ" dirty="0" smtClean="0"/>
              <a:t>. řízení – vždy za ni vystupuje FO – s tou se jedná jako s ‚inkarnací PO‘) je obsažena v § </a:t>
            </a:r>
            <a:r>
              <a:rPr lang="cs-CZ" dirty="0"/>
              <a:t>34 </a:t>
            </a:r>
            <a:r>
              <a:rPr lang="cs-CZ" dirty="0" smtClean="0"/>
              <a:t>TOPOZ – obecně odkazem na o. s. ř., dále možnost zmocnění určité osoby, opatrovnictví. Pravidlo, že za PO smí činit úkony současně jen jedna osoba (§ 34 odst. 3 TOPOZ),</a:t>
            </a:r>
            <a:r>
              <a:rPr lang="cs-CZ" dirty="0"/>
              <a:t> </a:t>
            </a:r>
            <a:r>
              <a:rPr lang="cs-CZ" b="1" dirty="0" smtClean="0"/>
              <a:t>konflikt zájmů </a:t>
            </a:r>
            <a:r>
              <a:rPr lang="cs-CZ" dirty="0" smtClean="0"/>
              <a:t>– zákonný, subsidiárně (zřejmě) i dle § 21 odst. 4 o. s. ř. </a:t>
            </a:r>
            <a:endParaRPr lang="cs-CZ" dirty="0"/>
          </a:p>
          <a:p>
            <a:r>
              <a:rPr lang="cs-CZ" dirty="0" smtClean="0"/>
              <a:t>Není dána </a:t>
            </a:r>
            <a:r>
              <a:rPr lang="cs-CZ" b="1" dirty="0" smtClean="0"/>
              <a:t>nutná obhajoba</a:t>
            </a:r>
            <a:r>
              <a:rPr lang="cs-CZ" dirty="0" smtClean="0"/>
              <a:t>, ale právo na obhajobu – formální – není nijak vyloučeno (§ 35 TOPOZ) </a:t>
            </a:r>
          </a:p>
          <a:p>
            <a:r>
              <a:rPr lang="cs-CZ" b="1" dirty="0" smtClean="0"/>
              <a:t>Pořadí závěrečných řečí </a:t>
            </a:r>
            <a:r>
              <a:rPr lang="cs-CZ" dirty="0" smtClean="0"/>
              <a:t>dle § 37 TOPOZ – z něho je zřejmé, kolik osob v trestním řízení proti PO může </a:t>
            </a:r>
            <a:r>
              <a:rPr lang="cs-CZ" dirty="0" err="1" smtClean="0"/>
              <a:t>ingerovat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latin typeface="Constantia" panose="02030602050306030303" pitchFamily="18" charset="0"/>
              </a:rPr>
              <a:pPr/>
              <a:t>40</a:t>
            </a:fld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3251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00274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smtClean="0"/>
              <a:t>Hodně </a:t>
            </a:r>
            <a:r>
              <a:rPr lang="cs-CZ" dirty="0" smtClean="0"/>
              <a:t>štěstí u zkoušky </a:t>
            </a:r>
            <a:r>
              <a:rPr lang="cs-CZ" smtClean="0"/>
              <a:t>a následně</a:t>
            </a:r>
            <a:br>
              <a:rPr lang="cs-CZ" smtClean="0"/>
            </a:br>
            <a:r>
              <a:rPr lang="cs-CZ" smtClean="0"/>
              <a:t>i u státnic!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Katedra trstního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878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600" b="1" dirty="0"/>
              <a:t>Přípravné řízení </a:t>
            </a:r>
            <a:r>
              <a:rPr lang="cs-CZ" sz="2600" dirty="0"/>
              <a:t>(§ 157 a násl. </a:t>
            </a:r>
            <a:r>
              <a:rPr lang="cs-CZ" sz="2600" dirty="0" err="1"/>
              <a:t>tr</a:t>
            </a:r>
            <a:r>
              <a:rPr lang="cs-CZ" sz="2600" dirty="0"/>
              <a:t>. řádu)</a:t>
            </a:r>
          </a:p>
          <a:p>
            <a:pPr>
              <a:spcAft>
                <a:spcPts val="1200"/>
              </a:spcAft>
            </a:pPr>
            <a:r>
              <a:rPr lang="cs-CZ" sz="2600" b="1" dirty="0"/>
              <a:t>Předběžné projednání obžaloby </a:t>
            </a:r>
            <a:r>
              <a:rPr lang="cs-CZ" sz="2600" dirty="0"/>
              <a:t>(§ 185 a násl. </a:t>
            </a:r>
            <a:r>
              <a:rPr lang="cs-CZ" sz="2600" dirty="0" err="1"/>
              <a:t>tr</a:t>
            </a:r>
            <a:r>
              <a:rPr lang="cs-CZ" sz="2600" dirty="0"/>
              <a:t>. řádu)</a:t>
            </a:r>
          </a:p>
          <a:p>
            <a:pPr>
              <a:spcAft>
                <a:spcPts val="1200"/>
              </a:spcAft>
            </a:pPr>
            <a:r>
              <a:rPr lang="cs-CZ" sz="2600" b="1" dirty="0"/>
              <a:t>Hlavní líčení </a:t>
            </a:r>
            <a:r>
              <a:rPr lang="cs-CZ" sz="2600" dirty="0"/>
              <a:t>(§ 196 a násl. </a:t>
            </a:r>
            <a:r>
              <a:rPr lang="cs-CZ" sz="2600" dirty="0" err="1"/>
              <a:t>tr</a:t>
            </a:r>
            <a:r>
              <a:rPr lang="cs-CZ" sz="2600" dirty="0"/>
              <a:t>. řádu)</a:t>
            </a:r>
          </a:p>
          <a:p>
            <a:pPr>
              <a:spcAft>
                <a:spcPts val="1200"/>
              </a:spcAft>
            </a:pPr>
            <a:r>
              <a:rPr lang="cs-CZ" sz="2600" b="1" dirty="0"/>
              <a:t>Opravné řízení</a:t>
            </a:r>
            <a:r>
              <a:rPr lang="cs-CZ" sz="2600" dirty="0"/>
              <a:t>(§ 142, § 245 a násl. </a:t>
            </a:r>
            <a:r>
              <a:rPr lang="cs-CZ" sz="2600" dirty="0" err="1"/>
              <a:t>tr</a:t>
            </a:r>
            <a:r>
              <a:rPr lang="cs-CZ" sz="2600" dirty="0"/>
              <a:t>. řádu)</a:t>
            </a:r>
          </a:p>
          <a:p>
            <a:pPr>
              <a:spcAft>
                <a:spcPts val="1200"/>
              </a:spcAft>
            </a:pPr>
            <a:r>
              <a:rPr lang="cs-CZ" sz="2600" b="1" dirty="0"/>
              <a:t>Vykonávací řízení </a:t>
            </a:r>
            <a:r>
              <a:rPr lang="cs-CZ" sz="2600" dirty="0"/>
              <a:t>(§ 315 a násl. </a:t>
            </a:r>
            <a:r>
              <a:rPr lang="cs-CZ" sz="2600" dirty="0" err="1"/>
              <a:t>tr</a:t>
            </a:r>
            <a:r>
              <a:rPr lang="cs-CZ" sz="2600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254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Předsoudní fáze</a:t>
            </a:r>
          </a:p>
          <a:p>
            <a:pPr lvl="1" algn="just"/>
            <a:r>
              <a:rPr lang="cs-CZ" dirty="0"/>
              <a:t>Jejím smyslem je určitá filtrace jednotlivých trestních věcí, jejímž cílem je zabránit tomu, aby se do soudní fáze dostaly věci (případy), které „tam nepatří“.</a:t>
            </a:r>
          </a:p>
          <a:p>
            <a:pPr lvl="1" algn="just"/>
            <a:r>
              <a:rPr lang="cs-CZ" b="1" dirty="0"/>
              <a:t>Formy</a:t>
            </a:r>
            <a:r>
              <a:rPr lang="cs-CZ" dirty="0"/>
              <a:t> předsoudní fáze trestního řízení: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cs-CZ" dirty="0"/>
              <a:t>Standardní přípravné řízení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cs-CZ" dirty="0"/>
              <a:t>Rozšířené přípravné řízení (§ 164 odst. 1 x § 169 odst. 1)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cs-CZ" dirty="0"/>
              <a:t>Zkrácené přípravné řízení (§ 179b odst. 1 </a:t>
            </a:r>
            <a:r>
              <a:rPr lang="cs-CZ" dirty="0" err="1"/>
              <a:t>tr</a:t>
            </a:r>
            <a:r>
              <a:rPr lang="cs-CZ" dirty="0"/>
              <a:t>. řádu)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700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Soudní fáze</a:t>
            </a:r>
          </a:p>
          <a:p>
            <a:pPr lvl="1" algn="just"/>
            <a:r>
              <a:rPr lang="cs-CZ" dirty="0"/>
              <a:t>Představuje jádro trestního řízení, cílem je dospět k meritornímu rozhodnutí, stěžejním stadiem soudní fáze je hlavní líčení – základní zásady trestního řízení se zde uplatňují v nejširší míře.</a:t>
            </a:r>
          </a:p>
          <a:p>
            <a:pPr lvl="1" algn="just"/>
            <a:r>
              <a:rPr lang="cs-CZ" b="1" dirty="0"/>
              <a:t>Otázky vztahu</a:t>
            </a:r>
            <a:r>
              <a:rPr lang="cs-CZ" dirty="0"/>
              <a:t> mezi předsoudní a soudní fází: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cs-CZ" dirty="0"/>
              <a:t>Kde leží těžiště dokazování?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cs-CZ" dirty="0"/>
              <a:t>V jaké míře dochází k uplatnění základních zásad?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pPr/>
              <a:t>22. dubna 2017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012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Předsoudní fáze trestního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390381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Postup před zahájením úkonů trestního řízení</a:t>
            </a:r>
          </a:p>
        </p:txBody>
      </p:sp>
    </p:spTree>
    <p:extLst>
      <p:ext uri="{BB962C8B-B14F-4D97-AF65-F5344CB8AC3E}">
        <p14:creationId xmlns:p14="http://schemas.microsoft.com/office/powerpoint/2010/main" xmlns="" val="174015801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1578</TotalTime>
  <Words>3238</Words>
  <Application>Microsoft Office PowerPoint</Application>
  <PresentationFormat>Vlastní</PresentationFormat>
  <Paragraphs>306</Paragraphs>
  <Slides>41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Stébla</vt:lpstr>
      <vt:lpstr>Trestní řízení - přehled -</vt:lpstr>
      <vt:lpstr>Pojem trestního řízení a jednotlivá stadia</vt:lpstr>
      <vt:lpstr>Pojem trestního řízení</vt:lpstr>
      <vt:lpstr>Pojem stadií trestního řízení</vt:lpstr>
      <vt:lpstr>Stadia trestního řízení</vt:lpstr>
      <vt:lpstr>Fáze trestního řízení</vt:lpstr>
      <vt:lpstr>Fáze trestního řízení</vt:lpstr>
      <vt:lpstr>Předsoudní fáze trestního řízení</vt:lpstr>
      <vt:lpstr>Postup před zahájením úkonů trestního řízení</vt:lpstr>
      <vt:lpstr>Postup před zahájením trestního řízení „šetření“</vt:lpstr>
      <vt:lpstr>Přípravné řízení</vt:lpstr>
      <vt:lpstr>Pojem přípravného řízení</vt:lpstr>
      <vt:lpstr>Prověřování</vt:lpstr>
      <vt:lpstr>Prověřování</vt:lpstr>
      <vt:lpstr>Vyšetřování</vt:lpstr>
      <vt:lpstr>Vyšetřování</vt:lpstr>
      <vt:lpstr>Vyšetřování</vt:lpstr>
      <vt:lpstr>Vyšetřování</vt:lpstr>
      <vt:lpstr>Zkrácené přípravné řízení</vt:lpstr>
      <vt:lpstr>Zkrácené přípravné řízení</vt:lpstr>
      <vt:lpstr>Soudní fáze trestního řízení</vt:lpstr>
      <vt:lpstr>Předběžné projednání obžaloby</vt:lpstr>
      <vt:lpstr>Předběžné projednání obžaloby</vt:lpstr>
      <vt:lpstr>Předběžné projednání obžaloby</vt:lpstr>
      <vt:lpstr>Hlavní líčení</vt:lpstr>
      <vt:lpstr>Hlavní líčení</vt:lpstr>
      <vt:lpstr>Hlavní líčení</vt:lpstr>
      <vt:lpstr>Hlavní líčení</vt:lpstr>
      <vt:lpstr>Hlavní líčení</vt:lpstr>
      <vt:lpstr>Opravné řízení</vt:lpstr>
      <vt:lpstr>Opravné řízení</vt:lpstr>
      <vt:lpstr>Opravné řízení</vt:lpstr>
      <vt:lpstr>Opravné řízení</vt:lpstr>
      <vt:lpstr>Vykonávací řízení</vt:lpstr>
      <vt:lpstr>Vykonávací řízení</vt:lpstr>
      <vt:lpstr>Vykonávací řízení</vt:lpstr>
      <vt:lpstr>Řízení ve věcech mladistvých</vt:lpstr>
      <vt:lpstr>Zvláštní úprava řízení v trestních věcech mladistvých</vt:lpstr>
      <vt:lpstr>Řízení proti právnickým osobám</vt:lpstr>
      <vt:lpstr>Zvláštní úprava trestního řízení proti právnickým osobám</vt:lpstr>
      <vt:lpstr>Hodně štěstí u zkoušky a následně i u státnic!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stránka skutkové podstaty TČ a omyl v trestním právu</dc:title>
  <dc:creator>DČ</dc:creator>
  <cp:lastModifiedBy>uzivatel</cp:lastModifiedBy>
  <cp:revision>103</cp:revision>
  <dcterms:created xsi:type="dcterms:W3CDTF">2016-04-10T14:48:05Z</dcterms:created>
  <dcterms:modified xsi:type="dcterms:W3CDTF">2017-04-22T07:47:15Z</dcterms:modified>
</cp:coreProperties>
</file>