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83" r:id="rId3"/>
    <p:sldId id="284" r:id="rId4"/>
    <p:sldId id="285" r:id="rId5"/>
    <p:sldId id="286" r:id="rId6"/>
    <p:sldId id="288" r:id="rId7"/>
    <p:sldId id="260" r:id="rId8"/>
    <p:sldId id="275" r:id="rId9"/>
    <p:sldId id="276" r:id="rId10"/>
    <p:sldId id="289" r:id="rId11"/>
    <p:sldId id="291" r:id="rId12"/>
    <p:sldId id="292" r:id="rId13"/>
    <p:sldId id="293" r:id="rId14"/>
    <p:sldId id="277" r:id="rId15"/>
    <p:sldId id="280" r:id="rId16"/>
    <p:sldId id="294" r:id="rId17"/>
    <p:sldId id="29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364" autoAdjust="0"/>
  </p:normalViewPr>
  <p:slideViewPr>
    <p:cSldViewPr>
      <p:cViewPr>
        <p:scale>
          <a:sx n="74" d="100"/>
          <a:sy n="74" d="100"/>
        </p:scale>
        <p:origin x="-15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68F92-91C0-4DE7-87AE-E983BA14F97B}" type="datetimeFigureOut">
              <a:rPr lang="cs-CZ" smtClean="0"/>
              <a:t>29.10.2017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17623-CA14-4ED7-B8B9-86A68B702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06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7623-CA14-4ED7-B8B9-86A68B702C0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08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7623-CA14-4ED7-B8B9-86A68B702C0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19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7623-CA14-4ED7-B8B9-86A68B702C0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5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95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60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8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57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5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91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29.10.2017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60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29.10.2017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23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29.10.2017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48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2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D1D44-5036-45C5-BAEB-451B70575464}" type="datetimeFigureOut">
              <a:rPr lang="cs-CZ" smtClean="0"/>
              <a:t>29.10.2017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24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/>
              <a:t>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r>
              <a:rPr lang="cs-CZ" dirty="0"/>
              <a:t>polohy celého těla, při nichž se o základnu opíráme </a:t>
            </a:r>
            <a:r>
              <a:rPr lang="cs-CZ" b="1" dirty="0"/>
              <a:t>pouze pažemi</a:t>
            </a:r>
            <a:r>
              <a:rPr lang="cs-CZ" dirty="0"/>
              <a:t>, popř. jejich částmi                    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b="1" dirty="0">
                <a:solidFill>
                  <a:srgbClr val="FF0000"/>
                </a:solidFill>
              </a:rPr>
              <a:t>podpory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prosté</a:t>
            </a:r>
            <a:r>
              <a:rPr lang="cs-CZ" b="1" dirty="0"/>
              <a:t>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  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r>
              <a:rPr lang="cs-CZ" dirty="0"/>
              <a:t>polohy celého těla, při nichž se o základnu opíráme pouze </a:t>
            </a:r>
            <a:r>
              <a:rPr lang="cs-CZ" b="1" dirty="0"/>
              <a:t>pažemi</a:t>
            </a:r>
            <a:r>
              <a:rPr lang="cs-CZ" dirty="0"/>
              <a:t>, popř. jejich částmi </a:t>
            </a:r>
            <a:r>
              <a:rPr lang="cs-CZ" b="1" dirty="0"/>
              <a:t>a jinou částí těla         </a:t>
            </a:r>
            <a:r>
              <a:rPr lang="cs-CZ" b="1" dirty="0">
                <a:solidFill>
                  <a:srgbClr val="FF0000"/>
                </a:solidFill>
              </a:rPr>
              <a:t>podpory</a:t>
            </a:r>
            <a:r>
              <a:rPr lang="cs-CZ" b="1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smíšené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393"/>
            <a:ext cx="1944216" cy="259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6133"/>
            <a:ext cx="3096344" cy="231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08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SCHÉMA POPISU PODPORŮ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vycházejících z postojů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91806"/>
              </p:ext>
            </p:extLst>
          </p:nvPr>
        </p:nvGraphicFramePr>
        <p:xfrm>
          <a:off x="683568" y="1916832"/>
          <a:ext cx="7632845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6101"/>
                <a:gridCol w="1858273"/>
                <a:gridCol w="1194709"/>
                <a:gridCol w="1526881"/>
                <a:gridCol w="1526881"/>
              </a:tblGrid>
              <a:tr h="374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Mírný       →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VZPOR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KLIK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PODPOR NA PŘEDLOKTÍCH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(vpředu</a:t>
                      </a:r>
                      <a:r>
                        <a:rPr lang="cs-CZ" sz="18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vzadu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vpravo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vlevo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STOJMO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PODŘEPMO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DŘEPMO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VÝPONMO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(</a:t>
                      </a:r>
                      <a:r>
                        <a:rPr lang="cs-CZ" sz="1800" dirty="0">
                          <a:effectLst/>
                        </a:rPr>
                        <a:t>snožný)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rozkročný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přednožný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zánožný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únožný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40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SCHÉMA POPISU PODPORŮ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vycházejících z </a:t>
            </a:r>
            <a:r>
              <a:rPr lang="cs-CZ" dirty="0" smtClean="0">
                <a:solidFill>
                  <a:srgbClr val="FF0000"/>
                </a:solidFill>
              </a:rPr>
              <a:t>kleků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392812"/>
              </p:ext>
            </p:extLst>
          </p:nvPr>
        </p:nvGraphicFramePr>
        <p:xfrm>
          <a:off x="323528" y="1700808"/>
          <a:ext cx="8568953" cy="460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2837"/>
                <a:gridCol w="1577318"/>
                <a:gridCol w="1052327"/>
                <a:gridCol w="1803990"/>
                <a:gridCol w="1127494"/>
                <a:gridCol w="1030850"/>
                <a:gridCol w="1224137"/>
              </a:tblGrid>
              <a:tr h="460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Mírný      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VZPOR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KLIK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PODPOR </a:t>
                      </a:r>
                      <a:r>
                        <a:rPr lang="cs-CZ" sz="1600" dirty="0">
                          <a:effectLst/>
                        </a:rPr>
                        <a:t>NA PŘEDLOKTÍCH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(</a:t>
                      </a:r>
                      <a:r>
                        <a:rPr lang="cs-CZ" sz="1600" dirty="0">
                          <a:effectLst/>
                        </a:rPr>
                        <a:t>vpředu)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vzadu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vpravo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vlevo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                </a:t>
                      </a:r>
                      <a:r>
                        <a:rPr lang="cs-CZ" sz="1600" dirty="0" smtClean="0">
                          <a:effectLst/>
                        </a:rPr>
                        <a:t>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                    (zpříma)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dirty="0" smtClean="0">
                          <a:effectLst/>
                        </a:rPr>
                        <a:t>      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KLEČMO   </a:t>
                      </a:r>
                      <a:r>
                        <a:rPr lang="cs-CZ" sz="1600" dirty="0" smtClean="0">
                          <a:effectLst/>
                        </a:rPr>
                        <a:t>  skrčmo 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                </a:t>
                      </a:r>
                      <a:r>
                        <a:rPr lang="cs-CZ" sz="1600" dirty="0" smtClean="0">
                          <a:effectLst/>
                        </a:rPr>
                        <a:t>  sedmo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(</a:t>
                      </a:r>
                      <a:r>
                        <a:rPr lang="cs-CZ" sz="1600" dirty="0">
                          <a:effectLst/>
                        </a:rPr>
                        <a:t>snožný)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rozkročný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přednožný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zánožný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únožný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ohnutě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prohnutě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ruce poblíž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ruce </a:t>
                      </a:r>
                      <a:r>
                        <a:rPr lang="cs-CZ" sz="1600" dirty="0" err="1">
                          <a:effectLst/>
                        </a:rPr>
                        <a:t>podál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ruce </a:t>
                      </a:r>
                      <a:r>
                        <a:rPr lang="cs-CZ" sz="1600" dirty="0" err="1">
                          <a:effectLst/>
                        </a:rPr>
                        <a:t>skřižmo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na pěstech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na prstech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63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SCHÉMA POPISU PODPORŮ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vycházejících </a:t>
            </a:r>
            <a:r>
              <a:rPr lang="cs-CZ" dirty="0" smtClean="0">
                <a:solidFill>
                  <a:srgbClr val="FF0000"/>
                </a:solidFill>
              </a:rPr>
              <a:t>ze sedů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281848"/>
              </p:ext>
            </p:extLst>
          </p:nvPr>
        </p:nvGraphicFramePr>
        <p:xfrm>
          <a:off x="251520" y="1772816"/>
          <a:ext cx="8280919" cy="453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470"/>
                <a:gridCol w="1467778"/>
                <a:gridCol w="936104"/>
                <a:gridCol w="989827"/>
                <a:gridCol w="1430218"/>
                <a:gridCol w="1166956"/>
                <a:gridCol w="1525566"/>
              </a:tblGrid>
              <a:tr h="4536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Mírný      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VZPOR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KLIK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PODPOR NA PŘEDLOKTÍCH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(vpředu)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vzadu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vpravo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vlevo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SEDMO</a:t>
                      </a:r>
                      <a:endParaRPr lang="cs-CZ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(snožný)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roznožný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skřižný</a:t>
                      </a:r>
                      <a:r>
                        <a:rPr lang="cs-CZ" sz="1800" dirty="0">
                          <a:effectLst/>
                        </a:rPr>
                        <a:t> P/L přes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skrčmo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pokrčmo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přednožný P/L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únožný P/L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7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SCHÉMA POPISU PODPORŮ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vycházejících </a:t>
            </a:r>
            <a:r>
              <a:rPr lang="cs-CZ" dirty="0" smtClean="0">
                <a:solidFill>
                  <a:srgbClr val="FF0000"/>
                </a:solidFill>
              </a:rPr>
              <a:t>z lehů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1900" dirty="0"/>
              <a:t>Termín </a:t>
            </a:r>
            <a:r>
              <a:rPr lang="cs-CZ" sz="1900" b="1" dirty="0"/>
              <a:t>vysazeně</a:t>
            </a:r>
            <a:r>
              <a:rPr lang="cs-CZ" sz="1900" dirty="0"/>
              <a:t> – trup svírá s nohama tupý až pravý úhel</a:t>
            </a:r>
          </a:p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57716"/>
              </p:ext>
            </p:extLst>
          </p:nvPr>
        </p:nvGraphicFramePr>
        <p:xfrm>
          <a:off x="899593" y="1700808"/>
          <a:ext cx="7899027" cy="3816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3"/>
                <a:gridCol w="2088232"/>
                <a:gridCol w="1296144"/>
                <a:gridCol w="936104"/>
                <a:gridCol w="1296144"/>
                <a:gridCol w="1346300"/>
              </a:tblGrid>
              <a:tr h="3816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Mírný      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VZPOR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KLIK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PODPOR NA PŘEDLOKTÍCH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(vpředu)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vzadu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vpravo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vlevo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   </a:t>
                      </a: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               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LEŽMO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                 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(snožný)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roznožný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skřižný</a:t>
                      </a:r>
                      <a:r>
                        <a:rPr lang="cs-CZ" sz="1800" dirty="0">
                          <a:effectLst/>
                        </a:rPr>
                        <a:t> P/L přes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vysazeně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prohnutě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49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podporů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2" y="3789040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91" y="3933056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1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podporů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68212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46717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86" y="382290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53" y="178130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322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podporů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3285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5" y="407707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01151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89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podporů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27687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46" y="2132856"/>
            <a:ext cx="247805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3009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59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97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Dělení podporů</a:t>
            </a:r>
            <a:r>
              <a:rPr lang="cs-CZ" dirty="0"/>
              <a:t/>
            </a:r>
            <a:br>
              <a:rPr lang="cs-CZ" dirty="0"/>
            </a:br>
            <a:r>
              <a:rPr lang="cs-CZ" sz="3600" dirty="0">
                <a:solidFill>
                  <a:srgbClr val="FF0000"/>
                </a:solidFill>
              </a:rPr>
              <a:t>Podle úhlu v loketním kloubu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endParaRPr lang="cs-CZ" b="1" dirty="0"/>
          </a:p>
          <a:p>
            <a:r>
              <a:rPr lang="cs-CZ" b="1" dirty="0"/>
              <a:t>VZPORY</a:t>
            </a:r>
            <a:r>
              <a:rPr lang="cs-CZ" dirty="0"/>
              <a:t> – paže jsou napjaty, </a:t>
            </a:r>
          </a:p>
          <a:p>
            <a:pPr marL="0" indent="0">
              <a:buNone/>
            </a:pPr>
            <a:r>
              <a:rPr lang="cs-CZ" dirty="0"/>
              <a:t>     podložky se dotýkají dlaně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PODPORY</a:t>
            </a:r>
            <a:r>
              <a:rPr lang="cs-CZ" dirty="0"/>
              <a:t>  na předloktích</a:t>
            </a:r>
          </a:p>
          <a:p>
            <a:pPr marL="0" indent="0">
              <a:buNone/>
            </a:pPr>
            <a:r>
              <a:rPr lang="cs-CZ" dirty="0"/>
              <a:t>                        na loktech</a:t>
            </a:r>
          </a:p>
          <a:p>
            <a:pPr marL="0" indent="0">
              <a:buNone/>
            </a:pPr>
            <a:r>
              <a:rPr lang="cs-CZ" dirty="0"/>
              <a:t>                        na pažích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KLIKY</a:t>
            </a:r>
            <a:r>
              <a:rPr lang="cs-CZ" dirty="0"/>
              <a:t> – paže jsou pokrčeny </a:t>
            </a:r>
          </a:p>
          <a:p>
            <a:pPr marL="0" indent="0">
              <a:buNone/>
            </a:pPr>
            <a:r>
              <a:rPr lang="cs-CZ" dirty="0"/>
              <a:t>                  (mírný klik)</a:t>
            </a:r>
          </a:p>
          <a:p>
            <a:pPr marL="0" indent="0">
              <a:buNone/>
            </a:pPr>
            <a:r>
              <a:rPr lang="cs-CZ" dirty="0"/>
              <a:t>                  paže jsou skrčeny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27559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27686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96" y="5445224"/>
            <a:ext cx="36703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97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Dělení </a:t>
            </a:r>
            <a:r>
              <a:rPr lang="cs-CZ" b="1" dirty="0" smtClean="0"/>
              <a:t>podporů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rgbClr val="FF0000"/>
                </a:solidFill>
              </a:rPr>
              <a:t>Podle místa </a:t>
            </a:r>
            <a:r>
              <a:rPr lang="cs-CZ" sz="3600" dirty="0">
                <a:solidFill>
                  <a:srgbClr val="FF0000"/>
                </a:solidFill>
              </a:rPr>
              <a:t>opory paží vzhledem k poloze těla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Podpory</a:t>
            </a:r>
            <a:r>
              <a:rPr lang="cs-CZ" b="1" dirty="0"/>
              <a:t> vpředu </a:t>
            </a:r>
            <a:r>
              <a:rPr lang="cs-CZ" dirty="0" smtClean="0"/>
              <a:t>–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paže </a:t>
            </a:r>
            <a:r>
              <a:rPr lang="cs-CZ" dirty="0"/>
              <a:t>se opírají před </a:t>
            </a:r>
            <a:r>
              <a:rPr lang="cs-CZ" dirty="0" smtClean="0"/>
              <a:t>tělem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/>
              <a:t>(obvyklé – v popisu se neuvádí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Podpory </a:t>
            </a:r>
            <a:r>
              <a:rPr lang="cs-CZ" b="1" dirty="0"/>
              <a:t>vzadu</a:t>
            </a:r>
            <a:r>
              <a:rPr lang="cs-CZ" dirty="0"/>
              <a:t> </a:t>
            </a:r>
            <a:r>
              <a:rPr lang="cs-CZ" dirty="0" smtClean="0"/>
              <a:t>-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paže </a:t>
            </a:r>
            <a:r>
              <a:rPr lang="cs-CZ" dirty="0"/>
              <a:t>se opírají za tělem</a:t>
            </a:r>
          </a:p>
          <a:p>
            <a:endParaRPr lang="cs-CZ" dirty="0" smtClean="0"/>
          </a:p>
          <a:p>
            <a:r>
              <a:rPr lang="cs-CZ" dirty="0" smtClean="0"/>
              <a:t>Podpory </a:t>
            </a:r>
            <a:r>
              <a:rPr lang="cs-CZ" b="1" dirty="0"/>
              <a:t>vpravo/vlevo</a:t>
            </a:r>
            <a:r>
              <a:rPr lang="cs-CZ" dirty="0"/>
              <a:t> </a:t>
            </a:r>
            <a:r>
              <a:rPr lang="cs-CZ" dirty="0" smtClean="0"/>
              <a:t>–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paže </a:t>
            </a:r>
            <a:r>
              <a:rPr lang="cs-CZ" dirty="0"/>
              <a:t>se opírají o základnu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na </a:t>
            </a:r>
            <a:r>
              <a:rPr lang="cs-CZ" dirty="0"/>
              <a:t>uvedené straně těla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63" y="327109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37134"/>
            <a:ext cx="2331859" cy="174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32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smtClean="0"/>
              <a:t>Dělení podporů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569353"/>
          </a:xfrm>
        </p:spPr>
        <p:txBody>
          <a:bodyPr/>
          <a:lstStyle/>
          <a:p>
            <a:r>
              <a:rPr lang="cs-CZ" b="1" dirty="0" smtClean="0"/>
              <a:t>Na obou pažích </a:t>
            </a:r>
            <a:r>
              <a:rPr lang="cs-CZ" dirty="0" smtClean="0"/>
              <a:t>(v popise se neuvádí)</a:t>
            </a:r>
          </a:p>
          <a:p>
            <a:pPr marL="0" indent="0">
              <a:buNone/>
            </a:pPr>
            <a:r>
              <a:rPr lang="cs-CZ" dirty="0" smtClean="0"/>
              <a:t>					</a:t>
            </a:r>
            <a:r>
              <a:rPr lang="cs-CZ" sz="2000" dirty="0" smtClean="0"/>
              <a:t>- vzpor ležmo</a:t>
            </a:r>
          </a:p>
          <a:p>
            <a:pPr marL="0" indent="0">
              <a:buNone/>
            </a:pPr>
            <a:r>
              <a:rPr lang="cs-CZ" sz="2000" dirty="0" smtClean="0"/>
              <a:t>					- mírný klik ležmo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	- klik ležmo</a:t>
            </a:r>
          </a:p>
          <a:p>
            <a:endParaRPr lang="cs-CZ" b="1" dirty="0" smtClean="0"/>
          </a:p>
          <a:p>
            <a:r>
              <a:rPr lang="cs-CZ" b="1" dirty="0" smtClean="0"/>
              <a:t>Na jedné paži </a:t>
            </a:r>
            <a:r>
              <a:rPr lang="cs-CZ" dirty="0" smtClean="0"/>
              <a:t>– uvádí se, která paže je v kontaktu se základnou   		</a:t>
            </a:r>
            <a:r>
              <a:rPr lang="cs-CZ" dirty="0"/>
              <a:t>	</a:t>
            </a:r>
            <a:r>
              <a:rPr lang="cs-CZ" dirty="0" smtClean="0"/>
              <a:t>			 	 </a:t>
            </a:r>
            <a:r>
              <a:rPr lang="cs-CZ" sz="2000" dirty="0" smtClean="0"/>
              <a:t>vzpor ležmo na P     	              podpor na L předloktí vlevo ležmo</a:t>
            </a:r>
          </a:p>
          <a:p>
            <a:pPr marL="0" indent="0">
              <a:buNone/>
            </a:pPr>
            <a:r>
              <a:rPr lang="cs-CZ" dirty="0" smtClean="0"/>
              <a:t>								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44698"/>
            <a:ext cx="2549395" cy="190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73564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" y="1484784"/>
            <a:ext cx="3785326" cy="16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25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Upřesnění popisu podporů</a:t>
            </a:r>
            <a:br>
              <a:rPr lang="cs-CZ" b="1" dirty="0" smtClean="0"/>
            </a:br>
            <a:r>
              <a:rPr lang="cs-CZ" sz="3600" b="1" dirty="0" smtClean="0">
                <a:solidFill>
                  <a:srgbClr val="FF0000"/>
                </a:solidFill>
              </a:rPr>
              <a:t>Podle polohy rukou </a:t>
            </a:r>
            <a:r>
              <a:rPr lang="cs-CZ" sz="3100" dirty="0" smtClean="0"/>
              <a:t>(vzpory, kliky)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s-CZ" dirty="0" smtClean="0"/>
              <a:t>Na </a:t>
            </a:r>
            <a:r>
              <a:rPr lang="cs-CZ" strike="sngStrike" dirty="0" smtClean="0"/>
              <a:t>šířku ramen</a:t>
            </a:r>
            <a:r>
              <a:rPr lang="cs-CZ" dirty="0" smtClean="0"/>
              <a:t>  – neuvádí se</a:t>
            </a:r>
          </a:p>
          <a:p>
            <a:r>
              <a:rPr lang="cs-CZ" dirty="0"/>
              <a:t>r</a:t>
            </a:r>
            <a:r>
              <a:rPr lang="cs-CZ" dirty="0" smtClean="0"/>
              <a:t>uce u sebe</a:t>
            </a:r>
          </a:p>
          <a:p>
            <a:r>
              <a:rPr lang="cs-CZ" dirty="0"/>
              <a:t>r</a:t>
            </a:r>
            <a:r>
              <a:rPr lang="cs-CZ" dirty="0" smtClean="0"/>
              <a:t>uce poblíž</a:t>
            </a:r>
          </a:p>
          <a:p>
            <a:r>
              <a:rPr lang="cs-CZ" dirty="0"/>
              <a:t>r</a:t>
            </a:r>
            <a:r>
              <a:rPr lang="cs-CZ" dirty="0" smtClean="0"/>
              <a:t>uce </a:t>
            </a:r>
            <a:r>
              <a:rPr lang="cs-CZ" dirty="0" err="1" smtClean="0"/>
              <a:t>podál</a:t>
            </a: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uce </a:t>
            </a:r>
            <a:r>
              <a:rPr lang="cs-CZ" dirty="0" err="1" smtClean="0"/>
              <a:t>skřižmo</a:t>
            </a:r>
            <a:r>
              <a:rPr lang="cs-CZ" dirty="0" smtClean="0"/>
              <a:t> </a:t>
            </a:r>
          </a:p>
          <a:p>
            <a:r>
              <a:rPr lang="cs-CZ" dirty="0" smtClean="0"/>
              <a:t>na prstech</a:t>
            </a:r>
          </a:p>
          <a:p>
            <a:r>
              <a:rPr lang="cs-CZ" dirty="0"/>
              <a:t>n</a:t>
            </a:r>
            <a:r>
              <a:rPr lang="cs-CZ" dirty="0" smtClean="0"/>
              <a:t>a pěstech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07" y="2106697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20" y="3999319"/>
            <a:ext cx="2533495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80" y="3999319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70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Upřesnění popisu </a:t>
            </a:r>
            <a:r>
              <a:rPr lang="cs-CZ" b="1" dirty="0" smtClean="0"/>
              <a:t>podporů</a:t>
            </a:r>
            <a:br>
              <a:rPr lang="cs-CZ" b="1" dirty="0" smtClean="0"/>
            </a:br>
            <a:r>
              <a:rPr lang="cs-CZ" sz="3600" b="1" dirty="0" smtClean="0">
                <a:solidFill>
                  <a:srgbClr val="FF0000"/>
                </a:solidFill>
              </a:rPr>
              <a:t>Podle polohy páteře, pánve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Dle polohy páteře</a:t>
            </a:r>
          </a:p>
          <a:p>
            <a:r>
              <a:rPr lang="cs-CZ" dirty="0"/>
              <a:t>o</a:t>
            </a:r>
            <a:r>
              <a:rPr lang="cs-CZ" dirty="0" smtClean="0"/>
              <a:t>hnutě</a:t>
            </a:r>
          </a:p>
          <a:p>
            <a:r>
              <a:rPr lang="cs-CZ" dirty="0"/>
              <a:t>p</a:t>
            </a:r>
            <a:r>
              <a:rPr lang="cs-CZ" dirty="0" smtClean="0"/>
              <a:t>rohnutě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Dle polohy pánve </a:t>
            </a:r>
            <a:r>
              <a:rPr lang="cs-CZ" dirty="0" smtClean="0"/>
              <a:t>(podpory, vzpory ležmo)</a:t>
            </a:r>
          </a:p>
          <a:p>
            <a:r>
              <a:rPr lang="cs-CZ" dirty="0" smtClean="0"/>
              <a:t>vysazeně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55850"/>
            <a:ext cx="285273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81212"/>
            <a:ext cx="2016224" cy="20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32305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2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612751"/>
          </a:xfrm>
        </p:spPr>
        <p:txBody>
          <a:bodyPr>
            <a:normAutofit fontScale="90000"/>
          </a:bodyPr>
          <a:lstStyle/>
          <a:p>
            <a:pPr lvl="4"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800" b="1" dirty="0" smtClean="0"/>
              <a:t>Podpory smíšené – schéma tvorby popisu</a:t>
            </a:r>
            <a:endParaRPr lang="cs-CZ" sz="2800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179905"/>
              </p:ext>
            </p:extLst>
          </p:nvPr>
        </p:nvGraphicFramePr>
        <p:xfrm>
          <a:off x="683568" y="764704"/>
          <a:ext cx="8136903" cy="6081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101"/>
                <a:gridCol w="1228709"/>
                <a:gridCol w="873639"/>
                <a:gridCol w="904194"/>
                <a:gridCol w="1335941"/>
                <a:gridCol w="1066155"/>
                <a:gridCol w="1064387"/>
                <a:gridCol w="749777"/>
              </a:tblGrid>
              <a:tr h="895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Bližší označení míry polohy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Označení opory paží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 případě opory jedné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Místo opory vůči tělu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Označení další opory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cs-CZ" sz="1100" dirty="0">
                          <a:effectLst/>
                        </a:rPr>
                        <a:t>	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Další tvorba názvu podle předcházejících cvičebních druhů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Poloha pánve a páteře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Poloha rukou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Mírný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VZPOR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KLIK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PODPOR NA PŘEDLOKTÍCH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PODPOR NA LOKTECH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PODPRO NA PAŽÍCH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na levé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na pravé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strike="sngStrike" dirty="0">
                          <a:effectLst/>
                        </a:rPr>
                        <a:t>vpředu</a:t>
                      </a:r>
                      <a:r>
                        <a:rPr lang="cs-CZ" sz="14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vzadu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vlevo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vpravo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STOJMO</a:t>
                      </a:r>
                      <a:endParaRPr lang="cs-CZ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PODŘEPMO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DŘEPMO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VÝPONMO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KLEČMO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SEDMO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cs-CZ" sz="1400" b="1" dirty="0" smtClean="0">
                          <a:effectLst/>
                        </a:rPr>
                        <a:t>LEŽMO 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b="1" strike="sngStrike" dirty="0">
                          <a:effectLst/>
                        </a:rPr>
                        <a:t>rovně</a:t>
                      </a:r>
                      <a:r>
                        <a:rPr lang="cs-CZ" sz="14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vysazeně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(u </a:t>
                      </a:r>
                      <a:r>
                        <a:rPr lang="cs-CZ" sz="1400" dirty="0" err="1">
                          <a:effectLst/>
                        </a:rPr>
                        <a:t>podp</a:t>
                      </a:r>
                      <a:r>
                        <a:rPr lang="cs-CZ" sz="1400" dirty="0">
                          <a:effectLst/>
                        </a:rPr>
                        <a:t>. ležmo)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ohnutě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(u </a:t>
                      </a:r>
                      <a:r>
                        <a:rPr lang="cs-CZ" sz="1400" dirty="0" err="1">
                          <a:effectLst/>
                        </a:rPr>
                        <a:t>podp</a:t>
                      </a:r>
                      <a:r>
                        <a:rPr lang="cs-CZ" sz="1400" dirty="0">
                          <a:effectLst/>
                        </a:rPr>
                        <a:t>. ležmo, klečmo)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prohnutě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(u </a:t>
                      </a:r>
                      <a:r>
                        <a:rPr lang="cs-CZ" sz="1400" dirty="0" err="1">
                          <a:effectLst/>
                        </a:rPr>
                        <a:t>podp</a:t>
                      </a:r>
                      <a:r>
                        <a:rPr lang="cs-CZ" sz="1400" dirty="0">
                          <a:effectLst/>
                        </a:rPr>
                        <a:t>. ležmo, klečmo)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ruce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u sebe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ruce poblíž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ruce </a:t>
                      </a:r>
                      <a:r>
                        <a:rPr lang="cs-CZ" sz="1400" dirty="0" err="1">
                          <a:effectLst/>
                        </a:rPr>
                        <a:t>podál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ruce </a:t>
                      </a:r>
                      <a:r>
                        <a:rPr lang="cs-CZ" sz="1400" dirty="0" err="1">
                          <a:effectLst/>
                        </a:rPr>
                        <a:t>skřižmo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	Část názvu týkající se polohy paží 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 smtClean="0">
                          <a:effectLst/>
                        </a:rPr>
                        <a:t>část názvu týkající  se další polohy těla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utoShape 9" descr="Výsledek obrázku pro sed skr&amp;ccaron;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03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PODPORY - NÁZEV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složen ze dvou částí:</a:t>
            </a:r>
          </a:p>
          <a:p>
            <a:pPr marL="514350" indent="-514350">
              <a:buAutoNum type="arabicPeriod"/>
            </a:pPr>
            <a:r>
              <a:rPr lang="cs-CZ" b="1" dirty="0" smtClean="0"/>
              <a:t>část</a:t>
            </a:r>
            <a:r>
              <a:rPr lang="cs-CZ" dirty="0" smtClean="0"/>
              <a:t> vyjadřuje: </a:t>
            </a:r>
          </a:p>
          <a:p>
            <a:pPr>
              <a:buFontTx/>
              <a:buChar char="-"/>
            </a:pPr>
            <a:r>
              <a:rPr lang="cs-CZ" dirty="0" smtClean="0"/>
              <a:t>zda se jedná o </a:t>
            </a:r>
            <a:r>
              <a:rPr lang="cs-CZ" b="1" dirty="0" smtClean="0">
                <a:solidFill>
                  <a:srgbClr val="00B050"/>
                </a:solidFill>
              </a:rPr>
              <a:t>podpor na jedné paži </a:t>
            </a:r>
            <a:r>
              <a:rPr lang="cs-CZ" dirty="0" smtClean="0"/>
              <a:t>(např. vzpor na levé/pravé), nebo </a:t>
            </a:r>
            <a:r>
              <a:rPr lang="cs-CZ" b="1" strike="sngStrike" dirty="0" smtClean="0">
                <a:solidFill>
                  <a:srgbClr val="00B050"/>
                </a:solidFill>
              </a:rPr>
              <a:t>na obou pažích </a:t>
            </a:r>
            <a:r>
              <a:rPr lang="cs-CZ" dirty="0" smtClean="0"/>
              <a:t>(v popise se neuvádí), 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rgbClr val="FFC000"/>
                </a:solidFill>
              </a:rPr>
              <a:t>o kterou část paže jde </a:t>
            </a:r>
            <a:r>
              <a:rPr lang="cs-CZ" dirty="0" smtClean="0"/>
              <a:t>(na předloktích, na loktech ….) </a:t>
            </a:r>
          </a:p>
          <a:p>
            <a:pPr>
              <a:buFontTx/>
              <a:buChar char="-"/>
            </a:pPr>
            <a:r>
              <a:rPr lang="cs-CZ" dirty="0" smtClean="0"/>
              <a:t>v </a:t>
            </a:r>
            <a:r>
              <a:rPr lang="cs-CZ" b="1" dirty="0" smtClean="0">
                <a:solidFill>
                  <a:srgbClr val="FF0000"/>
                </a:solidFill>
              </a:rPr>
              <a:t>podporech na rukou</a:t>
            </a:r>
            <a:r>
              <a:rPr lang="cs-CZ" dirty="0" smtClean="0"/>
              <a:t> tato část vyjadřuje, jestli je paže </a:t>
            </a:r>
            <a:r>
              <a:rPr lang="cs-CZ" b="1" dirty="0" smtClean="0">
                <a:solidFill>
                  <a:srgbClr val="FF0000"/>
                </a:solidFill>
              </a:rPr>
              <a:t>napnuta, skrčena nebo pokrčena </a:t>
            </a:r>
            <a:r>
              <a:rPr lang="cs-CZ" dirty="0" smtClean="0"/>
              <a:t>(vzpor, podpor, klik).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06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PODPORY - NÁZEV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r>
              <a:rPr lang="cs-CZ" b="1" dirty="0" smtClean="0"/>
              <a:t>2. část</a:t>
            </a:r>
            <a:r>
              <a:rPr lang="cs-CZ" dirty="0" smtClean="0"/>
              <a:t> </a:t>
            </a:r>
            <a:r>
              <a:rPr lang="cs-CZ" dirty="0"/>
              <a:t>vyjadřuje: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o kterou další část se tělo opírá o základnu</a:t>
            </a:r>
          </a:p>
          <a:p>
            <a:pPr marL="0" indent="0">
              <a:buNone/>
            </a:pPr>
            <a:r>
              <a:rPr lang="cs-CZ" dirty="0" smtClean="0"/>
              <a:t>      k názvu vycházejícího z konkrétní polohy celého    těla se přidá koncovka </a:t>
            </a:r>
            <a:r>
              <a:rPr lang="cs-CZ" b="1" dirty="0" smtClean="0">
                <a:solidFill>
                  <a:srgbClr val="FF0000"/>
                </a:solidFill>
              </a:rPr>
              <a:t>- </a:t>
            </a:r>
            <a:r>
              <a:rPr lang="cs-CZ" b="1" dirty="0" err="1" smtClean="0">
                <a:solidFill>
                  <a:srgbClr val="FF0000"/>
                </a:solidFill>
              </a:rPr>
              <a:t>mo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Podpory: </a:t>
            </a:r>
            <a:r>
              <a:rPr lang="cs-CZ" b="1" dirty="0" err="1" smtClean="0"/>
              <a:t>stojmo</a:t>
            </a:r>
            <a:r>
              <a:rPr lang="cs-CZ" b="1" dirty="0" smtClean="0"/>
              <a:t>, </a:t>
            </a:r>
            <a:r>
              <a:rPr lang="cs-CZ" b="1" dirty="0" err="1" smtClean="0"/>
              <a:t>podřepmo</a:t>
            </a:r>
            <a:r>
              <a:rPr lang="cs-CZ" b="1" dirty="0" smtClean="0"/>
              <a:t>, </a:t>
            </a:r>
            <a:r>
              <a:rPr lang="cs-CZ" b="1" dirty="0" err="1" smtClean="0"/>
              <a:t>dřepmo</a:t>
            </a:r>
            <a:r>
              <a:rPr lang="cs-CZ" b="1" dirty="0" smtClean="0"/>
              <a:t>, </a:t>
            </a:r>
            <a:r>
              <a:rPr lang="cs-CZ" b="1" dirty="0" err="1" smtClean="0"/>
              <a:t>výponmo</a:t>
            </a:r>
            <a:r>
              <a:rPr lang="cs-CZ" b="1" dirty="0" smtClean="0"/>
              <a:t>, klečmo, sedmo, ležmo</a:t>
            </a:r>
            <a:endParaRPr lang="cs-CZ" b="1" dirty="0"/>
          </a:p>
        </p:txBody>
      </p:sp>
      <p:sp>
        <p:nvSpPr>
          <p:cNvPr id="4" name="Šipka doprava 3"/>
          <p:cNvSpPr/>
          <p:nvPr/>
        </p:nvSpPr>
        <p:spPr>
          <a:xfrm>
            <a:off x="373114" y="292494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7259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354</Words>
  <Application>Microsoft Office PowerPoint</Application>
  <PresentationFormat>Předvádění na obrazovce (4:3)</PresentationFormat>
  <Paragraphs>412</Paragraphs>
  <Slides>17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PODPORY</vt:lpstr>
      <vt:lpstr>Dělení podporů Podle úhlu v loketním kloubu</vt:lpstr>
      <vt:lpstr>Dělení podporů Podle místa opory paží vzhledem k poloze těla</vt:lpstr>
      <vt:lpstr>Dělení podporů</vt:lpstr>
      <vt:lpstr>Upřesnění popisu podporů Podle polohy rukou (vzpory, kliky)</vt:lpstr>
      <vt:lpstr>Upřesnění popisu podporů Podle polohy páteře, pánve</vt:lpstr>
      <vt:lpstr> Podpory smíšené – schéma tvorby popisu</vt:lpstr>
      <vt:lpstr>PODPORY - NÁZEV</vt:lpstr>
      <vt:lpstr>PODPORY - NÁZEV</vt:lpstr>
      <vt:lpstr>SCHÉMA POPISU PODPORŮ vycházejících z postojů</vt:lpstr>
      <vt:lpstr>SCHÉMA POPISU PODPORŮ vycházejících z kleků</vt:lpstr>
      <vt:lpstr>SCHÉMA POPISU PODPORŮ vycházejících ze sedů</vt:lpstr>
      <vt:lpstr>SCHÉMA POPISU PODPORŮ vycházejících z lehů</vt:lpstr>
      <vt:lpstr>Příklady podporů</vt:lpstr>
      <vt:lpstr>Příklady podporů</vt:lpstr>
      <vt:lpstr>Příklady podporů</vt:lpstr>
      <vt:lpstr>Příklady podporů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KLEKY</dc:title>
  <dc:creator>vaculikova</dc:creator>
  <cp:lastModifiedBy>vaculikova</cp:lastModifiedBy>
  <cp:revision>63</cp:revision>
  <dcterms:created xsi:type="dcterms:W3CDTF">2016-10-09T19:30:57Z</dcterms:created>
  <dcterms:modified xsi:type="dcterms:W3CDTF">2017-10-29T09:58:45Z</dcterms:modified>
</cp:coreProperties>
</file>