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305" r:id="rId4"/>
    <p:sldId id="258" r:id="rId5"/>
    <p:sldId id="309" r:id="rId6"/>
    <p:sldId id="317" r:id="rId7"/>
    <p:sldId id="311" r:id="rId8"/>
    <p:sldId id="312" r:id="rId9"/>
    <p:sldId id="313" r:id="rId10"/>
    <p:sldId id="318" r:id="rId11"/>
    <p:sldId id="319" r:id="rId12"/>
    <p:sldId id="307" r:id="rId13"/>
    <p:sldId id="315" r:id="rId14"/>
    <p:sldId id="316" r:id="rId15"/>
    <p:sldId id="320" r:id="rId16"/>
    <p:sldId id="285" r:id="rId17"/>
    <p:sldId id="269" r:id="rId18"/>
    <p:sldId id="286" r:id="rId19"/>
    <p:sldId id="270" r:id="rId20"/>
    <p:sldId id="291" r:id="rId21"/>
    <p:sldId id="293" r:id="rId22"/>
    <p:sldId id="268" r:id="rId23"/>
    <p:sldId id="294" r:id="rId24"/>
    <p:sldId id="295" r:id="rId25"/>
    <p:sldId id="263" r:id="rId26"/>
    <p:sldId id="264" r:id="rId27"/>
    <p:sldId id="287" r:id="rId28"/>
    <p:sldId id="296" r:id="rId29"/>
    <p:sldId id="297" r:id="rId30"/>
    <p:sldId id="298" r:id="rId31"/>
    <p:sldId id="299" r:id="rId32"/>
    <p:sldId id="300" r:id="rId33"/>
    <p:sldId id="301" r:id="rId34"/>
    <p:sldId id="321" r:id="rId35"/>
    <p:sldId id="302" r:id="rId36"/>
    <p:sldId id="303" r:id="rId37"/>
    <p:sldId id="322" r:id="rId38"/>
    <p:sldId id="323" r:id="rId39"/>
    <p:sldId id="324" r:id="rId40"/>
    <p:sldId id="325" r:id="rId41"/>
    <p:sldId id="326" r:id="rId42"/>
  </p:sldIdLst>
  <p:sldSz cx="12192000" cy="6858000"/>
  <p:notesSz cx="6797675" cy="9926638"/>
  <p:custDataLst>
    <p:tags r:id="rId45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66A9-F3E2-4FCD-9B5F-57AE32B0C0F4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5FA58-65DF-4173-8EF7-352C819EC6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78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E0A9-E3B6-4831-B989-24DB1D6F811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E304E-7105-43FF-B2F4-A2D6DEFC25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12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7F9CB48-6845-4C40-A8BB-68F13E54D534}" type="slidenum">
              <a:rPr lang="cs-CZ" altLang="cs-CZ" sz="1200">
                <a:cs typeface="Arial" charset="0"/>
              </a:rPr>
              <a:pPr algn="r" eaLnBrk="0" hangingPunct="0"/>
              <a:t>8</a:t>
            </a:fld>
            <a:endParaRPr lang="cs-CZ" altLang="cs-CZ" sz="120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46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8C9DB-ABCB-4DBD-81E3-A56D7F1EFF2F}" type="slidenum">
              <a:rPr lang="en-US" alt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cs-CZ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cs-CZ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68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147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00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5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8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748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36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4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6FCB-B3FA-4E9F-811E-FE0A05500AB6}" type="datetimeFigureOut">
              <a:rPr lang="cs-CZ" altLang="cs-CZ"/>
              <a:pPr>
                <a:defRPr/>
              </a:pPr>
              <a:t>23.10.2019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8B01F-A765-43F4-B379-D979E35964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815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32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0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8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91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0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80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9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9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CE615F-FBE9-4315-8A82-DC3E90F94545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C6EB-B070-4A56-8871-B3B361A101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02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Neurologie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reflexy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55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Smíšená paréza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946" y="1471354"/>
            <a:ext cx="11837324" cy="4777046"/>
          </a:xfrm>
        </p:spPr>
        <p:txBody>
          <a:bodyPr/>
          <a:lstStyle/>
          <a:p>
            <a:r>
              <a:rPr lang="cs-CZ" dirty="0" smtClean="0"/>
              <a:t>Rozvoj při současném poškození I. a II. </a:t>
            </a:r>
            <a:r>
              <a:rPr lang="cs-CZ" dirty="0" err="1" smtClean="0"/>
              <a:t>Motoneuronu</a:t>
            </a:r>
            <a:r>
              <a:rPr lang="cs-CZ" dirty="0" smtClean="0"/>
              <a:t> ( typické pro ALS)</a:t>
            </a:r>
          </a:p>
          <a:p>
            <a:r>
              <a:rPr lang="cs-CZ" dirty="0" smtClean="0"/>
              <a:t>Paréza až plegie</a:t>
            </a:r>
          </a:p>
          <a:p>
            <a:r>
              <a:rPr lang="cs-CZ" dirty="0" smtClean="0"/>
              <a:t>Svalový tonus zvýšený nebo snížený</a:t>
            </a:r>
          </a:p>
          <a:p>
            <a:r>
              <a:rPr lang="cs-CZ" dirty="0" smtClean="0"/>
              <a:t>Reflexy šlachově okosticové zvýšené nebo snížené</a:t>
            </a:r>
          </a:p>
          <a:p>
            <a:r>
              <a:rPr lang="cs-CZ" dirty="0" err="1" smtClean="0"/>
              <a:t>Hyporeflexie</a:t>
            </a:r>
            <a:r>
              <a:rPr lang="cs-CZ" dirty="0" smtClean="0"/>
              <a:t> až areflexie exteroceptivní </a:t>
            </a:r>
          </a:p>
          <a:p>
            <a:r>
              <a:rPr lang="cs-CZ" dirty="0" smtClean="0"/>
              <a:t>Pyramidové jevy přítomné</a:t>
            </a:r>
          </a:p>
          <a:p>
            <a:r>
              <a:rPr lang="cs-CZ" dirty="0" smtClean="0"/>
              <a:t>Svalová hypotrofie až atrofie ( hlavně akrální svaly)</a:t>
            </a:r>
          </a:p>
          <a:p>
            <a:r>
              <a:rPr lang="cs-CZ" dirty="0" smtClean="0"/>
              <a:t>Fascikulace ( svaly pletence)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82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Funkční paréza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070" y="2052918"/>
            <a:ext cx="11346872" cy="4195481"/>
          </a:xfrm>
        </p:spPr>
        <p:txBody>
          <a:bodyPr/>
          <a:lstStyle/>
          <a:p>
            <a:r>
              <a:rPr lang="cs-CZ" dirty="0" smtClean="0"/>
              <a:t>Psychogenní poruchy hybnosti</a:t>
            </a:r>
          </a:p>
          <a:p>
            <a:r>
              <a:rPr lang="cs-CZ" dirty="0" smtClean="0"/>
              <a:t>Náhlý vznik v přítomnosti druhých osob, demonstrativní pády ( pacient si ale neublíží)</a:t>
            </a:r>
          </a:p>
          <a:p>
            <a:r>
              <a:rPr lang="cs-CZ" dirty="0" smtClean="0"/>
              <a:t>Někdy </a:t>
            </a:r>
            <a:r>
              <a:rPr lang="cs-CZ" dirty="0" err="1" smtClean="0"/>
              <a:t>pomíjívý</a:t>
            </a:r>
            <a:r>
              <a:rPr lang="cs-CZ" dirty="0" smtClean="0"/>
              <a:t> charakter ( po silném afektu se mohou upravit)</a:t>
            </a:r>
          </a:p>
          <a:p>
            <a:r>
              <a:rPr lang="cs-CZ" dirty="0" smtClean="0"/>
              <a:t>Charakteristická je úplná plegie</a:t>
            </a:r>
          </a:p>
          <a:p>
            <a:r>
              <a:rPr lang="cs-CZ" dirty="0" smtClean="0"/>
              <a:t>Nejsou postiženy reflexy</a:t>
            </a:r>
          </a:p>
          <a:p>
            <a:r>
              <a:rPr lang="cs-CZ" dirty="0" smtClean="0"/>
              <a:t>Nejsou pyramidové jevy</a:t>
            </a:r>
          </a:p>
          <a:p>
            <a:r>
              <a:rPr lang="cs-CZ" dirty="0" smtClean="0"/>
              <a:t>Bez svalové atrofie ( jen z dlouhodobé </a:t>
            </a:r>
            <a:r>
              <a:rPr lang="cs-CZ" dirty="0" err="1" smtClean="0"/>
              <a:t>inaktivity</a:t>
            </a:r>
            <a:r>
              <a:rPr lang="cs-CZ" dirty="0" smtClean="0"/>
              <a:t>)</a:t>
            </a:r>
          </a:p>
          <a:p>
            <a:r>
              <a:rPr lang="cs-CZ" dirty="0" smtClean="0"/>
              <a:t>Bez fascikulací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2386" y="5677592"/>
            <a:ext cx="10706792" cy="86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Může to být doprovázeno dalšími funkčními poruchami – cítivosti, mimovolní pohyby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631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880" y="106936"/>
            <a:ext cx="9021589" cy="67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11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2"/>
                </a:solidFill>
              </a:rPr>
              <a:t>Subkortikální řídící centra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792538" y="4149726"/>
            <a:ext cx="4464050" cy="1439863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-"/>
            </a:pPr>
            <a:r>
              <a:rPr lang="cs-CZ" b="1">
                <a:solidFill>
                  <a:schemeClr val="accent2"/>
                </a:solidFill>
              </a:rPr>
              <a:t> zpětnovazebné paralelní okruhy</a:t>
            </a:r>
          </a:p>
          <a:p>
            <a:pPr algn="ctr">
              <a:buFontTx/>
              <a:buChar char="-"/>
            </a:pPr>
            <a:r>
              <a:rPr lang="cs-CZ" b="1">
                <a:solidFill>
                  <a:schemeClr val="accent2"/>
                </a:solidFill>
              </a:rPr>
              <a:t> modulační vliv na motorickou aktivitu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2782889" y="2349501"/>
            <a:ext cx="1944687" cy="7905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1">
                <a:solidFill>
                  <a:schemeClr val="hlink"/>
                </a:solidFill>
                <a:latin typeface="Verdana" pitchFamily="34" charset="0"/>
              </a:rPr>
              <a:t>Bazální</a:t>
            </a:r>
          </a:p>
          <a:p>
            <a:pPr algn="ctr"/>
            <a:r>
              <a:rPr lang="cs-CZ" sz="2000" b="1">
                <a:solidFill>
                  <a:schemeClr val="hlink"/>
                </a:solidFill>
                <a:latin typeface="Verdana" pitchFamily="34" charset="0"/>
              </a:rPr>
              <a:t>ganglia</a:t>
            </a:r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7104063" y="2420938"/>
            <a:ext cx="1439862" cy="7921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2000" b="1">
                <a:solidFill>
                  <a:schemeClr val="hlink"/>
                </a:solidFill>
                <a:latin typeface="Verdana" pitchFamily="34" charset="0"/>
              </a:rPr>
              <a:t>Mozeček</a:t>
            </a:r>
          </a:p>
        </p:txBody>
      </p:sp>
      <p:sp>
        <p:nvSpPr>
          <p:cNvPr id="57350" name="Line 9"/>
          <p:cNvSpPr>
            <a:spLocks noChangeShapeType="1"/>
          </p:cNvSpPr>
          <p:nvPr/>
        </p:nvSpPr>
        <p:spPr bwMode="auto">
          <a:xfrm>
            <a:off x="4008438" y="3141663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7351" name="Line 10"/>
          <p:cNvSpPr>
            <a:spLocks noChangeShapeType="1"/>
          </p:cNvSpPr>
          <p:nvPr/>
        </p:nvSpPr>
        <p:spPr bwMode="auto">
          <a:xfrm flipH="1">
            <a:off x="6600826" y="3213100"/>
            <a:ext cx="12239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8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0538" y="-76200"/>
            <a:ext cx="8602662" cy="1066800"/>
          </a:xfrm>
        </p:spPr>
        <p:txBody>
          <a:bodyPr vert="horz" lIns="92075" tIns="46038" rIns="92075" bIns="46038" rtlCol="0" anchor="b">
            <a:noAutofit/>
          </a:bodyPr>
          <a:lstStyle/>
          <a:p>
            <a:r>
              <a:rPr lang="en-US" altLang="cs-CZ" sz="3600" b="1">
                <a:solidFill>
                  <a:schemeClr val="accent2"/>
                </a:solidFill>
              </a:rPr>
              <a:t>Extrapyramidové syndromy</a:t>
            </a:r>
            <a:endParaRPr lang="cs-CZ" altLang="cs-CZ" sz="3600" b="1">
              <a:solidFill>
                <a:schemeClr val="accent2"/>
              </a:solidFill>
            </a:endParaRPr>
          </a:p>
        </p:txBody>
      </p:sp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2193926" y="1965326"/>
            <a:ext cx="1860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cs-CZ" altLang="cs-CZ" sz="2400">
              <a:cs typeface="Arial" charset="0"/>
            </a:endParaRP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1828800" y="1828800"/>
            <a:ext cx="487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cs-CZ" altLang="cs-CZ" sz="2800" b="1">
                <a:cs typeface="Arial" charset="0"/>
              </a:rPr>
              <a:t>Hypokinetický</a:t>
            </a:r>
            <a:r>
              <a:rPr lang="cs-CZ" altLang="cs-CZ" sz="2400" b="1">
                <a:cs typeface="Arial" charset="0"/>
              </a:rPr>
              <a:t> 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parkinsonský, hypokineticko-hypertonický</a:t>
            </a:r>
            <a:endParaRPr lang="cs-CZ" altLang="cs-CZ" sz="2400" b="1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6858000" y="1828800"/>
            <a:ext cx="322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defTabSz="762000" eaLnBrk="0" hangingPunct="0">
              <a:spcBef>
                <a:spcPct val="40000"/>
              </a:spcBef>
              <a:buClr>
                <a:schemeClr val="tx2"/>
              </a:buClr>
              <a:buSzPct val="75000"/>
              <a:buFont typeface="Wingdings" pitchFamily="2" charset="2"/>
              <a:buChar char="q"/>
            </a:pPr>
            <a:r>
              <a:rPr lang="cs-CZ" altLang="cs-CZ" sz="2800" b="1">
                <a:cs typeface="Arial" charset="0"/>
              </a:rPr>
              <a:t>Hyperkinetické</a:t>
            </a:r>
            <a:endParaRPr lang="cs-CZ" altLang="cs-CZ" sz="2400" b="1">
              <a:cs typeface="Arial" charset="0"/>
            </a:endParaRP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tremor</a:t>
            </a: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chorea </a:t>
            </a: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dystonie</a:t>
            </a: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myoklonus</a:t>
            </a: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cs-CZ" altLang="cs-CZ" sz="2400" b="1">
                <a:cs typeface="Arial" charset="0"/>
              </a:rPr>
              <a:t>tik</a:t>
            </a:r>
          </a:p>
          <a:p>
            <a:pPr marL="742950" lvl="1" indent="-285750" defTabSz="762000" eaLnBrk="0" hangingPunct="0">
              <a:spcBef>
                <a:spcPct val="40000"/>
              </a:spcBef>
              <a:buClr>
                <a:schemeClr val="folHlink"/>
              </a:buClr>
              <a:buSzPct val="80000"/>
              <a:buFont typeface="Monotype Sorts"/>
              <a:buChar char="n"/>
            </a:pPr>
            <a:endParaRPr lang="cs-CZ" altLang="cs-CZ" sz="2400" b="1">
              <a:cs typeface="Arial" charset="0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1611313" y="6461125"/>
            <a:ext cx="16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 b="1">
              <a:latin typeface="Arial Unicode MS" pitchFamily="34" charset="-128"/>
              <a:cs typeface="Arial" charset="0"/>
            </a:endParaRPr>
          </a:p>
        </p:txBody>
      </p:sp>
      <p:sp>
        <p:nvSpPr>
          <p:cNvPr id="68614" name="Rectangle 7"/>
          <p:cNvSpPr>
            <a:spLocks noChangeArrowheads="1"/>
          </p:cNvSpPr>
          <p:nvPr/>
        </p:nvSpPr>
        <p:spPr bwMode="auto">
          <a:xfrm>
            <a:off x="1679576" y="6384926"/>
            <a:ext cx="1860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endParaRPr lang="cs-CZ" altLang="cs-CZ" sz="2400">
              <a:cs typeface="Arial" charset="0"/>
            </a:endParaRPr>
          </a:p>
        </p:txBody>
      </p:sp>
      <p:sp>
        <p:nvSpPr>
          <p:cNvPr id="68615" name="Text Box 8"/>
          <p:cNvSpPr txBox="1">
            <a:spLocks noChangeArrowheads="1"/>
          </p:cNvSpPr>
          <p:nvPr/>
        </p:nvSpPr>
        <p:spPr bwMode="auto">
          <a:xfrm>
            <a:off x="1770063" y="6210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2400"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4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 autoUpdateAnimBg="0" advAuto="1000"/>
      <p:bldP spid="332805" grpId="0" build="allAtOnce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Neurologické vyšetření motorického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886" y="2052918"/>
            <a:ext cx="11571317" cy="419548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cs-CZ" dirty="0" smtClean="0"/>
              <a:t>Určení přítomnosti, stupně a distribuce parézy</a:t>
            </a:r>
          </a:p>
          <a:p>
            <a:pPr marL="457200" indent="-457200">
              <a:buAutoNum type="arabicPeriod"/>
            </a:pPr>
            <a:r>
              <a:rPr lang="cs-CZ" dirty="0" smtClean="0"/>
              <a:t>Určení typu parézy, korelující s lokalizací postižení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KONČETINY</a:t>
            </a:r>
          </a:p>
          <a:p>
            <a:pPr>
              <a:buFontTx/>
              <a:buChar char="-"/>
            </a:pPr>
            <a:r>
              <a:rPr lang="cs-CZ" dirty="0" smtClean="0"/>
              <a:t>vzhled</a:t>
            </a:r>
          </a:p>
          <a:p>
            <a:pPr>
              <a:buFontTx/>
              <a:buChar char="-"/>
            </a:pPr>
            <a:r>
              <a:rPr lang="cs-CZ" dirty="0" smtClean="0"/>
              <a:t>trofika ( pohledem, palpací)</a:t>
            </a:r>
          </a:p>
          <a:p>
            <a:pPr>
              <a:buFontTx/>
              <a:buChar char="-"/>
            </a:pPr>
            <a:r>
              <a:rPr lang="cs-CZ" dirty="0" smtClean="0"/>
              <a:t>držení</a:t>
            </a:r>
          </a:p>
          <a:p>
            <a:pPr>
              <a:buFontTx/>
              <a:buChar char="-"/>
            </a:pPr>
            <a:r>
              <a:rPr lang="cs-CZ" dirty="0" smtClean="0"/>
              <a:t>tonus – u pasivních pohybů ( fenomén zavíracího nože může a nemusí být)</a:t>
            </a:r>
          </a:p>
          <a:p>
            <a:pPr>
              <a:buFontTx/>
              <a:buChar char="-"/>
            </a:pPr>
            <a:r>
              <a:rPr lang="cs-CZ" dirty="0" smtClean="0"/>
              <a:t>svalová slabost ( paréza – snížení svalové síly a částečné omezení pohybu, plegie-  úplná ztráta aktivního pohybu)</a:t>
            </a:r>
          </a:p>
          <a:p>
            <a:pPr>
              <a:buFontTx/>
              <a:buChar char="-"/>
            </a:pPr>
            <a:r>
              <a:rPr lang="cs-CZ" dirty="0" smtClean="0"/>
              <a:t>vyšetření reflexů</a:t>
            </a:r>
          </a:p>
          <a:p>
            <a:pPr>
              <a:buFontTx/>
              <a:buChar char="-"/>
            </a:pPr>
            <a:r>
              <a:rPr lang="cs-CZ" dirty="0" smtClean="0"/>
              <a:t>paretické zánikové jevy</a:t>
            </a:r>
          </a:p>
          <a:p>
            <a:pPr>
              <a:buFontTx/>
              <a:buChar char="-"/>
            </a:pPr>
            <a:r>
              <a:rPr lang="cs-CZ" dirty="0" smtClean="0"/>
              <a:t>spastické pyramidové jevy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350029" y="2695930"/>
            <a:ext cx="8670174" cy="989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Při zřetelné asymetrii nebo fokální atrofii – změřit obvod a srovnat obě strany) – rozdíl do 0,5 cm </a:t>
            </a:r>
            <a:r>
              <a:rPr lang="cs-CZ" dirty="0"/>
              <a:t>( HKK</a:t>
            </a:r>
            <a:r>
              <a:rPr lang="cs-CZ" dirty="0" smtClean="0"/>
              <a:t>), 1 cm ( DKK) je akceptován ( dominantní paže)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89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Hrají v řízení motoriky důležitou roli ( zejména hybnost mimovolní – kde nesoustředíme pozornost)</a:t>
            </a:r>
          </a:p>
          <a:p>
            <a:r>
              <a:rPr lang="cs-CZ" dirty="0" smtClean="0"/>
              <a:t>Jsou to zejména reflexy </a:t>
            </a:r>
            <a:r>
              <a:rPr lang="cs-CZ" dirty="0" smtClean="0">
                <a:solidFill>
                  <a:srgbClr val="FFC000"/>
                </a:solidFill>
              </a:rPr>
              <a:t>udržující rovnováhu těla</a:t>
            </a:r>
            <a:r>
              <a:rPr lang="cs-CZ" dirty="0" smtClean="0"/>
              <a:t>, nastavující </a:t>
            </a:r>
            <a:r>
              <a:rPr lang="cs-CZ" dirty="0" smtClean="0">
                <a:solidFill>
                  <a:srgbClr val="FFC000"/>
                </a:solidFill>
              </a:rPr>
              <a:t>svalové napětí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47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ovéPole 3"/>
          <p:cNvSpPr txBox="1">
            <a:spLocks noChangeArrowheads="1"/>
          </p:cNvSpPr>
          <p:nvPr/>
        </p:nvSpPr>
        <p:spPr bwMode="auto">
          <a:xfrm>
            <a:off x="1524001" y="0"/>
            <a:ext cx="1427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200" b="1" dirty="0"/>
              <a:t>Reflexy</a:t>
            </a:r>
          </a:p>
        </p:txBody>
      </p:sp>
      <p:sp>
        <p:nvSpPr>
          <p:cNvPr id="14338" name="TextovéPole 6"/>
          <p:cNvSpPr txBox="1">
            <a:spLocks noChangeArrowheads="1"/>
          </p:cNvSpPr>
          <p:nvPr/>
        </p:nvSpPr>
        <p:spPr bwMode="auto">
          <a:xfrm>
            <a:off x="1524001" y="642938"/>
            <a:ext cx="394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základní funkční prvek nervové soustavy</a:t>
            </a:r>
          </a:p>
          <a:p>
            <a:endParaRPr lang="cs-CZ" altLang="cs-CZ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642938"/>
            <a:ext cx="3740150" cy="2214562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ovéPole 8"/>
          <p:cNvSpPr txBox="1">
            <a:spLocks noChangeArrowheads="1"/>
          </p:cNvSpPr>
          <p:nvPr/>
        </p:nvSpPr>
        <p:spPr bwMode="auto">
          <a:xfrm>
            <a:off x="2166939" y="1674814"/>
            <a:ext cx="28543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 receptor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 sensorická, aferentní dráha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 centrum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 motorická, eferentní dráha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 efektor</a:t>
            </a:r>
          </a:p>
          <a:p>
            <a:endParaRPr lang="cs-CZ" altLang="cs-CZ"/>
          </a:p>
        </p:txBody>
      </p:sp>
      <p:sp>
        <p:nvSpPr>
          <p:cNvPr id="14341" name="TextovéPole 9"/>
          <p:cNvSpPr txBox="1">
            <a:spLocks noChangeArrowheads="1"/>
          </p:cNvSpPr>
          <p:nvPr/>
        </p:nvSpPr>
        <p:spPr bwMode="auto">
          <a:xfrm>
            <a:off x="1524001" y="3643314"/>
            <a:ext cx="515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>
                <a:solidFill>
                  <a:srgbClr val="9F0505"/>
                </a:solidFill>
              </a:rPr>
              <a:t>reflexní reakce</a:t>
            </a:r>
            <a:r>
              <a:rPr lang="cs-CZ" altLang="cs-CZ"/>
              <a:t>: jednoduchá, rychlá, stereotypní </a:t>
            </a:r>
          </a:p>
          <a:p>
            <a:endParaRPr lang="cs-CZ" altLang="cs-CZ">
              <a:solidFill>
                <a:srgbClr val="9F0505"/>
              </a:solidFill>
            </a:endParaRPr>
          </a:p>
          <a:p>
            <a:r>
              <a:rPr lang="cs-CZ" altLang="cs-CZ">
                <a:solidFill>
                  <a:srgbClr val="9F0505"/>
                </a:solidFill>
              </a:rPr>
              <a:t>reakční doba: </a:t>
            </a:r>
            <a:r>
              <a:rPr lang="cs-CZ" altLang="cs-CZ"/>
              <a:t>doba</a:t>
            </a:r>
            <a:r>
              <a:rPr lang="cs-CZ" altLang="cs-CZ">
                <a:solidFill>
                  <a:srgbClr val="9F0505"/>
                </a:solidFill>
              </a:rPr>
              <a:t> </a:t>
            </a:r>
            <a:r>
              <a:rPr lang="cs-CZ" altLang="cs-CZ"/>
              <a:t>od stimulu k odpovědi organismu</a:t>
            </a:r>
          </a:p>
        </p:txBody>
      </p:sp>
      <p:sp>
        <p:nvSpPr>
          <p:cNvPr id="14342" name="TextovéPole 10"/>
          <p:cNvSpPr txBox="1">
            <a:spLocks noChangeArrowheads="1"/>
          </p:cNvSpPr>
          <p:nvPr/>
        </p:nvSpPr>
        <p:spPr bwMode="auto">
          <a:xfrm>
            <a:off x="7381876" y="285750"/>
            <a:ext cx="161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 dirty="0">
                <a:solidFill>
                  <a:srgbClr val="FFC000"/>
                </a:solidFill>
              </a:rPr>
              <a:t>reflexní oblouk</a:t>
            </a:r>
          </a:p>
        </p:txBody>
      </p:sp>
      <p:sp>
        <p:nvSpPr>
          <p:cNvPr id="14343" name="TextovéPole 11"/>
          <p:cNvSpPr txBox="1">
            <a:spLocks noChangeArrowheads="1"/>
          </p:cNvSpPr>
          <p:nvPr/>
        </p:nvSpPr>
        <p:spPr bwMode="auto">
          <a:xfrm>
            <a:off x="1547813" y="4929189"/>
            <a:ext cx="4716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dirty="0" err="1">
                <a:solidFill>
                  <a:srgbClr val="FFFF00"/>
                </a:solidFill>
              </a:rPr>
              <a:t>monosynaptický</a:t>
            </a:r>
            <a:r>
              <a:rPr lang="cs-CZ" altLang="cs-CZ" dirty="0">
                <a:solidFill>
                  <a:srgbClr val="FFFF00"/>
                </a:solidFill>
              </a:rPr>
              <a:t> reflex</a:t>
            </a:r>
            <a:r>
              <a:rPr lang="cs-CZ" altLang="cs-CZ" dirty="0"/>
              <a:t>:  </a:t>
            </a:r>
            <a:r>
              <a:rPr lang="cs-CZ" altLang="cs-CZ" dirty="0" smtClean="0"/>
              <a:t>2 </a:t>
            </a:r>
            <a:r>
              <a:rPr lang="cs-CZ" altLang="cs-CZ" dirty="0" err="1"/>
              <a:t>nerurony</a:t>
            </a:r>
            <a:r>
              <a:rPr lang="cs-CZ" altLang="cs-CZ" dirty="0"/>
              <a:t> (1 synapse)</a:t>
            </a:r>
          </a:p>
          <a:p>
            <a:endParaRPr lang="cs-CZ" altLang="cs-CZ" dirty="0"/>
          </a:p>
          <a:p>
            <a:r>
              <a:rPr lang="cs-CZ" altLang="cs-CZ" dirty="0" err="1">
                <a:solidFill>
                  <a:srgbClr val="FFFF00"/>
                </a:solidFill>
              </a:rPr>
              <a:t>polysynaptický</a:t>
            </a:r>
            <a:r>
              <a:rPr lang="cs-CZ" altLang="cs-CZ" dirty="0">
                <a:solidFill>
                  <a:srgbClr val="FFFF00"/>
                </a:solidFill>
              </a:rPr>
              <a:t>:</a:t>
            </a:r>
            <a:r>
              <a:rPr lang="cs-CZ" altLang="cs-CZ" dirty="0"/>
              <a:t> </a:t>
            </a:r>
            <a:r>
              <a:rPr lang="cs-CZ" altLang="cs-CZ" dirty="0" smtClean="0"/>
              <a:t>vmezeřené </a:t>
            </a:r>
            <a:r>
              <a:rPr lang="cs-CZ" altLang="cs-CZ" dirty="0"/>
              <a:t>interneurony</a:t>
            </a:r>
          </a:p>
        </p:txBody>
      </p:sp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4" y="3929064"/>
            <a:ext cx="316388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>
            <a:off x="1809750" y="1500188"/>
            <a:ext cx="3214688" cy="1928812"/>
          </a:xfrm>
          <a:prstGeom prst="roundRect">
            <a:avLst/>
          </a:prstGeom>
          <a:noFill/>
          <a:ln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>
            <a:off x="1547813" y="4857751"/>
            <a:ext cx="4572000" cy="500063"/>
          </a:xfrm>
          <a:prstGeom prst="roundRect">
            <a:avLst/>
          </a:prstGeom>
          <a:noFill/>
          <a:ln w="12700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Zaoblený obdélník 17"/>
          <p:cNvSpPr/>
          <p:nvPr/>
        </p:nvSpPr>
        <p:spPr>
          <a:xfrm>
            <a:off x="1547813" y="5429251"/>
            <a:ext cx="4572000" cy="500063"/>
          </a:xfrm>
          <a:prstGeom prst="roundRect">
            <a:avLst/>
          </a:prstGeom>
          <a:noFill/>
          <a:ln w="12700">
            <a:solidFill>
              <a:srgbClr val="9F05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Volný tvar 18"/>
          <p:cNvSpPr/>
          <p:nvPr/>
        </p:nvSpPr>
        <p:spPr>
          <a:xfrm>
            <a:off x="6172200" y="5110164"/>
            <a:ext cx="1995488" cy="390525"/>
          </a:xfrm>
          <a:custGeom>
            <a:avLst/>
            <a:gdLst>
              <a:gd name="connsiteX0" fmla="*/ 0 w 1995055"/>
              <a:gd name="connsiteY0" fmla="*/ 0 h 389907"/>
              <a:gd name="connsiteX1" fmla="*/ 1246909 w 1995055"/>
              <a:gd name="connsiteY1" fmla="*/ 356260 h 389907"/>
              <a:gd name="connsiteX2" fmla="*/ 1995055 w 1995055"/>
              <a:gd name="connsiteY2" fmla="*/ 201880 h 38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5055" h="389907">
                <a:moveTo>
                  <a:pt x="0" y="0"/>
                </a:moveTo>
                <a:cubicBezTo>
                  <a:pt x="457200" y="161306"/>
                  <a:pt x="914400" y="322613"/>
                  <a:pt x="1246909" y="356260"/>
                </a:cubicBezTo>
                <a:cubicBezTo>
                  <a:pt x="1579418" y="389907"/>
                  <a:pt x="1842655" y="239485"/>
                  <a:pt x="1995055" y="201880"/>
                </a:cubicBezTo>
              </a:path>
            </a:pathLst>
          </a:custGeom>
          <a:ln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Volný tvar 20"/>
          <p:cNvSpPr/>
          <p:nvPr/>
        </p:nvSpPr>
        <p:spPr>
          <a:xfrm>
            <a:off x="5003801" y="417513"/>
            <a:ext cx="2303463" cy="1090612"/>
          </a:xfrm>
          <a:custGeom>
            <a:avLst/>
            <a:gdLst>
              <a:gd name="connsiteX0" fmla="*/ 0 w 2303813"/>
              <a:gd name="connsiteY0" fmla="*/ 1090550 h 1090550"/>
              <a:gd name="connsiteX1" fmla="*/ 688769 w 2303813"/>
              <a:gd name="connsiteY1" fmla="*/ 603662 h 1090550"/>
              <a:gd name="connsiteX2" fmla="*/ 807522 w 2303813"/>
              <a:gd name="connsiteY2" fmla="*/ 93023 h 1090550"/>
              <a:gd name="connsiteX3" fmla="*/ 2303813 w 2303813"/>
              <a:gd name="connsiteY3" fmla="*/ 45522 h 10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813" h="1090550">
                <a:moveTo>
                  <a:pt x="0" y="1090550"/>
                </a:moveTo>
                <a:cubicBezTo>
                  <a:pt x="277091" y="930233"/>
                  <a:pt x="554182" y="769916"/>
                  <a:pt x="688769" y="603662"/>
                </a:cubicBezTo>
                <a:cubicBezTo>
                  <a:pt x="823356" y="437408"/>
                  <a:pt x="538348" y="186046"/>
                  <a:pt x="807522" y="93023"/>
                </a:cubicBezTo>
                <a:cubicBezTo>
                  <a:pt x="1076696" y="0"/>
                  <a:pt x="1690254" y="22761"/>
                  <a:pt x="2303813" y="45522"/>
                </a:cubicBezTo>
              </a:path>
            </a:pathLst>
          </a:custGeom>
          <a:ln w="19050">
            <a:solidFill>
              <a:srgbClr val="9F0505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93231" y="2464594"/>
            <a:ext cx="1381558" cy="2005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patelární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tricipitový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/>
              <a:t>bicipitový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/>
              <a:t>Achillovy </a:t>
            </a:r>
            <a:r>
              <a:rPr lang="cs-CZ" sz="1400" dirty="0"/>
              <a:t>šlachy</a:t>
            </a: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062616" y="4567239"/>
            <a:ext cx="485197" cy="290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76251"/>
            <a:ext cx="8229600" cy="1008063"/>
          </a:xfrm>
        </p:spPr>
        <p:txBody>
          <a:bodyPr/>
          <a:lstStyle/>
          <a:p>
            <a:pPr eaLnBrk="1" hangingPunct="1"/>
            <a:r>
              <a:rPr lang="cs-CZ" altLang="cs-CZ" sz="4000" b="1">
                <a:latin typeface="Times New Roman" panose="02020603050405020304" pitchFamily="18" charset="0"/>
              </a:rPr>
              <a:t>Klasifikace reflexů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1799" y="1920875"/>
            <a:ext cx="5952067" cy="4433888"/>
          </a:xfrm>
        </p:spPr>
        <p:txBody>
          <a:bodyPr>
            <a:normAutofit/>
          </a:bodyPr>
          <a:lstStyle/>
          <a:p>
            <a:pPr marL="0" indent="0">
              <a:buClr>
                <a:srgbClr val="CC66FF"/>
              </a:buClr>
              <a:buNone/>
              <a:defRPr/>
            </a:pPr>
            <a:r>
              <a:rPr lang="cs-CZ" sz="2000" b="1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Podle receptoru</a:t>
            </a:r>
            <a:endParaRPr lang="cs-CZ" sz="2000" b="1" dirty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exteroreceptivní</a:t>
            </a:r>
            <a:endParaRPr lang="cs-CZ" sz="2000" b="1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interoreceptivní</a:t>
            </a:r>
            <a:endParaRPr lang="cs-CZ" sz="2000" b="1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proprioreceptivní</a:t>
            </a:r>
          </a:p>
          <a:p>
            <a:pPr marL="609600" indent="-609600">
              <a:buClr>
                <a:srgbClr val="CC66FF"/>
              </a:buClr>
              <a:buNone/>
              <a:defRPr/>
            </a:pPr>
            <a:endParaRPr lang="cs-CZ" sz="2000" b="1" dirty="0">
              <a:latin typeface="Century Gothic" panose="020B0502020202020204" pitchFamily="34" charset="0"/>
            </a:endParaRPr>
          </a:p>
          <a:p>
            <a:pPr marL="0" indent="0">
              <a:buClr>
                <a:srgbClr val="CC66FF"/>
              </a:buClr>
              <a:buNone/>
              <a:defRPr/>
            </a:pPr>
            <a:r>
              <a:rPr lang="cs-CZ" sz="2000" b="1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Podle centra</a:t>
            </a:r>
            <a:endParaRPr lang="cs-CZ" sz="20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extracentrální</a:t>
            </a: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( axonové a gangliové)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centrální (míšní a mozkové</a:t>
            </a:r>
            <a:r>
              <a:rPr lang="cs-CZ" sz="2000" b="1" dirty="0">
                <a:latin typeface="Century Gothic" panose="020B0502020202020204" pitchFamily="34" charset="0"/>
              </a:rPr>
              <a:t>)</a:t>
            </a:r>
          </a:p>
          <a:p>
            <a:pPr marL="609600" indent="-609600">
              <a:buClr>
                <a:srgbClr val="CC66FF"/>
              </a:buClr>
              <a:buNone/>
              <a:defRPr/>
            </a:pPr>
            <a:endParaRPr lang="cs-CZ" sz="2000" b="1" dirty="0">
              <a:latin typeface="Times New Roman" pitchFamily="18" charset="0"/>
            </a:endParaRPr>
          </a:p>
          <a:p>
            <a:pPr marL="609600" indent="-609600">
              <a:buClr>
                <a:srgbClr val="CC66FF"/>
              </a:buClr>
              <a:buFontTx/>
              <a:buChar char="-"/>
              <a:defRPr/>
            </a:pPr>
            <a:endParaRPr lang="cs-CZ" sz="2000" b="1" dirty="0">
              <a:latin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890933" y="1600201"/>
            <a:ext cx="3784600" cy="4525963"/>
          </a:xfrm>
        </p:spPr>
        <p:txBody>
          <a:bodyPr>
            <a:normAutofit/>
          </a:bodyPr>
          <a:lstStyle/>
          <a:p>
            <a:pPr marL="0" indent="0">
              <a:buClr>
                <a:srgbClr val="CC66FF"/>
              </a:buClr>
              <a:buNone/>
              <a:defRPr/>
            </a:pPr>
            <a:r>
              <a:rPr lang="cs-CZ" sz="2000" b="1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Podle efektoru</a:t>
            </a:r>
            <a:endParaRPr lang="cs-CZ" sz="2000" b="1" dirty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somatické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autonomní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Century Gothic" panose="020B0502020202020204" pitchFamily="34" charset="0"/>
            </a:endParaRPr>
          </a:p>
          <a:p>
            <a:pPr marL="0" indent="0">
              <a:buClr>
                <a:srgbClr val="CC66FF"/>
              </a:buClr>
              <a:buNone/>
              <a:defRPr/>
            </a:pPr>
            <a:r>
              <a:rPr lang="cs-CZ" sz="2000" b="1" i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Podle podmínek a pevnosti</a:t>
            </a:r>
            <a:r>
              <a:rPr lang="cs-CZ" sz="2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cs-CZ" sz="2000" b="1" dirty="0">
                <a:latin typeface="Century Gothic" panose="020B0502020202020204" pitchFamily="34" charset="0"/>
              </a:rPr>
              <a:t>-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nepodmíněné (vrozené)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podmíněné (získané)</a:t>
            </a:r>
          </a:p>
          <a:p>
            <a:pPr marL="533400" indent="-533400">
              <a:buClr>
                <a:schemeClr val="accent3"/>
              </a:buClr>
              <a:buFont typeface="Wingdings 2"/>
              <a:buChar char=""/>
              <a:defRPr/>
            </a:pPr>
            <a:endParaRPr lang="cs-CZ" sz="2000" dirty="0">
              <a:latin typeface="Century Gothic" panose="020B0502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738533" y="4835436"/>
            <a:ext cx="4665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u="sng" dirty="0" smtClean="0">
                <a:solidFill>
                  <a:srgbClr val="FFFF00"/>
                </a:solidFill>
              </a:rPr>
              <a:t>Podle </a:t>
            </a:r>
            <a:r>
              <a:rPr lang="cs-CZ" altLang="cs-CZ" b="1" u="sng" dirty="0">
                <a:solidFill>
                  <a:srgbClr val="FFFF00"/>
                </a:solidFill>
              </a:rPr>
              <a:t>způsobu přepojení</a:t>
            </a:r>
            <a:r>
              <a:rPr lang="cs-CZ" altLang="cs-CZ" dirty="0">
                <a:solidFill>
                  <a:srgbClr val="FFFF0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 err="1"/>
              <a:t>Monosynaptický</a:t>
            </a:r>
            <a:r>
              <a:rPr lang="cs-CZ" altLang="cs-CZ" b="1" dirty="0"/>
              <a:t>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 err="1"/>
              <a:t>Bisynaptický</a:t>
            </a:r>
            <a:r>
              <a:rPr lang="cs-CZ" altLang="cs-CZ" b="1" dirty="0"/>
              <a:t>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b="1" dirty="0" err="1"/>
              <a:t>Polysynaptický</a:t>
            </a:r>
            <a:r>
              <a:rPr lang="cs-CZ" altLang="cs-CZ" b="1" dirty="0"/>
              <a:t> reflex</a:t>
            </a:r>
          </a:p>
        </p:txBody>
      </p:sp>
    </p:spTree>
    <p:extLst>
      <p:ext uri="{BB962C8B-B14F-4D97-AF65-F5344CB8AC3E}">
        <p14:creationId xmlns:p14="http://schemas.microsoft.com/office/powerpoint/2010/main" val="25097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ovéPole 1"/>
          <p:cNvSpPr txBox="1">
            <a:spLocks noChangeArrowheads="1"/>
          </p:cNvSpPr>
          <p:nvPr/>
        </p:nvSpPr>
        <p:spPr bwMode="auto">
          <a:xfrm>
            <a:off x="372535" y="214313"/>
            <a:ext cx="15205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200" b="1" dirty="0"/>
              <a:t>Reflexy </a:t>
            </a:r>
          </a:p>
        </p:txBody>
      </p:sp>
      <p:sp>
        <p:nvSpPr>
          <p:cNvPr id="15362" name="TextovéPole 2"/>
          <p:cNvSpPr txBox="1">
            <a:spLocks noChangeArrowheads="1"/>
          </p:cNvSpPr>
          <p:nvPr/>
        </p:nvSpPr>
        <p:spPr bwMode="auto">
          <a:xfrm>
            <a:off x="1703389" y="809626"/>
            <a:ext cx="4683125" cy="1846263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9F0505"/>
                </a:solidFill>
              </a:rPr>
              <a:t>Nepodmíněné reflexy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chemeClr val="bg1"/>
                </a:solidFill>
              </a:rPr>
              <a:t>vrozené</a:t>
            </a:r>
            <a:r>
              <a:rPr lang="cs-CZ" altLang="cs-CZ" dirty="0">
                <a:solidFill>
                  <a:schemeClr val="bg1"/>
                </a:solidFill>
              </a:rPr>
              <a:t>, geneticky kódované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centrum v míše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ochranné, novorozenecké, zornicový, patelární</a:t>
            </a:r>
            <a:r>
              <a:rPr lang="cs-CZ" altLang="cs-CZ" dirty="0"/>
              <a:t>…</a:t>
            </a:r>
          </a:p>
          <a:p>
            <a:endParaRPr lang="cs-CZ" altLang="cs-CZ" dirty="0"/>
          </a:p>
        </p:txBody>
      </p:sp>
      <p:sp>
        <p:nvSpPr>
          <p:cNvPr id="15363" name="TextovéPole 3"/>
          <p:cNvSpPr txBox="1">
            <a:spLocks noChangeArrowheads="1"/>
          </p:cNvSpPr>
          <p:nvPr/>
        </p:nvSpPr>
        <p:spPr bwMode="auto">
          <a:xfrm>
            <a:off x="1708150" y="3190875"/>
            <a:ext cx="8489950" cy="2616200"/>
          </a:xfrm>
          <a:prstGeom prst="rect">
            <a:avLst/>
          </a:prstGeom>
          <a:solidFill>
            <a:srgbClr val="FAF4F0"/>
          </a:solidFill>
          <a:ln w="6350">
            <a:solidFill>
              <a:srgbClr val="9F0505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9F0505"/>
                </a:solidFill>
              </a:rPr>
              <a:t>Podmíněné reflexy</a:t>
            </a:r>
          </a:p>
          <a:p>
            <a:endParaRPr lang="cs-CZ" altLang="cs-CZ" dirty="0"/>
          </a:p>
          <a:p>
            <a:r>
              <a:rPr lang="cs-CZ" altLang="cs-CZ" dirty="0">
                <a:solidFill>
                  <a:schemeClr val="bg1"/>
                </a:solidFill>
              </a:rPr>
              <a:t>nepodmíněný podnět (jídlo)		nepodmíněná reakce (slinění)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spojení </a:t>
            </a:r>
            <a:r>
              <a:rPr lang="cs-CZ" altLang="cs-CZ" b="1" dirty="0">
                <a:solidFill>
                  <a:schemeClr val="bg1"/>
                </a:solidFill>
              </a:rPr>
              <a:t>podmíněného podnětu </a:t>
            </a:r>
            <a:r>
              <a:rPr lang="cs-CZ" altLang="cs-CZ" dirty="0">
                <a:solidFill>
                  <a:schemeClr val="bg1"/>
                </a:solidFill>
              </a:rPr>
              <a:t>(zvonek) </a:t>
            </a:r>
            <a:r>
              <a:rPr lang="cs-CZ" altLang="cs-CZ" b="1" dirty="0">
                <a:solidFill>
                  <a:schemeClr val="bg1"/>
                </a:solidFill>
              </a:rPr>
              <a:t>s nepodmíněným </a:t>
            </a:r>
            <a:r>
              <a:rPr lang="cs-CZ" altLang="cs-CZ" dirty="0">
                <a:solidFill>
                  <a:schemeClr val="bg1"/>
                </a:solidFill>
              </a:rPr>
              <a:t>(slinění v přítomnosti potravy)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zvonění  		slinění i bez přítomnosti jídla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centrum v kůře mozku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získané</a:t>
            </a:r>
            <a:r>
              <a:rPr lang="cs-CZ" altLang="cs-CZ" dirty="0">
                <a:solidFill>
                  <a:schemeClr val="bg1"/>
                </a:solidFill>
              </a:rPr>
              <a:t>, forma učení, dráha není trvalá  	vyhasínání</a:t>
            </a:r>
          </a:p>
          <a:p>
            <a:r>
              <a:rPr lang="cs-CZ" altLang="cs-CZ" dirty="0">
                <a:solidFill>
                  <a:schemeClr val="bg1"/>
                </a:solidFill>
              </a:rPr>
              <a:t> </a:t>
            </a:r>
          </a:p>
          <a:p>
            <a:endParaRPr lang="cs-CZ" altLang="cs-CZ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5584825" y="5073650"/>
            <a:ext cx="642938" cy="1588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678113" y="4513264"/>
            <a:ext cx="785812" cy="1587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608514" y="3976689"/>
            <a:ext cx="642937" cy="1587"/>
          </a:xfrm>
          <a:prstGeom prst="straightConnector1">
            <a:avLst/>
          </a:prstGeom>
          <a:ln>
            <a:solidFill>
              <a:srgbClr val="9F05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4500564"/>
            <a:ext cx="3157538" cy="2205037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14313"/>
            <a:ext cx="3500438" cy="2800350"/>
          </a:xfrm>
          <a:prstGeom prst="rect">
            <a:avLst/>
          </a:prstGeom>
          <a:noFill/>
          <a:ln w="9525">
            <a:solidFill>
              <a:srgbClr val="9F050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0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Pohybový 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7077" y="2052918"/>
            <a:ext cx="7365076" cy="419548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Je uložený v mozku v bazálních gangliích ( corpus </a:t>
            </a:r>
            <a:r>
              <a:rPr lang="cs-CZ" dirty="0" err="1" smtClean="0"/>
              <a:t>striatum</a:t>
            </a:r>
            <a:r>
              <a:rPr lang="cs-CZ" dirty="0" smtClean="0"/>
              <a:t>)</a:t>
            </a:r>
          </a:p>
          <a:p>
            <a:r>
              <a:rPr lang="cs-CZ" dirty="0" smtClean="0"/>
              <a:t>Bazální ganglia jsou součástí motorických okruhů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Trvalým </a:t>
            </a:r>
            <a:r>
              <a:rPr lang="cs-CZ" dirty="0" smtClean="0">
                <a:solidFill>
                  <a:srgbClr val="FF0000"/>
                </a:solidFill>
              </a:rPr>
              <a:t>opakováním pohybu </a:t>
            </a:r>
            <a:r>
              <a:rPr lang="cs-CZ" dirty="0" smtClean="0"/>
              <a:t>se vytvoří paměťová stopa v neuronových sítích</a:t>
            </a:r>
          </a:p>
          <a:p>
            <a:r>
              <a:rPr lang="cs-CZ" dirty="0" smtClean="0"/>
              <a:t>Jednou fixovaný stereotyp ( paměťovou stopu pohybového programu) nelze předělat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– vždy se na nový pohyb musí alespoň trochu soustředit</a:t>
            </a:r>
          </a:p>
        </p:txBody>
      </p:sp>
      <p:sp>
        <p:nvSpPr>
          <p:cNvPr id="4" name="Obdélník 3"/>
          <p:cNvSpPr/>
          <p:nvPr/>
        </p:nvSpPr>
        <p:spPr>
          <a:xfrm>
            <a:off x="897774" y="3307522"/>
            <a:ext cx="5875867" cy="64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Pohyb lze naučit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46111" y="1261533"/>
            <a:ext cx="10733089" cy="7913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Plán popisující postupný časový sled kontrakcí jednotlivých kosterních svalů během celého pohybu = </a:t>
            </a:r>
            <a:r>
              <a:rPr lang="cs-CZ" b="1" dirty="0" err="1" smtClean="0">
                <a:solidFill>
                  <a:srgbClr val="FF0000"/>
                </a:solidFill>
              </a:rPr>
              <a:t>timing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 vnějším projevem je pohybový stereotyp)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7774" y="6107247"/>
            <a:ext cx="8296102" cy="6816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Existuje dědičnost v pohybových programech ?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338" y="2103544"/>
            <a:ext cx="4994226" cy="36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7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Somatické míšní reflexy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754" y="2269375"/>
            <a:ext cx="11554690" cy="42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C000"/>
                </a:solidFill>
              </a:rPr>
              <a:t>1. proprioreceptivní reflexy </a:t>
            </a:r>
            <a:r>
              <a:rPr lang="cs-CZ" b="1" dirty="0">
                <a:solidFill>
                  <a:srgbClr val="FFC000"/>
                </a:solidFill>
              </a:rPr>
              <a:t>(vlastní)</a:t>
            </a:r>
            <a:r>
              <a:rPr lang="cs-CZ" dirty="0"/>
              <a:t>–receptor a </a:t>
            </a:r>
            <a:r>
              <a:rPr lang="cs-CZ" dirty="0" smtClean="0"/>
              <a:t>efektor </a:t>
            </a:r>
            <a:r>
              <a:rPr lang="cs-CZ" dirty="0"/>
              <a:t>témže orgánu (sval)= </a:t>
            </a:r>
            <a:r>
              <a:rPr lang="cs-CZ" dirty="0" err="1"/>
              <a:t>myotatické</a:t>
            </a:r>
            <a:r>
              <a:rPr lang="cs-CZ" dirty="0"/>
              <a:t>, </a:t>
            </a:r>
            <a:r>
              <a:rPr lang="cs-CZ" dirty="0" smtClean="0"/>
              <a:t>napínací reflexy</a:t>
            </a:r>
          </a:p>
          <a:p>
            <a:pPr marL="0" indent="0">
              <a:buNone/>
            </a:pPr>
            <a:r>
              <a:rPr lang="cs-CZ" dirty="0" smtClean="0"/>
              <a:t>receptor</a:t>
            </a:r>
            <a:r>
              <a:rPr lang="cs-CZ" dirty="0"/>
              <a:t>: </a:t>
            </a:r>
            <a:endParaRPr lang="cs-CZ" dirty="0" smtClean="0"/>
          </a:p>
          <a:p>
            <a:pPr marL="457200" indent="-457200">
              <a:buAutoNum type="alphaLcParenR"/>
            </a:pPr>
            <a:r>
              <a:rPr lang="cs-CZ" i="1" dirty="0" smtClean="0">
                <a:solidFill>
                  <a:srgbClr val="FFC000"/>
                </a:solidFill>
              </a:rPr>
              <a:t>Svalové vřeténko</a:t>
            </a:r>
            <a:r>
              <a:rPr lang="cs-CZ" dirty="0" smtClean="0"/>
              <a:t>(</a:t>
            </a:r>
            <a:r>
              <a:rPr lang="cs-CZ" dirty="0" err="1" smtClean="0"/>
              <a:t>intrafuzální</a:t>
            </a:r>
            <a:r>
              <a:rPr lang="cs-CZ" dirty="0" smtClean="0"/>
              <a:t> vlákno</a:t>
            </a:r>
            <a:r>
              <a:rPr lang="cs-CZ" dirty="0"/>
              <a:t>= receptor)-reaguje na </a:t>
            </a:r>
            <a:r>
              <a:rPr lang="cs-CZ" dirty="0" smtClean="0"/>
              <a:t>protažení svalu –vzruch </a:t>
            </a:r>
            <a:r>
              <a:rPr lang="cs-CZ" dirty="0"/>
              <a:t>přímo na </a:t>
            </a:r>
            <a:r>
              <a:rPr lang="cs-CZ" dirty="0" smtClean="0"/>
              <a:t>alfa-</a:t>
            </a:r>
            <a:r>
              <a:rPr lang="cs-CZ" dirty="0" err="1" smtClean="0"/>
              <a:t>motoneurony</a:t>
            </a:r>
            <a:r>
              <a:rPr lang="cs-CZ" dirty="0" smtClean="0"/>
              <a:t> předních rohů míšních </a:t>
            </a:r>
            <a:r>
              <a:rPr lang="cs-CZ" dirty="0"/>
              <a:t>–</a:t>
            </a:r>
            <a:r>
              <a:rPr lang="cs-CZ" dirty="0" smtClean="0"/>
              <a:t>axony na </a:t>
            </a:r>
            <a:r>
              <a:rPr lang="cs-CZ" dirty="0" err="1" smtClean="0"/>
              <a:t>extrafuzální</a:t>
            </a:r>
            <a:r>
              <a:rPr lang="cs-CZ" dirty="0" smtClean="0"/>
              <a:t> vlákno </a:t>
            </a:r>
            <a:r>
              <a:rPr lang="cs-CZ" dirty="0"/>
              <a:t>(efektor) kontrakce příslušného svalu -</a:t>
            </a:r>
            <a:r>
              <a:rPr lang="cs-CZ" dirty="0">
                <a:solidFill>
                  <a:srgbClr val="FF0000"/>
                </a:solidFill>
              </a:rPr>
              <a:t>udržuje délku </a:t>
            </a:r>
            <a:r>
              <a:rPr lang="cs-CZ" dirty="0" smtClean="0">
                <a:solidFill>
                  <a:srgbClr val="FF0000"/>
                </a:solidFill>
              </a:rPr>
              <a:t>svalu</a:t>
            </a:r>
          </a:p>
          <a:p>
            <a:pPr marL="457200" indent="-457200">
              <a:buAutoNum type="alphaLcParenR"/>
            </a:pPr>
            <a:r>
              <a:rPr lang="cs-CZ" i="1" dirty="0" smtClean="0">
                <a:solidFill>
                  <a:srgbClr val="FFC000"/>
                </a:solidFill>
              </a:rPr>
              <a:t>Šlachové tělísko </a:t>
            </a:r>
            <a:r>
              <a:rPr lang="cs-CZ" i="1" dirty="0"/>
              <a:t>–</a:t>
            </a:r>
            <a:r>
              <a:rPr lang="cs-CZ" dirty="0"/>
              <a:t>reaguje na </a:t>
            </a:r>
            <a:r>
              <a:rPr lang="cs-CZ" dirty="0" smtClean="0"/>
              <a:t>napnutí šlachy </a:t>
            </a:r>
            <a:r>
              <a:rPr lang="cs-CZ" dirty="0"/>
              <a:t>(při </a:t>
            </a:r>
            <a:r>
              <a:rPr lang="cs-CZ" dirty="0" smtClean="0"/>
              <a:t>svalové kontrakci</a:t>
            </a:r>
            <a:r>
              <a:rPr lang="cs-CZ" dirty="0"/>
              <a:t>) </a:t>
            </a:r>
            <a:r>
              <a:rPr lang="cs-CZ" dirty="0" smtClean="0"/>
              <a:t>–vzruchy </a:t>
            </a:r>
            <a:r>
              <a:rPr lang="cs-CZ" dirty="0">
                <a:solidFill>
                  <a:srgbClr val="FFFF00"/>
                </a:solidFill>
              </a:rPr>
              <a:t>na </a:t>
            </a:r>
            <a:r>
              <a:rPr lang="cs-CZ" dirty="0" smtClean="0">
                <a:solidFill>
                  <a:srgbClr val="FFFF00"/>
                </a:solidFill>
              </a:rPr>
              <a:t>inhibiční interneurony </a:t>
            </a:r>
            <a:r>
              <a:rPr lang="cs-CZ" dirty="0" smtClean="0"/>
              <a:t>alfa-</a:t>
            </a:r>
            <a:r>
              <a:rPr lang="cs-CZ" dirty="0" err="1" smtClean="0"/>
              <a:t>motoneuronu</a:t>
            </a:r>
            <a:r>
              <a:rPr lang="cs-CZ" dirty="0" smtClean="0"/>
              <a:t> vyvolávajícího </a:t>
            </a:r>
            <a:r>
              <a:rPr lang="cs-CZ" dirty="0"/>
              <a:t>kontrakci = </a:t>
            </a:r>
            <a:r>
              <a:rPr lang="cs-CZ" dirty="0" smtClean="0"/>
              <a:t>brání kontrakci </a:t>
            </a:r>
            <a:r>
              <a:rPr lang="cs-CZ" dirty="0"/>
              <a:t>a </a:t>
            </a:r>
            <a:r>
              <a:rPr lang="cs-CZ" dirty="0" smtClean="0">
                <a:solidFill>
                  <a:srgbClr val="FF0000"/>
                </a:solidFill>
              </a:rPr>
              <a:t>chrání sval </a:t>
            </a:r>
            <a:r>
              <a:rPr lang="cs-CZ" dirty="0">
                <a:solidFill>
                  <a:srgbClr val="FF0000"/>
                </a:solidFill>
              </a:rPr>
              <a:t>a šlachu před přetížením</a:t>
            </a:r>
            <a:r>
              <a:rPr lang="cs-CZ" dirty="0"/>
              <a:t>-udržuje </a:t>
            </a:r>
            <a:r>
              <a:rPr lang="cs-CZ" dirty="0" smtClean="0"/>
              <a:t>napětí svalu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16" y="0"/>
            <a:ext cx="4750984" cy="27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49135" y="1687483"/>
            <a:ext cx="10582101" cy="4984249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FFC000"/>
                </a:solidFill>
              </a:rPr>
              <a:t>2. </a:t>
            </a:r>
            <a:r>
              <a:rPr lang="cs-CZ" b="1" dirty="0" err="1" smtClean="0">
                <a:solidFill>
                  <a:srgbClr val="FFC000"/>
                </a:solidFill>
              </a:rPr>
              <a:t>exteroreceptivní</a:t>
            </a:r>
            <a:r>
              <a:rPr lang="cs-CZ" b="1" dirty="0" smtClean="0">
                <a:solidFill>
                  <a:srgbClr val="FFC000"/>
                </a:solidFill>
              </a:rPr>
              <a:t> reflexy </a:t>
            </a:r>
            <a:r>
              <a:rPr lang="cs-CZ" b="1" dirty="0">
                <a:solidFill>
                  <a:srgbClr val="FFC000"/>
                </a:solidFill>
              </a:rPr>
              <a:t>(cizí)</a:t>
            </a:r>
            <a:r>
              <a:rPr lang="cs-CZ" dirty="0">
                <a:solidFill>
                  <a:srgbClr val="FFC000"/>
                </a:solidFill>
              </a:rPr>
              <a:t>–</a:t>
            </a:r>
            <a:r>
              <a:rPr lang="cs-CZ" dirty="0"/>
              <a:t>receptor a </a:t>
            </a:r>
            <a:r>
              <a:rPr lang="cs-CZ" dirty="0" smtClean="0"/>
              <a:t>efektor v </a:t>
            </a:r>
            <a:r>
              <a:rPr lang="cs-CZ" dirty="0"/>
              <a:t>různých orgánech (kůže -sval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podnět</a:t>
            </a:r>
            <a:r>
              <a:rPr lang="cs-CZ" dirty="0"/>
              <a:t>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A, dráždění </a:t>
            </a:r>
            <a:r>
              <a:rPr lang="cs-CZ" dirty="0" smtClean="0">
                <a:solidFill>
                  <a:srgbClr val="FF0000"/>
                </a:solidFill>
              </a:rPr>
              <a:t>dotykových čidel </a:t>
            </a:r>
            <a:r>
              <a:rPr lang="cs-CZ" dirty="0">
                <a:solidFill>
                  <a:srgbClr val="FF0000"/>
                </a:solidFill>
              </a:rPr>
              <a:t>v kůži </a:t>
            </a:r>
            <a:r>
              <a:rPr lang="cs-CZ" dirty="0"/>
              <a:t>(receptor)-</a:t>
            </a:r>
            <a:r>
              <a:rPr lang="cs-CZ" dirty="0" smtClean="0"/>
              <a:t>taktilní podněty </a:t>
            </a:r>
            <a:r>
              <a:rPr lang="cs-CZ" dirty="0"/>
              <a:t>na chodidle </a:t>
            </a:r>
            <a:r>
              <a:rPr lang="cs-CZ" dirty="0" smtClean="0"/>
              <a:t>– dráždění extensorů</a:t>
            </a:r>
            <a:r>
              <a:rPr lang="cs-CZ" dirty="0"/>
              <a:t>(=efektor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B, bolestivé podněty </a:t>
            </a:r>
            <a:r>
              <a:rPr lang="cs-CZ" dirty="0"/>
              <a:t>–aktivace </a:t>
            </a:r>
            <a:r>
              <a:rPr lang="cs-CZ" b="1" dirty="0" smtClean="0"/>
              <a:t>-</a:t>
            </a:r>
            <a:r>
              <a:rPr lang="cs-CZ" dirty="0"/>
              <a:t>centrum </a:t>
            </a:r>
            <a:r>
              <a:rPr lang="cs-CZ" dirty="0" smtClean="0"/>
              <a:t>–spinální mícha </a:t>
            </a:r>
            <a:r>
              <a:rPr lang="cs-CZ" dirty="0"/>
              <a:t>–</a:t>
            </a:r>
            <a:r>
              <a:rPr lang="cs-CZ" dirty="0" smtClean="0"/>
              <a:t>přepojení přes interneurony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Šipka dolů 3"/>
          <p:cNvSpPr/>
          <p:nvPr/>
        </p:nvSpPr>
        <p:spPr>
          <a:xfrm>
            <a:off x="3317019" y="2997930"/>
            <a:ext cx="15748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278985" y="3919592"/>
            <a:ext cx="2650067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extenzorové </a:t>
            </a:r>
            <a:r>
              <a:rPr lang="cs-CZ" b="1" dirty="0" smtClean="0"/>
              <a:t>reflexy</a:t>
            </a:r>
          </a:p>
          <a:p>
            <a:pPr algn="ctr"/>
            <a:r>
              <a:rPr lang="cs-CZ" sz="1200" b="1" dirty="0" smtClean="0"/>
              <a:t>základ postojových reakcí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2180868" y="5563073"/>
            <a:ext cx="2650067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flexorové reflexy</a:t>
            </a:r>
          </a:p>
          <a:p>
            <a:pPr algn="ctr"/>
            <a:r>
              <a:rPr lang="cs-CZ" sz="1200" b="1" dirty="0" smtClean="0"/>
              <a:t>obranné reflexy</a:t>
            </a:r>
            <a:endParaRPr lang="cs-CZ" sz="1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93" y="44002"/>
            <a:ext cx="4164676" cy="24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dirty="0" err="1" smtClean="0">
                <a:solidFill>
                  <a:schemeClr val="tx1"/>
                </a:solidFill>
              </a:rPr>
              <a:t>Visceroreceptivní</a:t>
            </a:r>
            <a:r>
              <a:rPr lang="cs-CZ" altLang="cs-CZ" sz="4400" dirty="0" smtClean="0">
                <a:solidFill>
                  <a:schemeClr val="tx1"/>
                </a:solidFill>
              </a:rPr>
              <a:t> </a:t>
            </a:r>
            <a:r>
              <a:rPr lang="cs-CZ" altLang="cs-CZ" sz="4400" dirty="0">
                <a:solidFill>
                  <a:schemeClr val="tx1"/>
                </a:solidFill>
              </a:rPr>
              <a:t>reflexy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Vycházejí z </a:t>
            </a:r>
            <a:r>
              <a:rPr lang="cs-CZ" altLang="cs-CZ" dirty="0" err="1"/>
              <a:t>interoreceptorů</a:t>
            </a:r>
            <a:endParaRPr lang="cs-CZ" altLang="cs-CZ" dirty="0"/>
          </a:p>
          <a:p>
            <a:r>
              <a:rPr lang="cs-CZ" altLang="cs-CZ" dirty="0"/>
              <a:t>Probíhají obdobným způsobem jako reflexy proprioceptivní</a:t>
            </a:r>
          </a:p>
          <a:p>
            <a:r>
              <a:rPr lang="cs-CZ" altLang="cs-CZ" dirty="0" err="1"/>
              <a:t>Např</a:t>
            </a:r>
            <a:r>
              <a:rPr lang="cs-CZ" altLang="cs-CZ" dirty="0"/>
              <a:t>: </a:t>
            </a:r>
            <a:r>
              <a:rPr lang="cs-CZ" altLang="cs-CZ" dirty="0">
                <a:solidFill>
                  <a:srgbClr val="FFFF00"/>
                </a:solidFill>
              </a:rPr>
              <a:t>meningitis</a:t>
            </a:r>
            <a:r>
              <a:rPr lang="cs-CZ" altLang="cs-CZ" dirty="0"/>
              <a:t> – vyvolává stažení šíjových svalů a při pasivní flexi hlavy dojde k reflexnímu ohnutí v kyčelním </a:t>
            </a:r>
            <a:r>
              <a:rPr lang="cs-CZ" altLang="cs-CZ" dirty="0" smtClean="0"/>
              <a:t>kloubu 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4847" y="4157133"/>
            <a:ext cx="6810153" cy="1439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Příznak trojnožky </a:t>
            </a:r>
            <a:r>
              <a:rPr lang="cs-CZ" dirty="0" smtClean="0"/>
              <a:t>- při </a:t>
            </a:r>
            <a:r>
              <a:rPr lang="cs-CZ" dirty="0"/>
              <a:t>posazování si pacient dává horní končetiny dozadu, nikoli souběžně s trupem</a:t>
            </a:r>
            <a:endParaRPr lang="cs-CZ" altLang="cs-CZ" dirty="0"/>
          </a:p>
          <a:p>
            <a:pPr algn="ctr"/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23" y="3577775"/>
            <a:ext cx="3179910" cy="29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67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2382"/>
          </a:xfrm>
        </p:spPr>
        <p:txBody>
          <a:bodyPr/>
          <a:lstStyle/>
          <a:p>
            <a:r>
              <a:rPr lang="cs-CZ" dirty="0" smtClean="0"/>
              <a:t>Při vyšetřování reflexů sledujeme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244600"/>
            <a:ext cx="11099800" cy="5003799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Vybavitelnost reflexu</a:t>
            </a:r>
          </a:p>
          <a:p>
            <a:pPr marL="0" indent="0">
              <a:buNone/>
            </a:pPr>
            <a:r>
              <a:rPr lang="cs-CZ" dirty="0" smtClean="0"/>
              <a:t>V určitém malém procentu může některý reflex chybět i u zdravého jedince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Kvantitativní změny odpovědi</a:t>
            </a:r>
          </a:p>
          <a:p>
            <a:pPr marL="0" indent="0">
              <a:buNone/>
            </a:pPr>
            <a:r>
              <a:rPr lang="cs-CZ" dirty="0" smtClean="0"/>
              <a:t>Zeslabení – </a:t>
            </a:r>
            <a:r>
              <a:rPr lang="cs-CZ" dirty="0" err="1" smtClean="0">
                <a:solidFill>
                  <a:srgbClr val="FFC000"/>
                </a:solidFill>
              </a:rPr>
              <a:t>hyporeflexie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Zesílení – </a:t>
            </a:r>
            <a:r>
              <a:rPr lang="cs-CZ" dirty="0" err="1" smtClean="0">
                <a:solidFill>
                  <a:srgbClr val="FFC000"/>
                </a:solidFill>
              </a:rPr>
              <a:t>hyperreflexie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Rozšíření </a:t>
            </a:r>
            <a:r>
              <a:rPr lang="cs-CZ" dirty="0" err="1" smtClean="0"/>
              <a:t>reflexogenní</a:t>
            </a:r>
            <a:r>
              <a:rPr lang="cs-CZ" dirty="0" smtClean="0"/>
              <a:t> zóny ( zvětšení plochy odkud lze reflex vyvolat)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Kvalitativní změny odpovědi</a:t>
            </a:r>
          </a:p>
          <a:p>
            <a:pPr marL="0" indent="0">
              <a:buNone/>
            </a:pPr>
            <a:r>
              <a:rPr lang="cs-CZ" dirty="0" smtClean="0"/>
              <a:t>Na stejný podnět dostaneme odpověď  jiného druhu než normálně ( </a:t>
            </a:r>
            <a:r>
              <a:rPr lang="cs-CZ" dirty="0" smtClean="0">
                <a:solidFill>
                  <a:srgbClr val="FFC000"/>
                </a:solidFill>
              </a:rPr>
              <a:t>kyvadlový reflex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3400" y="5689600"/>
            <a:ext cx="95123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Nutné vždy srovnat pravou a levou stranu !!!!!</a:t>
            </a:r>
          </a:p>
          <a:p>
            <a:pPr algn="ctr"/>
            <a:r>
              <a:rPr lang="cs-CZ" dirty="0" smtClean="0"/>
              <a:t>Jednostranné změny jsou  závažnější než oboustranné !!!!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8724900" y="1987550"/>
            <a:ext cx="3314700" cy="2120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Některé reflexy vybavitelné jen v určitém období ontogeneze </a:t>
            </a:r>
          </a:p>
          <a:p>
            <a:pPr algn="ctr"/>
            <a:r>
              <a:rPr lang="cs-CZ" dirty="0" smtClean="0"/>
              <a:t>( jinak patologie)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90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vyšetřování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40421" cy="419548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 většiny  reflexů vybavitelné </a:t>
            </a:r>
            <a:r>
              <a:rPr lang="cs-CZ" b="1" dirty="0" smtClean="0">
                <a:solidFill>
                  <a:srgbClr val="FFC000"/>
                </a:solidFill>
              </a:rPr>
              <a:t>úderem kladívka </a:t>
            </a:r>
            <a:r>
              <a:rPr lang="cs-CZ" dirty="0" smtClean="0"/>
              <a:t>v místě receptorů</a:t>
            </a:r>
          </a:p>
          <a:p>
            <a:r>
              <a:rPr lang="cs-CZ" dirty="0" smtClean="0"/>
              <a:t>Úder kladívka </a:t>
            </a:r>
            <a:r>
              <a:rPr lang="cs-CZ" b="1" dirty="0" smtClean="0">
                <a:solidFill>
                  <a:srgbClr val="FFC000"/>
                </a:solidFill>
              </a:rPr>
              <a:t>přiměřený</a:t>
            </a:r>
            <a:r>
              <a:rPr lang="cs-CZ" dirty="0" smtClean="0"/>
              <a:t> ( vyzkoušet na stole)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silný – bolest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slabý – nemusí podráždit  receptor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Reflex nevybavíme – </a:t>
            </a:r>
            <a:r>
              <a:rPr lang="cs-CZ" b="1" dirty="0" smtClean="0">
                <a:solidFill>
                  <a:srgbClr val="FFC000"/>
                </a:solidFill>
              </a:rPr>
              <a:t>zesilovací manévr </a:t>
            </a:r>
            <a:r>
              <a:rPr lang="cs-CZ" dirty="0" smtClean="0"/>
              <a:t>( zvýšené napětí antagonistů)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- vyšetřovaný zaklesne  ruce do sebe a snaží se je usilovně  roztáhnout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- odvedení pozornosti ( odečítání od 100)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09700" y="3873500"/>
            <a:ext cx="81915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dostatečně silný, rychlý a přesný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2712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3" y="108480"/>
            <a:ext cx="8229600" cy="560387"/>
          </a:xfrm>
        </p:spPr>
        <p:txBody>
          <a:bodyPr/>
          <a:lstStyle/>
          <a:p>
            <a:r>
              <a:rPr lang="cs-CZ" altLang="cs-CZ" dirty="0"/>
              <a:t>Primitivní reflexologie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32" y="1193800"/>
            <a:ext cx="10803467" cy="53594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nepodmíněné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reflexy</a:t>
            </a:r>
            <a:r>
              <a:rPr lang="cs-CZ" altLang="cs-CZ" sz="2800" dirty="0">
                <a:cs typeface="Times New Roman" panose="02020603050405020304" pitchFamily="18" charset="0"/>
              </a:rPr>
              <a:t>, </a:t>
            </a:r>
            <a:r>
              <a:rPr lang="cs-CZ" altLang="cs-CZ" sz="2800" dirty="0" smtClean="0">
                <a:cs typeface="Times New Roman" panose="02020603050405020304" pitchFamily="18" charset="0"/>
              </a:rPr>
              <a:t>organizované </a:t>
            </a:r>
            <a:r>
              <a:rPr lang="cs-CZ" altLang="cs-CZ" sz="2800" dirty="0">
                <a:cs typeface="Times New Roman" panose="02020603050405020304" pitchFamily="18" charset="0"/>
              </a:rPr>
              <a:t>na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nižší úrovni řízení </a:t>
            </a:r>
            <a:endParaRPr lang="cs-CZ" altLang="cs-CZ" sz="2800" dirty="0" smtClean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cs typeface="Times New Roman" panose="02020603050405020304" pitchFamily="18" charset="0"/>
              </a:rPr>
              <a:t>jejich </a:t>
            </a:r>
            <a:r>
              <a:rPr lang="cs-CZ" altLang="cs-CZ" sz="2800" dirty="0">
                <a:cs typeface="Times New Roman" panose="02020603050405020304" pitchFamily="18" charset="0"/>
              </a:rPr>
              <a:t>vybavitelnost je pouze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v </a:t>
            </a:r>
            <a:r>
              <a:rPr lang="cs-CZ" altLang="cs-CZ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raných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fázích vývoje</a:t>
            </a:r>
            <a:r>
              <a:rPr lang="cs-CZ" altLang="cs-CZ" sz="2800" dirty="0">
                <a:cs typeface="Times New Roman" panose="02020603050405020304" pitchFamily="18" charset="0"/>
              </a:rPr>
              <a:t> nebo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neúplném vyzrání </a:t>
            </a:r>
            <a:r>
              <a:rPr lang="cs-CZ" altLang="cs-CZ" sz="28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CNS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cs typeface="Times New Roman" panose="02020603050405020304" pitchFamily="18" charset="0"/>
              </a:rPr>
              <a:t>vybavitelnost </a:t>
            </a:r>
            <a:r>
              <a:rPr lang="cs-CZ" altLang="cs-CZ" sz="2800" dirty="0">
                <a:cs typeface="Times New Roman" panose="02020603050405020304" pitchFamily="18" charset="0"/>
              </a:rPr>
              <a:t>přetrvává </a:t>
            </a:r>
            <a:r>
              <a:rPr lang="cs-CZ" altLang="cs-CZ" sz="2800" dirty="0">
                <a:solidFill>
                  <a:srgbClr val="FFC000"/>
                </a:solidFill>
                <a:cs typeface="Times New Roman" panose="02020603050405020304" pitchFamily="18" charset="0"/>
              </a:rPr>
              <a:t>do  určitého stupně vývoje</a:t>
            </a:r>
            <a:r>
              <a:rPr lang="cs-CZ" altLang="cs-CZ" sz="2800" dirty="0">
                <a:cs typeface="Times New Roman" panose="02020603050405020304" pitchFamily="18" charset="0"/>
              </a:rPr>
              <a:t> a pak mizí – </a:t>
            </a:r>
            <a:r>
              <a:rPr lang="cs-CZ" altLang="cs-CZ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v závislosti na  stupni vývoje </a:t>
            </a:r>
            <a:r>
              <a:rPr lang="cs-CZ" altLang="cs-CZ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CNS</a:t>
            </a:r>
          </a:p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cs typeface="Times New Roman" panose="02020603050405020304" pitchFamily="18" charset="0"/>
              </a:rPr>
              <a:t>uzráním </a:t>
            </a:r>
            <a:r>
              <a:rPr lang="cs-CZ" altLang="cs-CZ" sz="2800" dirty="0">
                <a:cs typeface="Times New Roman" panose="02020603050405020304" pitchFamily="18" charset="0"/>
              </a:rPr>
              <a:t>vyšších úrovní tyto reflexy </a:t>
            </a:r>
            <a:r>
              <a:rPr lang="cs-CZ" altLang="cs-CZ" sz="2800" dirty="0" smtClean="0">
                <a:cs typeface="Times New Roman" panose="02020603050405020304" pitchFamily="18" charset="0"/>
              </a:rPr>
              <a:t>vyhasínají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altLang="cs-CZ" sz="28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cs-CZ" altLang="cs-CZ" sz="2800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cs-CZ" altLang="cs-CZ" sz="2800" dirty="0" smtClean="0">
                <a:cs typeface="Times New Roman" panose="02020603050405020304" pitchFamily="18" charset="0"/>
              </a:rPr>
              <a:t>reflexy </a:t>
            </a:r>
            <a:r>
              <a:rPr lang="cs-CZ" altLang="cs-CZ" sz="2800" dirty="0">
                <a:cs typeface="Times New Roman" panose="02020603050405020304" pitchFamily="18" charset="0"/>
              </a:rPr>
              <a:t>vznikají na základě přesně definovaných podnětů, </a:t>
            </a:r>
            <a:endParaRPr lang="cs-CZ" alt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3310466" y="4064000"/>
            <a:ext cx="4411134" cy="7535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90000"/>
              </a:lnSpc>
            </a:pPr>
            <a:r>
              <a:rPr lang="cs-CZ" altLang="cs-CZ" dirty="0">
                <a:cs typeface="Times New Roman" panose="02020603050405020304" pitchFamily="18" charset="0"/>
              </a:rPr>
              <a:t>pokud ne – jedná se o </a:t>
            </a:r>
            <a:r>
              <a:rPr lang="cs-CZ" altLang="cs-CZ" dirty="0" smtClean="0">
                <a:cs typeface="Times New Roman" panose="02020603050405020304" pitchFamily="18" charset="0"/>
              </a:rPr>
              <a:t>patologii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17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7133" y="277814"/>
            <a:ext cx="9863667" cy="695853"/>
          </a:xfrm>
        </p:spPr>
        <p:txBody>
          <a:bodyPr/>
          <a:lstStyle/>
          <a:p>
            <a:r>
              <a:rPr lang="cs-CZ" altLang="cs-CZ" sz="2800" dirty="0" smtClean="0"/>
              <a:t>PŘÍKLADY REFLEXŮ ORGANIZOVANÝCH NA SPINÁLNÍ ÚROVNI</a:t>
            </a:r>
            <a:endParaRPr lang="cs-CZ" altLang="cs-CZ" sz="28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81898"/>
            <a:ext cx="8559800" cy="56761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b="1" dirty="0">
                <a:solidFill>
                  <a:srgbClr val="FFC000"/>
                </a:solidFill>
              </a:rPr>
              <a:t>Vzpěrná reakce-vznik krokového automatismu-</a:t>
            </a:r>
            <a:r>
              <a:rPr lang="cs-CZ" altLang="cs-CZ" b="1" dirty="0"/>
              <a:t> </a:t>
            </a:r>
            <a:r>
              <a:rPr lang="cs-CZ" dirty="0"/>
              <a:t>tento reflex se vyvolává obdobně jako vzpěrná reakce s tím rozdílem, že podráždíme pouze jednu </a:t>
            </a:r>
            <a:r>
              <a:rPr lang="cs-CZ" dirty="0" err="1"/>
              <a:t>plosku</a:t>
            </a:r>
            <a:r>
              <a:rPr lang="cs-CZ" dirty="0"/>
              <a:t> </a:t>
            </a:r>
            <a:r>
              <a:rPr lang="cs-CZ" dirty="0" smtClean="0"/>
              <a:t>nohy - odpovědí </a:t>
            </a:r>
            <a:r>
              <a:rPr lang="cs-CZ" dirty="0"/>
              <a:t>je </a:t>
            </a:r>
            <a:r>
              <a:rPr lang="cs-CZ" dirty="0" err="1"/>
              <a:t>trojflexe</a:t>
            </a:r>
            <a:r>
              <a:rPr lang="cs-CZ" dirty="0"/>
              <a:t> na druhé </a:t>
            </a:r>
            <a:r>
              <a:rPr lang="cs-CZ" dirty="0" smtClean="0"/>
              <a:t>končetině</a:t>
            </a: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 marL="0" indent="0">
              <a:lnSpc>
                <a:spcPct val="90000"/>
              </a:lnSpc>
              <a:buNone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FFC000"/>
                </a:solidFill>
              </a:rPr>
              <a:t>Palmární </a:t>
            </a:r>
            <a:r>
              <a:rPr lang="cs-CZ" b="1" dirty="0">
                <a:solidFill>
                  <a:srgbClr val="FFC000"/>
                </a:solidFill>
              </a:rPr>
              <a:t>/ úchopový reflex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- vyvoláme, když novorozenci vsuneme prst do otevřené dlaně. Reakcí bude pevné sevření dlaně, tedy </a:t>
            </a:r>
            <a:r>
              <a:rPr lang="cs-CZ" dirty="0" smtClean="0"/>
              <a:t>úchop</a:t>
            </a: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 smtClean="0">
                <a:solidFill>
                  <a:srgbClr val="FFC000"/>
                </a:solidFill>
              </a:rPr>
              <a:t>Babinského plantární reflex</a:t>
            </a:r>
            <a:r>
              <a:rPr lang="cs-CZ" altLang="cs-CZ" dirty="0" smtClean="0"/>
              <a:t>: </a:t>
            </a:r>
            <a:r>
              <a:rPr lang="cs-CZ" dirty="0" smtClean="0"/>
              <a:t>podráždění </a:t>
            </a:r>
            <a:r>
              <a:rPr lang="cs-CZ" dirty="0"/>
              <a:t>chodidla směrem od paty k prstíčkům po krajní straně </a:t>
            </a:r>
            <a:r>
              <a:rPr lang="cs-CZ" dirty="0" smtClean="0"/>
              <a:t>chodidla -  </a:t>
            </a:r>
            <a:r>
              <a:rPr lang="cs-CZ" dirty="0"/>
              <a:t>roztáhnutí prstíčků do vějíře a stáhnutí </a:t>
            </a:r>
            <a:r>
              <a:rPr lang="cs-CZ" dirty="0" smtClean="0"/>
              <a:t>nožky</a:t>
            </a:r>
            <a:r>
              <a:rPr lang="cs-CZ" dirty="0"/>
              <a:t/>
            </a:r>
            <a:br>
              <a:rPr lang="cs-CZ" dirty="0"/>
            </a:br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89" y="0"/>
            <a:ext cx="2671011" cy="3565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69" y="2134656"/>
            <a:ext cx="3028950" cy="15144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24" y="3649131"/>
            <a:ext cx="3174359" cy="280246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345118" y="385108"/>
            <a:ext cx="3022751" cy="481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dirty="0"/>
              <a:t>výbavný do 1 </a:t>
            </a:r>
            <a:r>
              <a:rPr lang="cs-CZ" altLang="cs-CZ" dirty="0" smtClean="0"/>
              <a:t>měsíce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71011" y="2409659"/>
            <a:ext cx="3050698" cy="33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cs-CZ" dirty="0" smtClean="0"/>
              <a:t>výbavný </a:t>
            </a:r>
            <a:r>
              <a:rPr lang="cs-CZ" dirty="0"/>
              <a:t>do 3. měsíce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36654" y="5943600"/>
            <a:ext cx="4359220" cy="71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cs-CZ"/>
              <a:t>výbavný do 12. - 16. měsíce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527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39738"/>
            <a:ext cx="7772400" cy="66722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b="1" dirty="0" err="1">
                <a:solidFill>
                  <a:srgbClr val="FFC000"/>
                </a:solidFill>
              </a:rPr>
              <a:t>Moorův</a:t>
            </a:r>
            <a:r>
              <a:rPr lang="cs-CZ" b="1" dirty="0">
                <a:solidFill>
                  <a:srgbClr val="FFC000"/>
                </a:solidFill>
              </a:rPr>
              <a:t> objímací reflex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- je reakcí novorozence na úlek - pomáhá </a:t>
            </a:r>
            <a:r>
              <a:rPr lang="cs-CZ" dirty="0">
                <a:solidFill>
                  <a:srgbClr val="FFFF00"/>
                </a:solidFill>
              </a:rPr>
              <a:t>ve vývoji dýchacího mechanismu</a:t>
            </a:r>
            <a:r>
              <a:rPr lang="cs-CZ" dirty="0"/>
              <a:t>, zjednodušuje první nádech. Při úleku většinou vyvolá silný pláč. Tento reflex má také velký vliv na vývoj očních pohybů a kontrolu nad očními svaly a také na vývoj </a:t>
            </a:r>
            <a:r>
              <a:rPr lang="cs-CZ" dirty="0" smtClean="0"/>
              <a:t>rovnováhy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C000"/>
                </a:solidFill>
              </a:rPr>
              <a:t>hledací a sací reflex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- hlava novorozence se, směrem k doteku v blízkosti úst, otočí, ústa se otevírají s jazykem vystrčeným ven jako příprava k sání. Tento reflex </a:t>
            </a:r>
            <a:r>
              <a:rPr lang="cs-CZ" dirty="0">
                <a:solidFill>
                  <a:srgbClr val="FFFF00"/>
                </a:solidFill>
              </a:rPr>
              <a:t>vymizí fyziologicky mezi 3. a 4. měsícem</a:t>
            </a:r>
            <a:r>
              <a:rPr lang="cs-CZ" dirty="0"/>
              <a:t> věku, kdy tuto činnost začne dítě vykonávat </a:t>
            </a:r>
            <a:r>
              <a:rPr lang="cs-CZ" dirty="0" smtClean="0"/>
              <a:t>vědomě.</a:t>
            </a:r>
          </a:p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FFC000"/>
                </a:solidFill>
              </a:rPr>
              <a:t>asymetrický </a:t>
            </a:r>
            <a:r>
              <a:rPr lang="cs-CZ" b="1" dirty="0">
                <a:solidFill>
                  <a:srgbClr val="FFC000"/>
                </a:solidFill>
              </a:rPr>
              <a:t>Tonický Šíjový Reflex (ATŠR</a:t>
            </a:r>
            <a:r>
              <a:rPr lang="cs-CZ" b="1" dirty="0" smtClean="0">
                <a:solidFill>
                  <a:srgbClr val="FFC000"/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>
                <a:solidFill>
                  <a:srgbClr val="FFC000"/>
                </a:solidFill>
              </a:rPr>
              <a:t> 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75" y="1209874"/>
            <a:ext cx="4376197" cy="2403687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4871" y="1891144"/>
            <a:ext cx="7126289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 3 fáze:  </a:t>
            </a:r>
            <a:r>
              <a:rPr lang="cs-CZ" altLang="cs-CZ" sz="1400" dirty="0">
                <a:solidFill>
                  <a:schemeClr val="bg1"/>
                </a:solidFill>
              </a:rPr>
              <a:t/>
            </a:r>
            <a:br>
              <a:rPr lang="cs-CZ" altLang="cs-CZ" sz="1400" dirty="0">
                <a:solidFill>
                  <a:schemeClr val="bg1"/>
                </a:solidFill>
              </a:rPr>
            </a:br>
            <a:r>
              <a:rPr lang="cs-CZ" altLang="cs-CZ" sz="1400" dirty="0" smtClean="0">
                <a:solidFill>
                  <a:schemeClr val="bg1"/>
                </a:solidFill>
              </a:rPr>
              <a:t>- s</a:t>
            </a:r>
            <a:r>
              <a:rPr lang="cs-CZ" alt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ymetrický </a:t>
            </a:r>
            <a:r>
              <a:rPr lang="cs-CZ" alt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rukou nahoru a do stran, s otevřenými dlaněmi, nádech;</a:t>
            </a:r>
            <a:br>
              <a:rPr lang="cs-CZ" alt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strnutí</a:t>
            </a:r>
          </a:p>
          <a:p>
            <a:r>
              <a:rPr lang="cs-CZ" altLang="cs-CZ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objímavý </a:t>
            </a:r>
            <a:r>
              <a:rPr lang="cs-CZ" alt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horních končetin následovaný výdechem, pláčem nebo křikem. </a:t>
            </a:r>
            <a:br>
              <a:rPr lang="cs-CZ" alt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400" dirty="0">
              <a:solidFill>
                <a:schemeClr val="bg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343" y="3777924"/>
            <a:ext cx="3860983" cy="1941128"/>
          </a:xfrm>
          <a:prstGeom prst="rect">
            <a:avLst/>
          </a:prstGeom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71239" y="5736271"/>
            <a:ext cx="68299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43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aktivován otočením hlavy na jednu nebo na druhou stranu, tam, kam otočíme hlavu, se ruka i noha natahují, mezitím co druhá ruka i noha se skrčí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podporuje 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vznik první koordinace oko-ruka</a:t>
            </a:r>
            <a:r>
              <a:rPr kumimoji="0" lang="cs-CZ" altLang="cs-CZ" sz="14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, ovlivňuje vývoj laterality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900333" y="5853885"/>
            <a:ext cx="4182534" cy="843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poloha šermíře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667775" y="1209874"/>
            <a:ext cx="3134004" cy="59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cs-CZ" dirty="0" smtClean="0"/>
              <a:t>výbavný </a:t>
            </a:r>
            <a:r>
              <a:rPr lang="cs-CZ" dirty="0"/>
              <a:t>do 3. - 4. měsíce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786579" y="5007331"/>
            <a:ext cx="3134004" cy="594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cs-CZ" dirty="0" smtClean="0"/>
              <a:t>výbavný </a:t>
            </a:r>
            <a:r>
              <a:rPr lang="cs-CZ" dirty="0"/>
              <a:t>do </a:t>
            </a:r>
            <a:r>
              <a:rPr lang="cs-CZ" dirty="0" smtClean="0"/>
              <a:t>6. </a:t>
            </a:r>
            <a:r>
              <a:rPr lang="cs-CZ" dirty="0"/>
              <a:t>měsíce</a:t>
            </a:r>
          </a:p>
        </p:txBody>
      </p:sp>
    </p:spTree>
    <p:extLst>
      <p:ext uri="{BB962C8B-B14F-4D97-AF65-F5344CB8AC3E}">
        <p14:creationId xmlns:p14="http://schemas.microsoft.com/office/powerpoint/2010/main" val="3197916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601" y="452718"/>
            <a:ext cx="10668000" cy="1400530"/>
          </a:xfrm>
        </p:spPr>
        <p:txBody>
          <a:bodyPr/>
          <a:lstStyle/>
          <a:p>
            <a:r>
              <a:rPr lang="cs-CZ" dirty="0" smtClean="0"/>
              <a:t>Reflexy proprioceptivní ( </a:t>
            </a:r>
            <a:r>
              <a:rPr lang="cs-CZ" dirty="0" err="1" smtClean="0"/>
              <a:t>myotatické</a:t>
            </a:r>
            <a:r>
              <a:rPr lang="cs-CZ" dirty="0" smtClean="0"/>
              <a:t>, napínací)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5602" y="2052918"/>
            <a:ext cx="9694252" cy="4663167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rgbClr val="FFC000"/>
                </a:solidFill>
              </a:rPr>
              <a:t>Masseterový</a:t>
            </a:r>
            <a:r>
              <a:rPr lang="cs-CZ" dirty="0" smtClean="0">
                <a:solidFill>
                  <a:srgbClr val="FFC000"/>
                </a:solidFill>
              </a:rPr>
              <a:t> reflex</a:t>
            </a:r>
          </a:p>
          <a:p>
            <a:pPr marL="0" indent="0">
              <a:buNone/>
            </a:pPr>
            <a:r>
              <a:rPr lang="cs-CZ" dirty="0" err="1" smtClean="0"/>
              <a:t>n.mandibularis</a:t>
            </a:r>
            <a:r>
              <a:rPr lang="cs-CZ" dirty="0" smtClean="0"/>
              <a:t> ( V) – Varolův most – </a:t>
            </a:r>
            <a:r>
              <a:rPr lang="cs-CZ" dirty="0" err="1" smtClean="0"/>
              <a:t>n.mandibularis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rgbClr val="FFC000"/>
                </a:solidFill>
              </a:rPr>
              <a:t>Nasopalpebrální</a:t>
            </a:r>
            <a:r>
              <a:rPr lang="cs-CZ" dirty="0" smtClean="0">
                <a:solidFill>
                  <a:srgbClr val="FFC000"/>
                </a:solidFill>
              </a:rPr>
              <a:t> reflex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V -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/>
              <a:t>Varolův most </a:t>
            </a:r>
            <a:r>
              <a:rPr lang="cs-CZ" dirty="0" smtClean="0"/>
              <a:t>-  VII</a:t>
            </a:r>
          </a:p>
          <a:p>
            <a:pPr marL="0" indent="0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err="1" smtClean="0">
                <a:solidFill>
                  <a:srgbClr val="FFC000"/>
                </a:solidFill>
              </a:rPr>
              <a:t>Bicipitový</a:t>
            </a:r>
            <a:r>
              <a:rPr lang="cs-CZ" dirty="0" smtClean="0">
                <a:solidFill>
                  <a:srgbClr val="FFC000"/>
                </a:solidFill>
              </a:rPr>
              <a:t> reflex</a:t>
            </a:r>
          </a:p>
          <a:p>
            <a:pPr marL="0" indent="0">
              <a:buNone/>
            </a:pPr>
            <a:r>
              <a:rPr lang="cs-CZ" dirty="0" err="1" smtClean="0"/>
              <a:t>n.musculocutaneus</a:t>
            </a:r>
            <a:r>
              <a:rPr lang="cs-CZ" dirty="0" smtClean="0"/>
              <a:t> –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C5- </a:t>
            </a:r>
            <a:r>
              <a:rPr lang="cs-CZ" dirty="0" err="1"/>
              <a:t>n.musculocutaneus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>
                <a:solidFill>
                  <a:srgbClr val="FFC000"/>
                </a:solidFill>
              </a:rPr>
              <a:t>Tricipitální</a:t>
            </a:r>
            <a:r>
              <a:rPr lang="cs-CZ" dirty="0" smtClean="0">
                <a:solidFill>
                  <a:srgbClr val="FFC000"/>
                </a:solidFill>
              </a:rPr>
              <a:t> reflex</a:t>
            </a:r>
          </a:p>
          <a:p>
            <a:pPr marL="0" indent="0">
              <a:buNone/>
            </a:pPr>
            <a:r>
              <a:rPr lang="cs-CZ" dirty="0" smtClean="0"/>
              <a:t>n</a:t>
            </a:r>
            <a:r>
              <a:rPr lang="cs-CZ" dirty="0"/>
              <a:t>. </a:t>
            </a:r>
            <a:r>
              <a:rPr lang="cs-CZ" dirty="0" err="1"/>
              <a:t>radialis</a:t>
            </a:r>
            <a:r>
              <a:rPr lang="cs-CZ" dirty="0"/>
              <a:t> –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C7- </a:t>
            </a:r>
            <a:r>
              <a:rPr lang="cs-CZ" dirty="0" err="1"/>
              <a:t>n.radialis</a:t>
            </a:r>
            <a:endParaRPr lang="cs-CZ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75" y="1191984"/>
            <a:ext cx="2199733" cy="27966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29" y="4130601"/>
            <a:ext cx="3451755" cy="25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62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3532" y="745067"/>
            <a:ext cx="9694335" cy="5503333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Patelární reflex</a:t>
            </a:r>
          </a:p>
          <a:p>
            <a:pPr marL="0" indent="0">
              <a:buNone/>
            </a:pPr>
            <a:r>
              <a:rPr lang="cs-CZ" dirty="0" err="1"/>
              <a:t>n</a:t>
            </a:r>
            <a:r>
              <a:rPr lang="cs-CZ" dirty="0" err="1" smtClean="0"/>
              <a:t>.femoralis</a:t>
            </a:r>
            <a:r>
              <a:rPr lang="cs-CZ" dirty="0" smtClean="0"/>
              <a:t> – L2-L4 – </a:t>
            </a:r>
            <a:r>
              <a:rPr lang="cs-CZ" dirty="0" err="1" smtClean="0"/>
              <a:t>n.femoralis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C000"/>
                </a:solidFill>
              </a:rPr>
              <a:t>Reflex Achillovy šlachy</a:t>
            </a:r>
          </a:p>
          <a:p>
            <a:pPr marL="0" indent="0">
              <a:buNone/>
            </a:pPr>
            <a:r>
              <a:rPr lang="cs-CZ" dirty="0" err="1" smtClean="0"/>
              <a:t>n.tibialis</a:t>
            </a:r>
            <a:r>
              <a:rPr lang="cs-CZ" dirty="0" smtClean="0"/>
              <a:t> – L5-S2- </a:t>
            </a:r>
            <a:r>
              <a:rPr lang="cs-CZ" dirty="0" err="1" smtClean="0"/>
              <a:t>n.tibialis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05" y="274680"/>
            <a:ext cx="1636184" cy="19041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3"/>
          <a:stretch/>
        </p:blipFill>
        <p:spPr>
          <a:xfrm>
            <a:off x="1568978" y="3410965"/>
            <a:ext cx="4687888" cy="25495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8" y="1920346"/>
            <a:ext cx="3387368" cy="42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0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14" y="-64597"/>
            <a:ext cx="8243684" cy="6897216"/>
          </a:xfrm>
        </p:spPr>
      </p:pic>
    </p:spTree>
    <p:extLst>
      <p:ext uri="{BB962C8B-B14F-4D97-AF65-F5344CB8AC3E}">
        <p14:creationId xmlns:p14="http://schemas.microsoft.com/office/powerpoint/2010/main" val="2427038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 </a:t>
            </a:r>
            <a:r>
              <a:rPr lang="cs-CZ" dirty="0" smtClean="0"/>
              <a:t>exteroceptivní ( kožní, slizniční)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868" y="2052918"/>
            <a:ext cx="9507986" cy="4195481"/>
          </a:xfrm>
        </p:spPr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Korneální reflex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V -  Varolův most -  VII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C000"/>
                </a:solidFill>
              </a:rPr>
              <a:t>Reflex patrový</a:t>
            </a:r>
          </a:p>
          <a:p>
            <a:pPr marL="0" indent="0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>
                <a:solidFill>
                  <a:srgbClr val="FFC000"/>
                </a:solidFill>
              </a:rPr>
              <a:t>Reflex epigastrický, </a:t>
            </a:r>
            <a:r>
              <a:rPr lang="cs-CZ" dirty="0" err="1" smtClean="0">
                <a:solidFill>
                  <a:srgbClr val="FFC000"/>
                </a:solidFill>
              </a:rPr>
              <a:t>mesogastrický</a:t>
            </a:r>
            <a:r>
              <a:rPr lang="cs-CZ" dirty="0" smtClean="0">
                <a:solidFill>
                  <a:srgbClr val="FFC000"/>
                </a:solidFill>
              </a:rPr>
              <a:t>, </a:t>
            </a:r>
            <a:r>
              <a:rPr lang="cs-CZ" dirty="0" err="1" smtClean="0">
                <a:solidFill>
                  <a:srgbClr val="FFC000"/>
                </a:solidFill>
              </a:rPr>
              <a:t>hypogastrický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FFC000"/>
              </a:solidFill>
            </a:endParaRPr>
          </a:p>
          <a:p>
            <a:r>
              <a:rPr lang="cs-CZ" dirty="0" smtClean="0">
                <a:solidFill>
                  <a:srgbClr val="FFC000"/>
                </a:solidFill>
              </a:rPr>
              <a:t>Babinského reflex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46335" r="43822" b="28923"/>
          <a:stretch/>
        </p:blipFill>
        <p:spPr>
          <a:xfrm>
            <a:off x="3837713" y="1705784"/>
            <a:ext cx="3021518" cy="18332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65" y="3613149"/>
            <a:ext cx="2400301" cy="23522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96" y="4650845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6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Reflexy smyslové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Zornicové reakce ( mióza, mydriáza)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na světlo – přímá, nepřímá reakce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na konvergenci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na bolest: štípnutí do kůže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247467" y="2844800"/>
            <a:ext cx="2616200" cy="52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mióza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851400" y="4150658"/>
            <a:ext cx="2616200" cy="52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mióza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418667" y="5638800"/>
            <a:ext cx="2616200" cy="52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mydriáza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05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Pyramidové jevy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534" y="1331495"/>
            <a:ext cx="9550320" cy="491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Dělí se </a:t>
            </a:r>
            <a:r>
              <a:rPr lang="cs-CZ" dirty="0"/>
              <a:t>na </a:t>
            </a:r>
            <a:r>
              <a:rPr lang="cs-CZ" dirty="0" smtClean="0"/>
              <a:t>:</a:t>
            </a:r>
          </a:p>
          <a:p>
            <a:r>
              <a:rPr lang="cs-CZ" dirty="0" smtClean="0"/>
              <a:t>iritační </a:t>
            </a:r>
            <a:r>
              <a:rPr lang="cs-CZ" dirty="0"/>
              <a:t>(spastické</a:t>
            </a:r>
            <a:r>
              <a:rPr lang="cs-CZ" dirty="0" smtClean="0"/>
              <a:t>)</a:t>
            </a:r>
          </a:p>
          <a:p>
            <a:r>
              <a:rPr lang="cs-CZ" dirty="0" smtClean="0"/>
              <a:t>zánikové </a:t>
            </a:r>
            <a:r>
              <a:rPr lang="cs-CZ" dirty="0"/>
              <a:t>(paretické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= extenzní </a:t>
            </a:r>
            <a:r>
              <a:rPr lang="cs-CZ" dirty="0"/>
              <a:t>reakce vyvolané specifickým podnětem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HKK</a:t>
            </a:r>
          </a:p>
          <a:p>
            <a:pPr marL="0" indent="0">
              <a:buNone/>
            </a:pPr>
            <a:r>
              <a:rPr lang="cs-CZ" b="1" dirty="0" err="1" smtClean="0"/>
              <a:t>Justerův</a:t>
            </a:r>
            <a:r>
              <a:rPr lang="cs-CZ" b="1" dirty="0" smtClean="0"/>
              <a:t> příznak : </a:t>
            </a:r>
          </a:p>
          <a:p>
            <a:pPr marL="0" indent="0">
              <a:buNone/>
            </a:pPr>
            <a:r>
              <a:rPr lang="cs-CZ" dirty="0" smtClean="0"/>
              <a:t>tahem </a:t>
            </a:r>
            <a:r>
              <a:rPr lang="cs-CZ" dirty="0"/>
              <a:t>špendlíku po </a:t>
            </a:r>
            <a:r>
              <a:rPr lang="cs-CZ" dirty="0" err="1"/>
              <a:t>antithenaru</a:t>
            </a:r>
            <a:r>
              <a:rPr lang="cs-CZ" dirty="0"/>
              <a:t> směrem k 5. </a:t>
            </a:r>
            <a:r>
              <a:rPr lang="cs-CZ" dirty="0" err="1"/>
              <a:t>metakarpo-falangeálnímu</a:t>
            </a:r>
            <a:r>
              <a:rPr lang="cs-CZ" dirty="0"/>
              <a:t> skloubení a odtud dále směrem k 2. </a:t>
            </a:r>
            <a:r>
              <a:rPr lang="cs-CZ" dirty="0" err="1"/>
              <a:t>metakarpo-falangeálnímu</a:t>
            </a:r>
            <a:r>
              <a:rPr lang="cs-CZ" dirty="0"/>
              <a:t> skloubení ukazováčku.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080000" y="5588000"/>
            <a:ext cx="6350000" cy="1151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Fyziologicky </a:t>
            </a:r>
            <a:r>
              <a:rPr lang="cs-CZ" dirty="0" smtClean="0"/>
              <a:t>- </a:t>
            </a:r>
            <a:r>
              <a:rPr lang="cs-CZ" dirty="0" err="1" smtClean="0"/>
              <a:t>nevýbavný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Patologie:</a:t>
            </a:r>
          </a:p>
          <a:p>
            <a:r>
              <a:rPr lang="cs-CZ" dirty="0" smtClean="0"/>
              <a:t> -pomalá, mírná addukce </a:t>
            </a:r>
            <a:r>
              <a:rPr lang="cs-CZ" dirty="0"/>
              <a:t>palce s naznačenou </a:t>
            </a:r>
            <a:r>
              <a:rPr lang="cs-CZ" dirty="0" smtClean="0"/>
              <a:t>opozicí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98554" y="2732025"/>
            <a:ext cx="3158066" cy="491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/>
              <a:t>Spastické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2039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41866" y="1219200"/>
            <a:ext cx="10363201" cy="50292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DKK</a:t>
            </a:r>
          </a:p>
          <a:p>
            <a:pPr marL="0" indent="0">
              <a:buNone/>
            </a:pPr>
            <a:r>
              <a:rPr lang="cs-CZ" b="1" dirty="0" smtClean="0"/>
              <a:t>Babinského </a:t>
            </a:r>
            <a:r>
              <a:rPr lang="cs-CZ" b="1" dirty="0"/>
              <a:t>příznak</a:t>
            </a:r>
            <a:r>
              <a:rPr lang="cs-CZ" dirty="0"/>
              <a:t> 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ostrou </a:t>
            </a:r>
            <a:r>
              <a:rPr lang="cs-CZ" dirty="0"/>
              <a:t>hranou </a:t>
            </a:r>
            <a:r>
              <a:rPr lang="cs-CZ" dirty="0" smtClean="0"/>
              <a:t>přejet </a:t>
            </a:r>
            <a:r>
              <a:rPr lang="cs-CZ" dirty="0"/>
              <a:t>po </a:t>
            </a:r>
            <a:r>
              <a:rPr lang="cs-CZ" dirty="0" err="1"/>
              <a:t>plantě</a:t>
            </a:r>
            <a:r>
              <a:rPr lang="cs-CZ" dirty="0"/>
              <a:t> od paty k malíku a dále k </a:t>
            </a:r>
            <a:r>
              <a:rPr lang="cs-CZ" dirty="0" smtClean="0"/>
              <a:t>palci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41866" y="389466"/>
            <a:ext cx="2226734" cy="6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/>
              <a:t>Spastické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97931" y="2662518"/>
            <a:ext cx="7425267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Fyziologicky : plantární flexe</a:t>
            </a:r>
          </a:p>
          <a:p>
            <a:r>
              <a:rPr lang="cs-CZ" dirty="0" smtClean="0"/>
              <a:t>Patologicky: </a:t>
            </a:r>
            <a:r>
              <a:rPr lang="cs-CZ" b="1" dirty="0" smtClean="0"/>
              <a:t>extenze </a:t>
            </a:r>
            <a:r>
              <a:rPr lang="cs-CZ" b="1" dirty="0"/>
              <a:t>palce</a:t>
            </a:r>
            <a:r>
              <a:rPr lang="cs-CZ" dirty="0"/>
              <a:t> a </a:t>
            </a:r>
            <a:r>
              <a:rPr lang="cs-CZ" dirty="0" smtClean="0"/>
              <a:t>abdukce </a:t>
            </a:r>
            <a:r>
              <a:rPr lang="cs-CZ" dirty="0"/>
              <a:t>ostatních prstů (</a:t>
            </a:r>
            <a:r>
              <a:rPr lang="cs-CZ" b="1" dirty="0"/>
              <a:t>příznak </a:t>
            </a:r>
            <a:r>
              <a:rPr lang="cs-CZ" b="1" dirty="0" smtClean="0"/>
              <a:t>vějíře)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089" y="2662518"/>
            <a:ext cx="3829243" cy="336973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121" y="4034118"/>
            <a:ext cx="3014028" cy="275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5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t="19300" r="5863" b="4542"/>
          <a:stretch/>
        </p:blipFill>
        <p:spPr>
          <a:xfrm>
            <a:off x="939338" y="305852"/>
            <a:ext cx="9712763" cy="63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72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60400" y="516467"/>
            <a:ext cx="4174067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zánikové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0400" y="1667933"/>
            <a:ext cx="9558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HKK</a:t>
            </a:r>
          </a:p>
          <a:p>
            <a:r>
              <a:rPr lang="cs-CZ" b="1" dirty="0" err="1"/>
              <a:t>Mingazziniho</a:t>
            </a:r>
            <a:r>
              <a:rPr lang="cs-CZ" b="1" dirty="0"/>
              <a:t> příznak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předpažení paretická paže klesá (více akrálně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DKK</a:t>
            </a:r>
          </a:p>
          <a:p>
            <a:r>
              <a:rPr lang="cs-CZ" b="1" dirty="0"/>
              <a:t>příznak </a:t>
            </a:r>
            <a:r>
              <a:rPr lang="cs-CZ" b="1" dirty="0" err="1"/>
              <a:t>Mingazzini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vyšetřovaný </a:t>
            </a:r>
            <a:r>
              <a:rPr lang="cs-CZ" dirty="0"/>
              <a:t>(ležící na zádech</a:t>
            </a:r>
            <a:r>
              <a:rPr lang="cs-CZ" dirty="0" smtClean="0"/>
              <a:t>), zavřené oči, </a:t>
            </a:r>
            <a:r>
              <a:rPr lang="cs-CZ" dirty="0"/>
              <a:t>drží dolní končetiny flektované v kyčlích a kolenou do pravého </a:t>
            </a:r>
            <a:r>
              <a:rPr lang="cs-CZ" dirty="0" smtClean="0"/>
              <a:t>úhlu</a:t>
            </a:r>
            <a:endParaRPr lang="cs-CZ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Barrého</a:t>
            </a:r>
            <a:r>
              <a:rPr lang="cs-CZ" b="1" dirty="0" smtClean="0"/>
              <a:t> </a:t>
            </a:r>
            <a:r>
              <a:rPr lang="cs-CZ" b="1" dirty="0"/>
              <a:t>příznak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Vyšetřovaný (ležící </a:t>
            </a:r>
            <a:r>
              <a:rPr lang="cs-CZ" dirty="0"/>
              <a:t>na břiše) má bérce flektované v kolenou do 90 </a:t>
            </a:r>
            <a:r>
              <a:rPr lang="cs-CZ" dirty="0" smtClean="0"/>
              <a:t>stupňů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834467" y="4309534"/>
            <a:ext cx="557953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b="1" dirty="0"/>
              <a:t>Příznak </a:t>
            </a:r>
            <a:r>
              <a:rPr lang="cs-CZ" b="1" dirty="0" smtClean="0"/>
              <a:t>pozitivní :</a:t>
            </a:r>
          </a:p>
          <a:p>
            <a:r>
              <a:rPr lang="cs-CZ" dirty="0" smtClean="0"/>
              <a:t>pokles </a:t>
            </a:r>
            <a:r>
              <a:rPr lang="cs-CZ" dirty="0"/>
              <a:t>končetiny na straně parézy</a:t>
            </a:r>
          </a:p>
        </p:txBody>
      </p:sp>
    </p:spTree>
    <p:extLst>
      <p:ext uri="{BB962C8B-B14F-4D97-AF65-F5344CB8AC3E}">
        <p14:creationId xmlns:p14="http://schemas.microsoft.com/office/powerpoint/2010/main" val="295250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zjišťujeme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296786"/>
            <a:ext cx="10841182" cy="52037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Porucha centrálního – horního </a:t>
            </a:r>
            <a:r>
              <a:rPr lang="cs-CZ" dirty="0" err="1" smtClean="0">
                <a:solidFill>
                  <a:srgbClr val="FFC000"/>
                </a:solidFill>
              </a:rPr>
              <a:t>motoneuronu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Hypertonus</a:t>
            </a:r>
            <a:r>
              <a:rPr lang="cs-CZ" dirty="0" smtClean="0"/>
              <a:t>, </a:t>
            </a:r>
            <a:r>
              <a:rPr lang="cs-CZ" dirty="0" err="1" smtClean="0"/>
              <a:t>hyperreflexie</a:t>
            </a:r>
            <a:r>
              <a:rPr lang="cs-CZ" dirty="0" smtClean="0"/>
              <a:t>, paréza, </a:t>
            </a:r>
          </a:p>
          <a:p>
            <a:pPr marL="0" indent="0">
              <a:buNone/>
            </a:pPr>
            <a:r>
              <a:rPr lang="cs-CZ" dirty="0" smtClean="0"/>
              <a:t>zánikové i spastické pyramidové jevy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Porucha dolního </a:t>
            </a:r>
            <a:r>
              <a:rPr lang="cs-CZ" dirty="0" err="1" smtClean="0">
                <a:solidFill>
                  <a:srgbClr val="FFC000"/>
                </a:solidFill>
              </a:rPr>
              <a:t>motoneuronu</a:t>
            </a:r>
            <a:endParaRPr lang="cs-CZ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Hypotrofie, fascikulace, </a:t>
            </a:r>
            <a:r>
              <a:rPr lang="cs-CZ" dirty="0" err="1" smtClean="0"/>
              <a:t>hypotonus</a:t>
            </a:r>
            <a:r>
              <a:rPr lang="cs-CZ" dirty="0" smtClean="0"/>
              <a:t>, </a:t>
            </a:r>
            <a:r>
              <a:rPr lang="cs-CZ" dirty="0" err="1" smtClean="0"/>
              <a:t>hypo</a:t>
            </a:r>
            <a:r>
              <a:rPr lang="cs-CZ" dirty="0" smtClean="0"/>
              <a:t> až areflexie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nejsou</a:t>
            </a:r>
            <a:r>
              <a:rPr lang="cs-CZ" dirty="0" smtClean="0"/>
              <a:t> přítomné iritační pyramidové jevy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Svalové onemocnění</a:t>
            </a:r>
          </a:p>
          <a:p>
            <a:pPr marL="0" indent="0">
              <a:buNone/>
            </a:pPr>
            <a:r>
              <a:rPr lang="cs-CZ" dirty="0" smtClean="0"/>
              <a:t>Hypotrofie, </a:t>
            </a:r>
            <a:r>
              <a:rPr lang="cs-CZ" dirty="0" err="1" smtClean="0"/>
              <a:t>hypotonus</a:t>
            </a:r>
            <a:r>
              <a:rPr lang="cs-CZ" dirty="0" smtClean="0"/>
              <a:t>, </a:t>
            </a:r>
            <a:r>
              <a:rPr lang="cs-CZ" dirty="0" err="1" smtClean="0"/>
              <a:t>hypo</a:t>
            </a:r>
            <a:r>
              <a:rPr lang="cs-CZ" dirty="0" smtClean="0"/>
              <a:t> až areflexie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Poruchy neuromuskulárního přenosu</a:t>
            </a:r>
          </a:p>
          <a:p>
            <a:pPr marL="0" indent="0">
              <a:buNone/>
            </a:pPr>
            <a:r>
              <a:rPr lang="cs-CZ" dirty="0" smtClean="0"/>
              <a:t>Slabost, velká unavitelnost, normální nebo </a:t>
            </a:r>
            <a:r>
              <a:rPr lang="cs-CZ" dirty="0" err="1" smtClean="0"/>
              <a:t>hypotonus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reflexy normální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FFC000"/>
                </a:solidFill>
              </a:rPr>
              <a:t>Funkční slabost</a:t>
            </a:r>
          </a:p>
          <a:p>
            <a:pPr marL="0" indent="0">
              <a:buNone/>
            </a:pPr>
            <a:r>
              <a:rPr lang="cs-CZ" dirty="0" smtClean="0"/>
              <a:t>Bez hypotrofie, normální tonus, normální reflexy, nestálá síla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60" y="556383"/>
            <a:ext cx="4212333" cy="36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46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5878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HKK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698" y="1238596"/>
            <a:ext cx="11346873" cy="517051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troficitu</a:t>
            </a:r>
            <a:r>
              <a:rPr lang="cs-CZ" b="1" dirty="0">
                <a:solidFill>
                  <a:srgbClr val="FFC000"/>
                </a:solidFill>
              </a:rPr>
              <a:t> svalstva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/>
              <a:t>( </a:t>
            </a:r>
            <a:r>
              <a:rPr lang="cs-CZ" b="1" dirty="0"/>
              <a:t>svalové atrofie, hypertrofie, </a:t>
            </a:r>
            <a:r>
              <a:rPr lang="cs-CZ" b="1" dirty="0" err="1" smtClean="0"/>
              <a:t>pseudohypertrofie</a:t>
            </a:r>
            <a:r>
              <a:rPr lang="cs-CZ" b="1" dirty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velmi významné je hodnocení</a:t>
            </a:r>
            <a:r>
              <a:rPr lang="cs-CZ" b="1" dirty="0"/>
              <a:t> </a:t>
            </a:r>
            <a:r>
              <a:rPr lang="cs-CZ" b="1" dirty="0">
                <a:solidFill>
                  <a:srgbClr val="FFC000"/>
                </a:solidFill>
              </a:rPr>
              <a:t>svalového napětí - tonu </a:t>
            </a:r>
            <a:r>
              <a:rPr lang="cs-CZ" dirty="0"/>
              <a:t>končetinového svalstva: </a:t>
            </a:r>
          </a:p>
          <a:p>
            <a:pPr lvl="1"/>
            <a:r>
              <a:rPr lang="cs-CZ" dirty="0"/>
              <a:t>provádíme pasivní pohyby končetinou v jejích segmentech a hodnotíme, zda je svalové napětí přiměřené či zvýšené (</a:t>
            </a:r>
            <a:r>
              <a:rPr lang="cs-CZ" b="1" dirty="0"/>
              <a:t>hypertonie</a:t>
            </a:r>
            <a:r>
              <a:rPr lang="cs-CZ" dirty="0"/>
              <a:t>) nebo snížené (</a:t>
            </a:r>
            <a:r>
              <a:rPr lang="cs-CZ" b="1" dirty="0"/>
              <a:t>hypotonie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 nemocných v bezvědomí také zkoušíme, jak se končetina chová při pádu (volný či brzděný pád)</a:t>
            </a:r>
          </a:p>
          <a:p>
            <a:pPr lvl="1"/>
            <a:r>
              <a:rPr lang="cs-CZ" dirty="0"/>
              <a:t>u nemocných  </a:t>
            </a:r>
            <a:r>
              <a:rPr lang="cs-CZ" dirty="0">
                <a:solidFill>
                  <a:srgbClr val="FFC000"/>
                </a:solidFill>
              </a:rPr>
              <a:t>s vyšším svalovým napětím </a:t>
            </a:r>
            <a:r>
              <a:rPr lang="cs-CZ" dirty="0"/>
              <a:t>zkoušíme zkoušku rychlé extenze flektované končetiny v lokti: </a:t>
            </a:r>
          </a:p>
          <a:p>
            <a:pPr lvl="2"/>
            <a:r>
              <a:rPr lang="cs-CZ" dirty="0"/>
              <a:t>pokud zpočátku jde pohyb proti výraznému odporu, který náhle povolí a další fáze pohybu již jde provést normálně , je přítomen tzv. </a:t>
            </a:r>
            <a:r>
              <a:rPr lang="cs-CZ" b="1" dirty="0"/>
              <a:t>fenomén sklapovacího nože</a:t>
            </a:r>
            <a:r>
              <a:rPr lang="cs-CZ" dirty="0"/>
              <a:t> - ekvivalent</a:t>
            </a:r>
            <a:r>
              <a:rPr lang="cs-CZ" b="1" dirty="0"/>
              <a:t> </a:t>
            </a:r>
            <a:r>
              <a:rPr lang="cs-CZ" b="1" dirty="0" err="1"/>
              <a:t>spasticity</a:t>
            </a:r>
            <a:endParaRPr lang="cs-CZ" dirty="0"/>
          </a:p>
          <a:p>
            <a:pPr lvl="2"/>
            <a:r>
              <a:rPr lang="cs-CZ" dirty="0"/>
              <a:t>jiným druhem zvýšeného svalového napětí je </a:t>
            </a:r>
            <a:r>
              <a:rPr lang="cs-CZ" b="1" dirty="0"/>
              <a:t>rigidita</a:t>
            </a:r>
            <a:r>
              <a:rPr lang="cs-CZ" dirty="0"/>
              <a:t>, kdy sval klade zvýšený odpor při celém rozsahu pohybu (</a:t>
            </a:r>
            <a:r>
              <a:rPr lang="cs-CZ" b="1" dirty="0"/>
              <a:t>fenomén olověné trubky</a:t>
            </a:r>
            <a:r>
              <a:rPr lang="cs-CZ" dirty="0"/>
              <a:t>), případně je narušen náhlými zárazy v plynulosti pohybu pro náskoky svalového napětí (</a:t>
            </a:r>
            <a:r>
              <a:rPr lang="cs-CZ" b="1" dirty="0"/>
              <a:t>fenomén ozubeného kola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následně hodnotíme </a:t>
            </a:r>
            <a:r>
              <a:rPr lang="cs-CZ" b="1" dirty="0">
                <a:solidFill>
                  <a:srgbClr val="FFC000"/>
                </a:solidFill>
              </a:rPr>
              <a:t>hybnost</a:t>
            </a:r>
            <a:r>
              <a:rPr lang="cs-CZ" dirty="0">
                <a:solidFill>
                  <a:srgbClr val="FFC000"/>
                </a:solidFill>
              </a:rPr>
              <a:t>: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aktivní hybnost končetiny</a:t>
            </a:r>
            <a:r>
              <a:rPr lang="cs-CZ" dirty="0"/>
              <a:t>, tj. její sílu v jednotlivých segmentech akrálně i proximálně (pacient provádí všechny možné pohyby v jednotlivých segmentech končetiny proti námi kladenému odporu)</a:t>
            </a:r>
          </a:p>
          <a:p>
            <a:pPr lvl="1"/>
            <a:r>
              <a:rPr lang="cs-CZ" b="1" dirty="0"/>
              <a:t>pasivní hybnost končetiny</a:t>
            </a:r>
            <a:r>
              <a:rPr lang="cs-CZ" dirty="0"/>
              <a:t>, tj. </a:t>
            </a:r>
            <a:r>
              <a:rPr lang="cs-CZ" dirty="0" err="1"/>
              <a:t>exkursibilitu</a:t>
            </a:r>
            <a:r>
              <a:rPr lang="cs-CZ" dirty="0"/>
              <a:t> v kloubních segmentech, která je dána především </a:t>
            </a:r>
            <a:r>
              <a:rPr lang="cs-CZ" dirty="0" err="1"/>
              <a:t>hypo</a:t>
            </a:r>
            <a:r>
              <a:rPr lang="cs-CZ" dirty="0"/>
              <a:t> či hypertonií okolních svalů (provádíme pohyby v jednotlivých segmentech a hodnotíme jejich rozsah)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287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C000"/>
                </a:solidFill>
              </a:rPr>
              <a:t>Reflexy HKK: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                     </a:t>
            </a:r>
            <a:r>
              <a:rPr lang="cs-CZ" dirty="0" err="1" smtClean="0"/>
              <a:t>Bicipitový</a:t>
            </a:r>
            <a:r>
              <a:rPr lang="cs-CZ" dirty="0" smtClean="0"/>
              <a:t> reflex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                    </a:t>
            </a:r>
            <a:r>
              <a:rPr lang="cs-CZ" dirty="0" err="1" smtClean="0"/>
              <a:t>Tricipitální</a:t>
            </a:r>
            <a:r>
              <a:rPr lang="cs-CZ" dirty="0" smtClean="0"/>
              <a:t> reflex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Zánikové jevy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                     </a:t>
            </a:r>
            <a:r>
              <a:rPr lang="cs-CZ" b="1" dirty="0" err="1"/>
              <a:t>Mingazziniho</a:t>
            </a:r>
            <a:r>
              <a:rPr lang="cs-CZ" b="1" dirty="0"/>
              <a:t> příznak</a:t>
            </a:r>
            <a:r>
              <a:rPr lang="cs-CZ" dirty="0"/>
              <a:t> </a:t>
            </a:r>
          </a:p>
          <a:p>
            <a:r>
              <a:rPr lang="cs-CZ" dirty="0" smtClean="0">
                <a:solidFill>
                  <a:srgbClr val="FFC000"/>
                </a:solidFill>
              </a:rPr>
              <a:t>Iritační pyramidové jevy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                     </a:t>
            </a:r>
            <a:r>
              <a:rPr lang="cs-CZ" dirty="0" err="1" smtClean="0"/>
              <a:t>Justerův</a:t>
            </a:r>
            <a:r>
              <a:rPr lang="cs-CZ" dirty="0" smtClean="0"/>
              <a:t> příznak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Cerebellární</a:t>
            </a:r>
            <a:r>
              <a:rPr lang="cs-CZ" dirty="0" smtClean="0">
                <a:solidFill>
                  <a:srgbClr val="FF0000"/>
                </a:solidFill>
              </a:rPr>
              <a:t> funkce </a:t>
            </a:r>
            <a:r>
              <a:rPr lang="cs-CZ" dirty="0" smtClean="0"/>
              <a:t>(taxe, </a:t>
            </a:r>
            <a:r>
              <a:rPr lang="cs-CZ" dirty="0" err="1" smtClean="0"/>
              <a:t>diadochokinéza</a:t>
            </a:r>
            <a:r>
              <a:rPr lang="cs-CZ" dirty="0" smtClean="0"/>
              <a:t>, Stewart – Holmes)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490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DKK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6111" y="1138844"/>
            <a:ext cx="10775575" cy="510955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přítomnost patologického </a:t>
            </a:r>
            <a:r>
              <a:rPr lang="cs-CZ" b="1" dirty="0">
                <a:solidFill>
                  <a:srgbClr val="FFC000"/>
                </a:solidFill>
              </a:rPr>
              <a:t>držení končetin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(flexe, extense, deviace atd.)</a:t>
            </a:r>
          </a:p>
          <a:p>
            <a:r>
              <a:rPr lang="cs-CZ" b="1" dirty="0" err="1" smtClean="0">
                <a:solidFill>
                  <a:srgbClr val="FFC000"/>
                </a:solidFill>
              </a:rPr>
              <a:t>troficitu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>
                <a:solidFill>
                  <a:srgbClr val="FFC000"/>
                </a:solidFill>
              </a:rPr>
              <a:t>svalstva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(</a:t>
            </a:r>
            <a:r>
              <a:rPr lang="cs-CZ" dirty="0" smtClean="0"/>
              <a:t> </a:t>
            </a:r>
            <a:r>
              <a:rPr lang="cs-CZ" b="1" dirty="0" smtClean="0"/>
              <a:t>svalová </a:t>
            </a:r>
            <a:r>
              <a:rPr lang="cs-CZ" b="1" dirty="0"/>
              <a:t>atrofie, hypertrofie, </a:t>
            </a:r>
            <a:r>
              <a:rPr lang="cs-CZ" b="1" dirty="0" err="1" smtClean="0"/>
              <a:t>pseudohypertrofie</a:t>
            </a:r>
            <a:r>
              <a:rPr lang="cs-CZ" b="1" dirty="0" smtClean="0"/>
              <a:t>)</a:t>
            </a:r>
            <a:endParaRPr lang="cs-CZ" dirty="0"/>
          </a:p>
          <a:p>
            <a:r>
              <a:rPr lang="cs-CZ" dirty="0"/>
              <a:t>velmi významné je hodnocení </a:t>
            </a:r>
            <a:r>
              <a:rPr lang="cs-CZ" b="1" dirty="0">
                <a:solidFill>
                  <a:srgbClr val="FFC000"/>
                </a:solidFill>
              </a:rPr>
              <a:t>svalového napětí - tonu</a:t>
            </a:r>
            <a:r>
              <a:rPr lang="cs-CZ" dirty="0"/>
              <a:t> končetinového svalstva: </a:t>
            </a:r>
          </a:p>
          <a:p>
            <a:pPr lvl="1"/>
            <a:r>
              <a:rPr lang="cs-CZ" dirty="0"/>
              <a:t>provádíme pasivní pohyby končetinou v jejích segmentech a hodnotíme, zda je svalové napětí přiměřené či zvýšené (</a:t>
            </a:r>
            <a:r>
              <a:rPr lang="cs-CZ" b="1" dirty="0"/>
              <a:t>hypertonie</a:t>
            </a:r>
            <a:r>
              <a:rPr lang="cs-CZ" dirty="0"/>
              <a:t>) nebo snížené (</a:t>
            </a:r>
            <a:r>
              <a:rPr lang="cs-CZ" b="1" dirty="0"/>
              <a:t>hypotonie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 nemocných v bezvědomí také zkoušíme, jak se končetina chová při pádu (volný či brzděný pád)</a:t>
            </a:r>
          </a:p>
          <a:p>
            <a:pPr lvl="1"/>
            <a:r>
              <a:rPr lang="cs-CZ" dirty="0"/>
              <a:t>u nemocných  s vyšším svalovým napětím zkoušíme zkoušku </a:t>
            </a:r>
            <a:r>
              <a:rPr lang="cs-CZ" dirty="0">
                <a:solidFill>
                  <a:srgbClr val="FFC000"/>
                </a:solidFill>
              </a:rPr>
              <a:t>rychlé extenze flektované končetiny v kolenu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pokud zpočátku jde pohyb proti výraznému odporu, který náhle povolí a další fáze pohybu již jde provést normálně, je přítomen tzv. </a:t>
            </a:r>
            <a:r>
              <a:rPr lang="cs-CZ" b="1" dirty="0"/>
              <a:t>fenomén sklapovacího nože</a:t>
            </a:r>
            <a:r>
              <a:rPr lang="cs-CZ" dirty="0"/>
              <a:t> - ekvivalent </a:t>
            </a:r>
            <a:r>
              <a:rPr lang="cs-CZ" b="1" dirty="0" err="1">
                <a:solidFill>
                  <a:srgbClr val="FFC000"/>
                </a:solidFill>
              </a:rPr>
              <a:t>spasticity</a:t>
            </a:r>
            <a:endParaRPr lang="cs-CZ" dirty="0">
              <a:solidFill>
                <a:srgbClr val="FFC000"/>
              </a:solidFill>
            </a:endParaRPr>
          </a:p>
          <a:p>
            <a:pPr lvl="2"/>
            <a:r>
              <a:rPr lang="cs-CZ" dirty="0"/>
              <a:t>jiným druhem zvýšeného svalového napětí je</a:t>
            </a:r>
            <a:r>
              <a:rPr lang="cs-CZ" b="1" dirty="0"/>
              <a:t> </a:t>
            </a:r>
            <a:r>
              <a:rPr lang="cs-CZ" b="1" dirty="0">
                <a:solidFill>
                  <a:srgbClr val="FFC000"/>
                </a:solidFill>
              </a:rPr>
              <a:t>rigidita</a:t>
            </a:r>
            <a:r>
              <a:rPr lang="cs-CZ" dirty="0"/>
              <a:t>, kdy sval klade zvýšený odpor při celém rozsahu pohybu (</a:t>
            </a:r>
            <a:r>
              <a:rPr lang="cs-CZ" b="1" dirty="0"/>
              <a:t>fenomén olověné trubky</a:t>
            </a:r>
            <a:r>
              <a:rPr lang="cs-CZ" dirty="0"/>
              <a:t>), případně je narušen náhlými zárazy pohybu pro náhlé náskoky svalového napětí (</a:t>
            </a:r>
            <a:r>
              <a:rPr lang="cs-CZ" b="1" dirty="0"/>
              <a:t>fenomén ozubeného kola</a:t>
            </a:r>
            <a:r>
              <a:rPr lang="cs-CZ" dirty="0"/>
              <a:t>)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hybnost</a:t>
            </a:r>
            <a:r>
              <a:rPr lang="cs-CZ" b="1" dirty="0">
                <a:solidFill>
                  <a:srgbClr val="FFC000"/>
                </a:solidFill>
              </a:rPr>
              <a:t>:</a:t>
            </a:r>
            <a:r>
              <a:rPr lang="cs-CZ" dirty="0">
                <a:solidFill>
                  <a:srgbClr val="FFC000"/>
                </a:solidFill>
              </a:rPr>
              <a:t> </a:t>
            </a:r>
          </a:p>
          <a:p>
            <a:pPr lvl="1"/>
            <a:r>
              <a:rPr lang="cs-CZ" b="1" dirty="0"/>
              <a:t>aktivní hybnost končetiny</a:t>
            </a:r>
            <a:r>
              <a:rPr lang="cs-CZ" dirty="0"/>
              <a:t>, tj. její sílu v jednotlivých segmentech akrálně i proximálně (pacient provádí všechny možné pohyby v jednotlivých segmentech končetiny proti námi kladenému odporu) </a:t>
            </a:r>
          </a:p>
          <a:p>
            <a:pPr lvl="1"/>
            <a:r>
              <a:rPr lang="cs-CZ" b="1" dirty="0"/>
              <a:t>pasivní hybnost</a:t>
            </a:r>
            <a:r>
              <a:rPr lang="cs-CZ" dirty="0"/>
              <a:t>, tj. </a:t>
            </a:r>
            <a:r>
              <a:rPr lang="cs-CZ" dirty="0" err="1"/>
              <a:t>exkursibilitu</a:t>
            </a:r>
            <a:r>
              <a:rPr lang="cs-CZ" dirty="0"/>
              <a:t> v kloubních segmentech, která je dána především </a:t>
            </a:r>
            <a:r>
              <a:rPr lang="cs-CZ" dirty="0" err="1"/>
              <a:t>hypo</a:t>
            </a:r>
            <a:r>
              <a:rPr lang="cs-CZ" dirty="0"/>
              <a:t> či hypertonií okolních svalů (provádíme pohyby v jednotlivých segmentech a hodnotíme jejich rozsah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264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Pohybový řetězec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0933" y="1363134"/>
            <a:ext cx="11582400" cy="488526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Existují fyziologické a patologické řetězce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</a:rPr>
              <a:t>Fyziologický</a:t>
            </a:r>
            <a:r>
              <a:rPr lang="cs-CZ" dirty="0" smtClean="0"/>
              <a:t> : označován stav, kdy je pohybový aparát zcela zdravý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</a:rPr>
              <a:t>Patologický:</a:t>
            </a:r>
            <a:r>
              <a:rPr lang="cs-CZ" dirty="0" smtClean="0"/>
              <a:t> pokud pohybový aparát není zcela zdravý ( funkční blokády, strukturální změny)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3802" y="4624340"/>
            <a:ext cx="108204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Chybně prováděný pohybový stereotyp je řízen </a:t>
            </a:r>
            <a:r>
              <a:rPr lang="cs-CZ" b="1" dirty="0" smtClean="0">
                <a:solidFill>
                  <a:srgbClr val="FF0000"/>
                </a:solidFill>
              </a:rPr>
              <a:t>náhradním programem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33802" y="1620492"/>
            <a:ext cx="2319250" cy="58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Plán pohybového programu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308764" y="1620491"/>
            <a:ext cx="2382981" cy="58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Kontrakce kosterních svalů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8550722" y="1620490"/>
            <a:ext cx="1712421" cy="58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Konkrétní pohyb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3128230" y="1620490"/>
            <a:ext cx="836941" cy="607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7202763" y="1636287"/>
            <a:ext cx="836941" cy="607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553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C000"/>
                </a:solidFill>
              </a:rPr>
              <a:t>Reflexy </a:t>
            </a:r>
            <a:r>
              <a:rPr lang="cs-CZ" dirty="0" smtClean="0">
                <a:solidFill>
                  <a:srgbClr val="FFC000"/>
                </a:solidFill>
              </a:rPr>
              <a:t>DKK</a:t>
            </a:r>
            <a:r>
              <a:rPr lang="cs-CZ" dirty="0">
                <a:solidFill>
                  <a:srgbClr val="FFC000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</a:t>
            </a:r>
            <a:r>
              <a:rPr lang="cs-CZ" dirty="0" smtClean="0"/>
              <a:t>patelární </a:t>
            </a:r>
            <a:r>
              <a:rPr lang="cs-CZ" dirty="0"/>
              <a:t>reflex</a:t>
            </a:r>
          </a:p>
          <a:p>
            <a:pPr marL="0" indent="0">
              <a:buNone/>
            </a:pPr>
            <a:r>
              <a:rPr lang="cs-CZ" dirty="0" smtClean="0"/>
              <a:t>                     reflex Achillovy šlachy</a:t>
            </a:r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Zánikové jevy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 </a:t>
            </a:r>
            <a:r>
              <a:rPr lang="cs-CZ" dirty="0" err="1"/>
              <a:t>Mingazziniho</a:t>
            </a:r>
            <a:r>
              <a:rPr lang="cs-CZ" dirty="0"/>
              <a:t> příznak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</a:t>
            </a:r>
            <a:r>
              <a:rPr lang="cs-CZ" dirty="0" err="1" smtClean="0"/>
              <a:t>Barrého</a:t>
            </a:r>
            <a:r>
              <a:rPr lang="cs-CZ" dirty="0" smtClean="0"/>
              <a:t> příznak</a:t>
            </a:r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Iritační pyramidové jevy</a:t>
            </a:r>
          </a:p>
          <a:p>
            <a:pPr marL="0" indent="0">
              <a:buNone/>
            </a:pPr>
            <a:r>
              <a:rPr lang="cs-CZ" dirty="0">
                <a:solidFill>
                  <a:srgbClr val="FFC000"/>
                </a:solidFill>
              </a:rPr>
              <a:t>                      </a:t>
            </a:r>
            <a:r>
              <a:rPr lang="cs-CZ" dirty="0" smtClean="0"/>
              <a:t>Babinského </a:t>
            </a:r>
            <a:r>
              <a:rPr lang="cs-CZ" dirty="0"/>
              <a:t>příznak</a:t>
            </a:r>
          </a:p>
          <a:p>
            <a:r>
              <a:rPr lang="cs-CZ" dirty="0" err="1">
                <a:solidFill>
                  <a:srgbClr val="FF0000"/>
                </a:solidFill>
              </a:rPr>
              <a:t>Cerebellární</a:t>
            </a:r>
            <a:r>
              <a:rPr lang="cs-CZ" dirty="0">
                <a:solidFill>
                  <a:srgbClr val="FF0000"/>
                </a:solidFill>
              </a:rPr>
              <a:t> funkce </a:t>
            </a:r>
            <a:r>
              <a:rPr lang="cs-CZ" dirty="0"/>
              <a:t>(</a:t>
            </a:r>
            <a:r>
              <a:rPr lang="cs-CZ" dirty="0" smtClean="0"/>
              <a:t>taxe)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8308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FC000"/>
                </a:solidFill>
              </a:rPr>
              <a:t>Příklad zápisu normálního nálezu základního neurologického vyšetření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dirty="0"/>
              <a:t>tonus </a:t>
            </a:r>
            <a:r>
              <a:rPr lang="cs-CZ" dirty="0" smtClean="0"/>
              <a:t>přiměřený</a:t>
            </a:r>
          </a:p>
          <a:p>
            <a:pPr>
              <a:buFontTx/>
              <a:buChar char="-"/>
            </a:pPr>
            <a:r>
              <a:rPr lang="cs-CZ" dirty="0" smtClean="0"/>
              <a:t>síla </a:t>
            </a:r>
            <a:r>
              <a:rPr lang="cs-CZ" dirty="0" err="1"/>
              <a:t>sym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err="1" smtClean="0"/>
              <a:t>rr</a:t>
            </a:r>
            <a:r>
              <a:rPr lang="cs-CZ" dirty="0"/>
              <a:t>. </a:t>
            </a:r>
            <a:r>
              <a:rPr lang="cs-CZ" dirty="0" err="1"/>
              <a:t>sym</a:t>
            </a:r>
            <a:r>
              <a:rPr lang="cs-CZ" dirty="0"/>
              <a:t>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Mingazzini</a:t>
            </a:r>
            <a:r>
              <a:rPr lang="cs-CZ" dirty="0" smtClean="0"/>
              <a:t> </a:t>
            </a:r>
            <a:r>
              <a:rPr lang="cs-CZ" dirty="0" err="1" smtClean="0"/>
              <a:t>negat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smtClean="0"/>
              <a:t>Taxe přesná</a:t>
            </a:r>
          </a:p>
          <a:p>
            <a:pPr>
              <a:buFontTx/>
              <a:buChar char="-"/>
            </a:pPr>
            <a:r>
              <a:rPr lang="cs-CZ" dirty="0" smtClean="0"/>
              <a:t>Taktilní čití bez výpadku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– tonus přiměřený</a:t>
            </a:r>
          </a:p>
          <a:p>
            <a:pPr>
              <a:buFontTx/>
              <a:buChar char="-"/>
            </a:pPr>
            <a:r>
              <a:rPr lang="cs-CZ" dirty="0"/>
              <a:t>síla </a:t>
            </a:r>
            <a:r>
              <a:rPr lang="cs-CZ" dirty="0" err="1"/>
              <a:t>sym</a:t>
            </a:r>
            <a:r>
              <a:rPr lang="cs-CZ" dirty="0"/>
              <a:t>.</a:t>
            </a:r>
          </a:p>
          <a:p>
            <a:pPr>
              <a:buFontTx/>
              <a:buChar char="-"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sym</a:t>
            </a:r>
            <a:r>
              <a:rPr lang="cs-CZ" dirty="0"/>
              <a:t>. </a:t>
            </a:r>
          </a:p>
          <a:p>
            <a:pPr>
              <a:buFontTx/>
              <a:buChar char="-"/>
            </a:pPr>
            <a:r>
              <a:rPr lang="cs-CZ" dirty="0" err="1" smtClean="0"/>
              <a:t>Mingazzini</a:t>
            </a:r>
            <a:r>
              <a:rPr lang="cs-CZ" dirty="0" smtClean="0"/>
              <a:t> </a:t>
            </a:r>
            <a:r>
              <a:rPr lang="cs-CZ" dirty="0" err="1"/>
              <a:t>negat</a:t>
            </a:r>
            <a:r>
              <a:rPr lang="cs-CZ" dirty="0" smtClean="0"/>
              <a:t>.</a:t>
            </a:r>
          </a:p>
          <a:p>
            <a:pPr>
              <a:buFontTx/>
              <a:buChar char="-"/>
            </a:pPr>
            <a:r>
              <a:rPr lang="cs-CZ" dirty="0" err="1"/>
              <a:t>Babinski</a:t>
            </a:r>
            <a:r>
              <a:rPr lang="cs-CZ" dirty="0"/>
              <a:t> </a:t>
            </a:r>
            <a:r>
              <a:rPr lang="cs-CZ" dirty="0" err="1"/>
              <a:t>neg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Taxe přesná</a:t>
            </a:r>
          </a:p>
          <a:p>
            <a:pPr>
              <a:buFontTx/>
              <a:buChar char="-"/>
            </a:pPr>
            <a:r>
              <a:rPr lang="cs-CZ" dirty="0"/>
              <a:t>Taktilní čití bez </a:t>
            </a:r>
            <a:r>
              <a:rPr lang="cs-CZ" dirty="0" smtClean="0"/>
              <a:t>výpadku</a:t>
            </a:r>
          </a:p>
          <a:p>
            <a:pPr>
              <a:buFontTx/>
              <a:buChar char="-"/>
            </a:pPr>
            <a:r>
              <a:rPr lang="cs-CZ" dirty="0" smtClean="0"/>
              <a:t>Stoj a chůze </a:t>
            </a:r>
            <a:r>
              <a:rPr lang="cs-CZ" dirty="0" err="1" smtClean="0"/>
              <a:t>norm</a:t>
            </a:r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41868" y="1853248"/>
            <a:ext cx="1612670" cy="58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DK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495146" y="1913717"/>
            <a:ext cx="1612670" cy="582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15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FFC000"/>
                </a:solidFill>
              </a:rPr>
              <a:t>Léze motorických oblastí F laloku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149629" y="1180408"/>
            <a:ext cx="8013470" cy="5353396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>
                <a:solidFill>
                  <a:srgbClr val="FF3300"/>
                </a:solidFill>
              </a:rPr>
              <a:t>A4 – primární motorické centrum ( </a:t>
            </a:r>
            <a:r>
              <a:rPr lang="cs-CZ" sz="2800" b="1" dirty="0" err="1" smtClean="0">
                <a:solidFill>
                  <a:srgbClr val="FF3300"/>
                </a:solidFill>
              </a:rPr>
              <a:t>gyrus</a:t>
            </a:r>
            <a:r>
              <a:rPr lang="cs-CZ" sz="2800" b="1" dirty="0" smtClean="0">
                <a:solidFill>
                  <a:srgbClr val="FF3300"/>
                </a:solidFill>
              </a:rPr>
              <a:t> </a:t>
            </a:r>
            <a:r>
              <a:rPr lang="cs-CZ" sz="2800" b="1" dirty="0" err="1" smtClean="0">
                <a:solidFill>
                  <a:srgbClr val="FF3300"/>
                </a:solidFill>
              </a:rPr>
              <a:t>precentralis</a:t>
            </a:r>
            <a:r>
              <a:rPr lang="cs-CZ" sz="2800" b="1" dirty="0" smtClean="0">
                <a:solidFill>
                  <a:srgbClr val="FF3300"/>
                </a:solidFill>
              </a:rPr>
              <a:t> </a:t>
            </a:r>
            <a:endParaRPr lang="cs-CZ" sz="2800" b="1" dirty="0">
              <a:solidFill>
                <a:srgbClr val="FF3300"/>
              </a:solidFill>
            </a:endParaRPr>
          </a:p>
          <a:p>
            <a:pPr lvl="1"/>
            <a:r>
              <a:rPr lang="cs-CZ" sz="2400" dirty="0"/>
              <a:t>kontralaterální </a:t>
            </a:r>
            <a:r>
              <a:rPr lang="cs-CZ" sz="2400" dirty="0" smtClean="0"/>
              <a:t>centrální paréza </a:t>
            </a:r>
            <a:r>
              <a:rPr lang="cs-CZ" sz="2400" dirty="0"/>
              <a:t>(jedna končetina nebo jen část, mimická oblast)</a:t>
            </a:r>
          </a:p>
          <a:p>
            <a:pPr lvl="1"/>
            <a:r>
              <a:rPr lang="cs-CZ" sz="2400" dirty="0"/>
              <a:t>fokální záchvaty s elementární  motorickou </a:t>
            </a:r>
            <a:r>
              <a:rPr lang="cs-CZ" sz="2400" dirty="0" err="1"/>
              <a:t>symptomatikou</a:t>
            </a:r>
            <a:r>
              <a:rPr lang="cs-CZ" sz="2400" dirty="0"/>
              <a:t> – klonické záškuby (faciální, brachiální, </a:t>
            </a:r>
            <a:r>
              <a:rPr lang="cs-CZ" sz="2400" dirty="0" err="1"/>
              <a:t>krurální</a:t>
            </a:r>
            <a:r>
              <a:rPr lang="cs-CZ" sz="2400" dirty="0"/>
              <a:t> typ)</a:t>
            </a:r>
          </a:p>
          <a:p>
            <a:r>
              <a:rPr lang="cs-CZ" sz="2800" b="1" dirty="0">
                <a:solidFill>
                  <a:srgbClr val="FF3300"/>
                </a:solidFill>
              </a:rPr>
              <a:t>A6</a:t>
            </a:r>
            <a:r>
              <a:rPr lang="cs-CZ" sz="2800" dirty="0"/>
              <a:t> </a:t>
            </a:r>
            <a:r>
              <a:rPr lang="cs-CZ" sz="2800" dirty="0" smtClean="0"/>
              <a:t>– </a:t>
            </a:r>
            <a:r>
              <a:rPr lang="cs-CZ" sz="2800" dirty="0" smtClean="0">
                <a:solidFill>
                  <a:srgbClr val="FF0000"/>
                </a:solidFill>
              </a:rPr>
              <a:t>premotorická oblast ( asociační – plán)</a:t>
            </a:r>
            <a:endParaRPr lang="cs-CZ" sz="2800" dirty="0">
              <a:solidFill>
                <a:srgbClr val="FF0000"/>
              </a:solidFill>
            </a:endParaRPr>
          </a:p>
          <a:p>
            <a:pPr lvl="1"/>
            <a:r>
              <a:rPr lang="cs-CZ" sz="2400" dirty="0"/>
              <a:t> paréza mírnějšího stupně, </a:t>
            </a:r>
            <a:r>
              <a:rPr lang="cs-CZ" sz="2400" dirty="0">
                <a:solidFill>
                  <a:srgbClr val="FFFF00"/>
                </a:solidFill>
              </a:rPr>
              <a:t>apraxie</a:t>
            </a:r>
            <a:r>
              <a:rPr lang="cs-CZ" sz="2400" dirty="0"/>
              <a:t> </a:t>
            </a:r>
            <a:r>
              <a:rPr lang="cs-CZ" sz="2000" dirty="0"/>
              <a:t>(ideomotorická)</a:t>
            </a:r>
          </a:p>
          <a:p>
            <a:pPr lvl="1"/>
            <a:r>
              <a:rPr lang="cs-CZ" sz="2400" dirty="0"/>
              <a:t>bilaterální postižení – </a:t>
            </a:r>
            <a:r>
              <a:rPr lang="cs-CZ" sz="2400" dirty="0" err="1" smtClean="0"/>
              <a:t>kvadruparéza</a:t>
            </a:r>
            <a:r>
              <a:rPr lang="cs-CZ" sz="2400" dirty="0" smtClean="0"/>
              <a:t>, </a:t>
            </a:r>
            <a:r>
              <a:rPr lang="cs-CZ" sz="2400" dirty="0" err="1" smtClean="0"/>
              <a:t>pseudobulbární</a:t>
            </a:r>
            <a:r>
              <a:rPr lang="cs-CZ" sz="2400" dirty="0" smtClean="0"/>
              <a:t> </a:t>
            </a:r>
            <a:r>
              <a:rPr lang="cs-CZ" sz="2400" dirty="0"/>
              <a:t>paréza, poruchy chůze</a:t>
            </a:r>
          </a:p>
          <a:p>
            <a:endParaRPr lang="cs-CZ" dirty="0" smtClean="0"/>
          </a:p>
        </p:txBody>
      </p:sp>
      <p:pic>
        <p:nvPicPr>
          <p:cNvPr id="4" name="Picture 5" descr="a_06_cr_mou_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8585" y="1927341"/>
            <a:ext cx="4435697" cy="37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482138" y="6417425"/>
            <a:ext cx="11288685" cy="3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Výbavný reflex labiální horní i dolní – sací reflex ( někdy až  „ </a:t>
            </a:r>
            <a:r>
              <a:rPr lang="cs-CZ" dirty="0" err="1" smtClean="0"/>
              <a:t>buldog</a:t>
            </a:r>
            <a:r>
              <a:rPr lang="cs-CZ" dirty="0" smtClean="0"/>
              <a:t> reflex“, reflex úchopový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0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86" y="452718"/>
            <a:ext cx="11156823" cy="140053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FF00"/>
                </a:solidFill>
              </a:rPr>
              <a:t>Centrální (horní)       X       Periferní (dolní)</a:t>
            </a:r>
            <a:br>
              <a:rPr lang="cs-CZ" altLang="cs-CZ" sz="3200" b="1" dirty="0">
                <a:solidFill>
                  <a:srgbClr val="FFFF00"/>
                </a:solidFill>
              </a:rPr>
            </a:br>
            <a:r>
              <a:rPr lang="cs-CZ" altLang="cs-CZ" sz="3200" b="1" dirty="0" err="1">
                <a:solidFill>
                  <a:srgbClr val="FFFF00"/>
                </a:solidFill>
              </a:rPr>
              <a:t>motoneuron</a:t>
            </a:r>
            <a:r>
              <a:rPr lang="cs-CZ" altLang="cs-CZ" sz="3200" b="1" dirty="0">
                <a:solidFill>
                  <a:srgbClr val="FFFF00"/>
                </a:solidFill>
              </a:rPr>
              <a:t>                    </a:t>
            </a:r>
            <a:r>
              <a:rPr lang="cs-CZ" altLang="cs-CZ" sz="3200" b="1" dirty="0" smtClean="0">
                <a:solidFill>
                  <a:srgbClr val="FFFF00"/>
                </a:solidFill>
              </a:rPr>
              <a:t>   </a:t>
            </a:r>
            <a:r>
              <a:rPr lang="cs-CZ" altLang="cs-CZ" sz="3200" b="1" dirty="0" err="1" smtClean="0">
                <a:solidFill>
                  <a:srgbClr val="FFFF00"/>
                </a:solidFill>
              </a:rPr>
              <a:t>motoneuron</a:t>
            </a:r>
            <a:r>
              <a:rPr lang="cs-CZ" altLang="cs-CZ" sz="3200" b="1" dirty="0" smtClean="0">
                <a:solidFill>
                  <a:srgbClr val="FFFF00"/>
                </a:solidFill>
              </a:rPr>
              <a:t> </a:t>
            </a:r>
            <a:endParaRPr lang="cs-CZ" sz="3200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358" y="1147012"/>
            <a:ext cx="9913495" cy="5101388"/>
          </a:xfrm>
        </p:spPr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60948" y="3392905"/>
            <a:ext cx="11646568" cy="802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Vzájemný vztah obou </a:t>
            </a:r>
            <a:r>
              <a:rPr lang="cs-CZ" dirty="0" err="1" smtClean="0"/>
              <a:t>motoneuronů</a:t>
            </a:r>
            <a:endParaRPr lang="cs-CZ" dirty="0" smtClean="0"/>
          </a:p>
          <a:p>
            <a:pPr algn="ctr"/>
            <a:r>
              <a:rPr lang="cs-CZ" dirty="0" smtClean="0"/>
              <a:t>Periferní chabá paréza                                        Centrální spastická paréza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2703093" y="4271209"/>
            <a:ext cx="1155031" cy="529389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28208" y="4766122"/>
            <a:ext cx="288761" cy="152400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237619" y="4285245"/>
            <a:ext cx="1155031" cy="529389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710860" y="4814634"/>
            <a:ext cx="272719" cy="1524001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35377" y="4344399"/>
            <a:ext cx="2157924" cy="38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/>
              <a:t>Centrální </a:t>
            </a:r>
            <a:r>
              <a:rPr lang="cs-CZ" sz="1400" dirty="0" err="1"/>
              <a:t>motoneuron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148486" y="5903492"/>
            <a:ext cx="2157924" cy="38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 smtClean="0"/>
              <a:t>Periferní </a:t>
            </a:r>
            <a:r>
              <a:rPr lang="cs-CZ" sz="1400" dirty="0" err="1"/>
              <a:t>motoneuron</a:t>
            </a:r>
            <a:endParaRPr lang="cs-CZ" sz="1400" dirty="0"/>
          </a:p>
        </p:txBody>
      </p:sp>
      <p:sp>
        <p:nvSpPr>
          <p:cNvPr id="11" name="Ovál 10"/>
          <p:cNvSpPr/>
          <p:nvPr/>
        </p:nvSpPr>
        <p:spPr>
          <a:xfrm>
            <a:off x="3200400" y="4411579"/>
            <a:ext cx="160422" cy="1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791071" y="6118058"/>
            <a:ext cx="160422" cy="1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3176827" y="6060519"/>
            <a:ext cx="160422" cy="1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8767008" y="4495800"/>
            <a:ext cx="160422" cy="168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>
            <a:stCxn id="11" idx="4"/>
          </p:cNvCxnSpPr>
          <p:nvPr/>
        </p:nvCxnSpPr>
        <p:spPr>
          <a:xfrm flipH="1">
            <a:off x="3257038" y="4580021"/>
            <a:ext cx="23573" cy="132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8835432" y="4644195"/>
            <a:ext cx="23573" cy="132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3" idx="6"/>
          </p:cNvCxnSpPr>
          <p:nvPr/>
        </p:nvCxnSpPr>
        <p:spPr>
          <a:xfrm flipV="1">
            <a:off x="3337249" y="6118058"/>
            <a:ext cx="2542183" cy="26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2" idx="2"/>
          </p:cNvCxnSpPr>
          <p:nvPr/>
        </p:nvCxnSpPr>
        <p:spPr>
          <a:xfrm flipH="1" flipV="1">
            <a:off x="6721642" y="6144740"/>
            <a:ext cx="2069429" cy="5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6031832" y="5528122"/>
            <a:ext cx="152400" cy="103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6374853" y="5520909"/>
            <a:ext cx="345807" cy="1033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721137" y="5037349"/>
            <a:ext cx="1307432" cy="343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sval</a:t>
            </a:r>
            <a:endParaRPr lang="cs-CZ" dirty="0"/>
          </a:p>
        </p:txBody>
      </p:sp>
      <p:sp>
        <p:nvSpPr>
          <p:cNvPr id="26" name="Násobení 25"/>
          <p:cNvSpPr/>
          <p:nvPr/>
        </p:nvSpPr>
        <p:spPr>
          <a:xfrm>
            <a:off x="8386250" y="5025189"/>
            <a:ext cx="946487" cy="60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Násobení 26"/>
          <p:cNvSpPr/>
          <p:nvPr/>
        </p:nvSpPr>
        <p:spPr>
          <a:xfrm>
            <a:off x="3893979" y="5827906"/>
            <a:ext cx="946487" cy="60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16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4400" b="1" dirty="0" smtClean="0">
                <a:solidFill>
                  <a:schemeClr val="tx1"/>
                </a:solidFill>
              </a:rPr>
              <a:t>Centrální paréza</a:t>
            </a:r>
            <a:r>
              <a:rPr lang="cs-CZ" sz="4400" b="1" dirty="0">
                <a:solidFill>
                  <a:schemeClr val="tx1"/>
                </a:solidFill>
              </a:rPr>
              <a:t/>
            </a:r>
            <a:br>
              <a:rPr lang="cs-CZ" sz="4400" b="1" dirty="0">
                <a:solidFill>
                  <a:schemeClr val="tx1"/>
                </a:solidFill>
              </a:rPr>
            </a:br>
            <a:r>
              <a:rPr lang="cs-CZ" sz="3600" b="1" dirty="0">
                <a:solidFill>
                  <a:srgbClr val="CC3300"/>
                </a:solidFill>
              </a:rPr>
              <a:t>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>
          <a:xfrm>
            <a:off x="423950" y="1853248"/>
            <a:ext cx="9625904" cy="439515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b="1" dirty="0">
                <a:solidFill>
                  <a:srgbClr val="000066"/>
                </a:solidFill>
                <a:latin typeface="Bookman Old Style" pitchFamily="18" charset="0"/>
              </a:rPr>
              <a:t>        </a:t>
            </a:r>
            <a:r>
              <a:rPr lang="cs-CZ" altLang="cs-CZ" b="1" dirty="0">
                <a:solidFill>
                  <a:schemeClr val="hlink"/>
                </a:solidFill>
                <a:latin typeface="Bookman Old Style" pitchFamily="18" charset="0"/>
              </a:rPr>
              <a:t>Centrální </a:t>
            </a:r>
            <a:r>
              <a:rPr lang="cs-CZ" altLang="cs-CZ" b="1" dirty="0" err="1" smtClean="0">
                <a:solidFill>
                  <a:schemeClr val="hlink"/>
                </a:solidFill>
                <a:latin typeface="Bookman Old Style" pitchFamily="18" charset="0"/>
              </a:rPr>
              <a:t>hemiparéza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- </a:t>
            </a:r>
            <a:r>
              <a:rPr lang="cs-CZ" altLang="cs-CZ" b="1" dirty="0"/>
              <a:t>(nad křížením – </a:t>
            </a:r>
            <a:r>
              <a:rPr lang="cs-CZ" altLang="cs-CZ" b="1" dirty="0" err="1"/>
              <a:t>kontral</a:t>
            </a:r>
            <a:r>
              <a:rPr lang="cs-CZ" altLang="cs-CZ" b="1" dirty="0"/>
              <a:t>.)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Porucha </a:t>
            </a:r>
            <a:r>
              <a:rPr lang="cs-CZ" altLang="cs-CZ" sz="2400" b="1" dirty="0" smtClean="0"/>
              <a:t>hybnosti 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Svalový tonus (nejprve hypotonie –</a:t>
            </a:r>
            <a:r>
              <a:rPr lang="cs-CZ" altLang="cs-CZ" sz="2400" b="1" dirty="0" err="1"/>
              <a:t>pseudochabé</a:t>
            </a:r>
            <a:r>
              <a:rPr lang="cs-CZ" altLang="cs-CZ" sz="2400" b="1" dirty="0"/>
              <a:t> st., postupně hypertonie)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err="1"/>
              <a:t>Hyperreflexie</a:t>
            </a:r>
            <a:r>
              <a:rPr lang="cs-CZ" altLang="cs-CZ" sz="2400" b="1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Paretické, zánikové příznaky (</a:t>
            </a:r>
            <a:r>
              <a:rPr lang="cs-CZ" altLang="cs-CZ" sz="2400" b="1" dirty="0" err="1"/>
              <a:t>Mingazzini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Spastické iritační (pyramidové) jevy (</a:t>
            </a:r>
            <a:r>
              <a:rPr lang="cs-CZ" altLang="cs-CZ" sz="2400" b="1" dirty="0" err="1"/>
              <a:t>Babinski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299259" y="5561214"/>
            <a:ext cx="11338560" cy="11720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cs-CZ" altLang="cs-CZ" b="1" dirty="0" smtClean="0"/>
              <a:t>Ale pozor:  </a:t>
            </a:r>
          </a:p>
          <a:p>
            <a:pPr>
              <a:lnSpc>
                <a:spcPct val="90000"/>
              </a:lnSpc>
            </a:pPr>
            <a:r>
              <a:rPr lang="cs-CZ" altLang="cs-CZ" b="1" dirty="0" err="1" smtClean="0"/>
              <a:t>pseudochabé</a:t>
            </a:r>
            <a:r>
              <a:rPr lang="cs-CZ" altLang="cs-CZ" b="1" dirty="0" smtClean="0"/>
              <a:t> </a:t>
            </a:r>
            <a:r>
              <a:rPr lang="cs-CZ" altLang="cs-CZ" b="1" dirty="0"/>
              <a:t>stádium: první 2-3 týdny po akutně vzniklém postižení pyramidových drah dochází k hypotonii a areflexii  </a:t>
            </a:r>
          </a:p>
        </p:txBody>
      </p:sp>
    </p:spTree>
    <p:extLst>
      <p:ext uri="{BB962C8B-B14F-4D97-AF65-F5344CB8AC3E}">
        <p14:creationId xmlns:p14="http://schemas.microsoft.com/office/powerpoint/2010/main" val="13406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600" b="1">
                <a:solidFill>
                  <a:srgbClr val="CC3300"/>
                </a:solidFill>
              </a:rPr>
              <a:t>Léze capsula interna - příznaky</a:t>
            </a:r>
            <a:endParaRPr lang="en-GB" altLang="cs-CZ" sz="3600" b="1">
              <a:solidFill>
                <a:srgbClr val="CC3300"/>
              </a:solidFill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2262" y="1628776"/>
            <a:ext cx="1076498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8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400" dirty="0"/>
              <a:t>Kontralaterální spastická </a:t>
            </a:r>
            <a:r>
              <a:rPr lang="cs-CZ" altLang="cs-CZ" sz="2400" dirty="0" smtClean="0"/>
              <a:t> hemiplegie/</a:t>
            </a:r>
            <a:r>
              <a:rPr lang="cs-CZ" altLang="cs-CZ" sz="2400" dirty="0" err="1" smtClean="0"/>
              <a:t>paresa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dirty="0"/>
              <a:t>včetně </a:t>
            </a:r>
            <a:r>
              <a:rPr lang="cs-CZ" altLang="cs-CZ" dirty="0" err="1"/>
              <a:t>nn</a:t>
            </a:r>
            <a:r>
              <a:rPr lang="cs-CZ" altLang="cs-CZ" dirty="0"/>
              <a:t>. XII a VII.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400" b="1" dirty="0"/>
              <a:t>(</a:t>
            </a:r>
            <a:r>
              <a:rPr lang="cs-CZ" altLang="cs-CZ" sz="2400" dirty="0" err="1">
                <a:solidFill>
                  <a:srgbClr val="FFFF00"/>
                </a:solidFill>
              </a:rPr>
              <a:t>Wernickeovo</a:t>
            </a:r>
            <a:r>
              <a:rPr lang="cs-CZ" altLang="cs-CZ" sz="2400" dirty="0">
                <a:solidFill>
                  <a:srgbClr val="FFFF00"/>
                </a:solidFill>
              </a:rPr>
              <a:t>-Mannovo držení</a:t>
            </a:r>
            <a:r>
              <a:rPr lang="cs-CZ" altLang="cs-CZ" sz="2400" b="1" dirty="0"/>
              <a:t>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400" dirty="0"/>
              <a:t>Kontralaterální </a:t>
            </a:r>
            <a:r>
              <a:rPr lang="cs-CZ" altLang="cs-CZ" sz="2400" dirty="0" err="1"/>
              <a:t>hemianopie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cs-CZ" sz="2400" dirty="0"/>
              <a:t>Kontralaterální hemianestesie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400" b="1" dirty="0"/>
          </a:p>
        </p:txBody>
      </p:sp>
      <p:pic>
        <p:nvPicPr>
          <p:cNvPr id="49155" name="Picture 3" descr="capsula inter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6300" y="80963"/>
            <a:ext cx="39655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015" y="2818014"/>
            <a:ext cx="2617654" cy="3851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15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400" b="1" dirty="0" smtClean="0">
                <a:solidFill>
                  <a:schemeClr val="tx1"/>
                </a:solidFill>
              </a:rPr>
              <a:t>Periferní  </a:t>
            </a:r>
            <a:r>
              <a:rPr lang="cs-CZ" altLang="cs-CZ" sz="4400" b="1" dirty="0">
                <a:solidFill>
                  <a:schemeClr val="tx1"/>
                </a:solidFill>
              </a:rPr>
              <a:t>paréza</a:t>
            </a:r>
            <a:br>
              <a:rPr lang="cs-CZ" altLang="cs-CZ" sz="4400" b="1" dirty="0">
                <a:solidFill>
                  <a:schemeClr val="tx1"/>
                </a:solidFill>
              </a:rPr>
            </a:br>
            <a:endParaRPr lang="cs-CZ" altLang="cs-CZ" sz="4400" b="1" dirty="0">
              <a:solidFill>
                <a:schemeClr val="tx1"/>
              </a:solidFill>
            </a:endParaRPr>
          </a:p>
        </p:txBody>
      </p:sp>
      <p:sp>
        <p:nvSpPr>
          <p:cNvPr id="542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46111" y="2052918"/>
            <a:ext cx="10401504" cy="41954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Porucha hybnosti (zřídka postiženy všechny svaly končetiny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Svalový tonus - hypotonie – (chabá paréza)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err="1">
                <a:solidFill>
                  <a:srgbClr val="FFFF00"/>
                </a:solidFill>
              </a:rPr>
              <a:t>Hyporeflexie</a:t>
            </a:r>
            <a:r>
              <a:rPr lang="cs-CZ" altLang="cs-CZ" sz="2400" dirty="0">
                <a:solidFill>
                  <a:srgbClr val="FFFF00"/>
                </a:solidFill>
              </a:rPr>
              <a:t>, areflexie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Paretické, zánikové příznaky - odpovídají distribuci léze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FF00"/>
                </a:solidFill>
              </a:rPr>
              <a:t>Nejsou spastické iritační (pyramidové) jevy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Denervované svaly záhy </a:t>
            </a:r>
            <a:r>
              <a:rPr lang="cs-CZ" altLang="cs-CZ" sz="2400" dirty="0" smtClean="0"/>
              <a:t>atrofují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 smtClean="0"/>
              <a:t>Fascikulace ( při poškození přímo těla  </a:t>
            </a:r>
            <a:r>
              <a:rPr lang="cs-CZ" altLang="cs-CZ" sz="2400" dirty="0" err="1" smtClean="0"/>
              <a:t>motoneuronu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01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8be8f226-570c-4839-b447-c551a82f73be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1264</TotalTime>
  <Words>1922</Words>
  <Application>Microsoft Office PowerPoint</Application>
  <PresentationFormat>Širokoúhlá obrazovka</PresentationFormat>
  <Paragraphs>413</Paragraphs>
  <Slides>41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3" baseType="lpstr">
      <vt:lpstr>Arial</vt:lpstr>
      <vt:lpstr>Arial Unicode MS</vt:lpstr>
      <vt:lpstr>Bookman Old Style</vt:lpstr>
      <vt:lpstr>Calibri</vt:lpstr>
      <vt:lpstr>Century Gothic</vt:lpstr>
      <vt:lpstr>Monotype Sorts</vt:lpstr>
      <vt:lpstr>Times New Roman</vt:lpstr>
      <vt:lpstr>Verdana</vt:lpstr>
      <vt:lpstr>Wingdings</vt:lpstr>
      <vt:lpstr>Wingdings 2</vt:lpstr>
      <vt:lpstr>Wingdings 3</vt:lpstr>
      <vt:lpstr>Ion</vt:lpstr>
      <vt:lpstr>Neurologie</vt:lpstr>
      <vt:lpstr>Pohybový program</vt:lpstr>
      <vt:lpstr>Prezentace aplikace PowerPoint</vt:lpstr>
      <vt:lpstr>Pohybový řetězec</vt:lpstr>
      <vt:lpstr>Léze motorických oblastí F laloku</vt:lpstr>
      <vt:lpstr>Centrální (horní)       X       Periferní (dolní) motoneuron                       motoneuron </vt:lpstr>
      <vt:lpstr>Centrální paréza  </vt:lpstr>
      <vt:lpstr>Léze capsula interna - příznaky</vt:lpstr>
      <vt:lpstr>Periferní  paréza </vt:lpstr>
      <vt:lpstr>Smíšená paréza</vt:lpstr>
      <vt:lpstr>Funkční paréza</vt:lpstr>
      <vt:lpstr>Prezentace aplikace PowerPoint</vt:lpstr>
      <vt:lpstr>Subkortikální řídící centra</vt:lpstr>
      <vt:lpstr>Extrapyramidové syndromy</vt:lpstr>
      <vt:lpstr>Neurologické vyšetření motorického systému</vt:lpstr>
      <vt:lpstr>Reflexy</vt:lpstr>
      <vt:lpstr>Prezentace aplikace PowerPoint</vt:lpstr>
      <vt:lpstr>Klasifikace reflexů</vt:lpstr>
      <vt:lpstr>Prezentace aplikace PowerPoint</vt:lpstr>
      <vt:lpstr>Somatické míšní reflexy</vt:lpstr>
      <vt:lpstr>Prezentace aplikace PowerPoint</vt:lpstr>
      <vt:lpstr>Visceroreceptivní reflexy</vt:lpstr>
      <vt:lpstr>Při vyšetřování reflexů sledujeme</vt:lpstr>
      <vt:lpstr>Postup při vyšetřování</vt:lpstr>
      <vt:lpstr>Primitivní reflexologie </vt:lpstr>
      <vt:lpstr>PŘÍKLADY REFLEXŮ ORGANIZOVANÝCH NA SPINÁLNÍ ÚROVNI</vt:lpstr>
      <vt:lpstr>Prezentace aplikace PowerPoint</vt:lpstr>
      <vt:lpstr>Reflexy proprioceptivní ( myotatické, napínací)</vt:lpstr>
      <vt:lpstr>Prezentace aplikace PowerPoint</vt:lpstr>
      <vt:lpstr>Reflexy exteroceptivní ( kožní, slizniční)</vt:lpstr>
      <vt:lpstr>Reflexy smyslové</vt:lpstr>
      <vt:lpstr>Pyramidové jevy</vt:lpstr>
      <vt:lpstr>Prezentace aplikace PowerPoint</vt:lpstr>
      <vt:lpstr>Prezentace aplikace PowerPoint</vt:lpstr>
      <vt:lpstr>Prezentace aplikace PowerPoint</vt:lpstr>
      <vt:lpstr>Co zjišťujeme</vt:lpstr>
      <vt:lpstr>HKK</vt:lpstr>
      <vt:lpstr>Prezentace aplikace PowerPoint</vt:lpstr>
      <vt:lpstr>DKK</vt:lpstr>
      <vt:lpstr>Prezentace aplikace PowerPoint</vt:lpstr>
      <vt:lpstr>Příklad zápisu normálního nálezu základního neurologického vyšetření 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Neurofyziologie a pohybový systém v ontogenezi   II</dc:title>
  <dc:creator>Kateřina Kapounková</dc:creator>
  <cp:lastModifiedBy>Kateřina Kapounková</cp:lastModifiedBy>
  <cp:revision>140</cp:revision>
  <cp:lastPrinted>2018-10-17T09:46:00Z</cp:lastPrinted>
  <dcterms:created xsi:type="dcterms:W3CDTF">2015-09-23T05:14:55Z</dcterms:created>
  <dcterms:modified xsi:type="dcterms:W3CDTF">2019-10-23T11:38:24Z</dcterms:modified>
</cp:coreProperties>
</file>