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257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8" r:id="rId23"/>
    <p:sldId id="270" r:id="rId24"/>
    <p:sldId id="271" r:id="rId25"/>
    <p:sldId id="273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8E180-6161-423E-B095-AFE9BEFC209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6A5EE-0757-47EA-9B7F-0F2F4FFCE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599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6A5EE-0757-47EA-9B7F-0F2F4FFCEF2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240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7674E5EC-899D-40D8-8998-A6495675CCBE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47FCCE2C-DBA1-4741-93CB-14F5366BD10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63888" y="3068960"/>
            <a:ext cx="6400800" cy="151216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Mgr. Robert Vysoký, Ph.D.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Katedra podpory zdraví </a:t>
            </a:r>
            <a:r>
              <a:rPr lang="cs-CZ" sz="2000" dirty="0" err="1" smtClean="0">
                <a:solidFill>
                  <a:srgbClr val="002060"/>
                </a:solidFill>
              </a:rPr>
              <a:t>FSpS</a:t>
            </a:r>
            <a:r>
              <a:rPr lang="cs-CZ" sz="2000" dirty="0" smtClean="0">
                <a:solidFill>
                  <a:srgbClr val="002060"/>
                </a:solidFill>
              </a:rPr>
              <a:t> MU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Ústav ochrany a podpory zdraví LF MU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  <a:latin typeface="+mn-lt"/>
              </a:rPr>
              <a:t>Úvod do </a:t>
            </a:r>
            <a:r>
              <a:rPr lang="cs-CZ" b="1" dirty="0" smtClean="0">
                <a:solidFill>
                  <a:srgbClr val="00B050"/>
                </a:solidFill>
                <a:latin typeface="+mn-lt"/>
              </a:rPr>
              <a:t>fyzioterapie I</a:t>
            </a:r>
            <a:r>
              <a:rPr lang="cs-CZ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cs-CZ" b="1" dirty="0" smtClean="0">
                <a:solidFill>
                  <a:srgbClr val="0070C0"/>
                </a:solidFill>
                <a:latin typeface="+mn-lt"/>
              </a:rPr>
            </a:br>
            <a:r>
              <a:rPr lang="cs-CZ" sz="3100" b="1" dirty="0" smtClean="0">
                <a:solidFill>
                  <a:srgbClr val="002060"/>
                </a:solidFill>
                <a:latin typeface="+mn-lt"/>
              </a:rPr>
              <a:t>Základní terminologie V OBORU</a:t>
            </a:r>
            <a:br>
              <a:rPr lang="cs-CZ" sz="3100" b="1" dirty="0" smtClean="0">
                <a:solidFill>
                  <a:srgbClr val="002060"/>
                </a:solidFill>
                <a:latin typeface="+mn-lt"/>
              </a:rPr>
            </a:br>
            <a:r>
              <a:rPr lang="cs-CZ" sz="3100" b="1" dirty="0" smtClean="0">
                <a:solidFill>
                  <a:srgbClr val="002060"/>
                </a:solidFill>
                <a:latin typeface="+mn-lt"/>
              </a:rPr>
              <a:t>Základy </a:t>
            </a:r>
            <a:r>
              <a:rPr lang="cs-CZ" sz="3100" b="1" dirty="0" smtClean="0">
                <a:solidFill>
                  <a:srgbClr val="002060"/>
                </a:solidFill>
                <a:latin typeface="+mn-lt"/>
              </a:rPr>
              <a:t>klinického vyšetření</a:t>
            </a:r>
            <a:endParaRPr lang="cs-CZ" sz="31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6381328"/>
            <a:ext cx="8315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Výuka předmětu </a:t>
            </a:r>
            <a:r>
              <a:rPr lang="cs-CZ" b="1" dirty="0" smtClean="0">
                <a:solidFill>
                  <a:srgbClr val="002060"/>
                </a:solidFill>
              </a:rPr>
              <a:t>Úvod do fyzioterapie I</a:t>
            </a:r>
            <a:r>
              <a:rPr lang="cs-CZ" dirty="0" smtClean="0">
                <a:solidFill>
                  <a:srgbClr val="002060"/>
                </a:solidFill>
              </a:rPr>
              <a:t>, studijní program </a:t>
            </a:r>
            <a:r>
              <a:rPr lang="cs-CZ" b="1" dirty="0" smtClean="0">
                <a:solidFill>
                  <a:srgbClr val="002060"/>
                </a:solidFill>
              </a:rPr>
              <a:t>Fyzioterapie, </a:t>
            </a:r>
            <a:r>
              <a:rPr lang="cs-CZ" b="1" dirty="0" err="1" smtClean="0">
                <a:solidFill>
                  <a:srgbClr val="002060"/>
                </a:solidFill>
              </a:rPr>
              <a:t>FSpS</a:t>
            </a:r>
            <a:r>
              <a:rPr lang="cs-CZ" b="1" dirty="0" smtClean="0">
                <a:solidFill>
                  <a:srgbClr val="002060"/>
                </a:solidFill>
              </a:rPr>
              <a:t> MU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797152"/>
            <a:ext cx="1296144" cy="122413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744356"/>
            <a:ext cx="1296144" cy="129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29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0070C0"/>
                </a:solidFill>
              </a:rPr>
              <a:t>Alfa a omega úspěchu naší terapeutické intervence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288" y="1916113"/>
            <a:ext cx="8229600" cy="4525962"/>
          </a:xfrm>
        </p:spPr>
        <p:txBody>
          <a:bodyPr>
            <a:normAutofit lnSpcReduction="10000"/>
          </a:bodyPr>
          <a:lstStyle/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cs typeface="Arial" charset="0"/>
              </a:rPr>
              <a:t>Kvalitní </a:t>
            </a:r>
            <a:r>
              <a:rPr lang="cs-CZ" altLang="cs-CZ" sz="2800" dirty="0" err="1" smtClean="0">
                <a:cs typeface="Arial" charset="0"/>
              </a:rPr>
              <a:t>epikríza</a:t>
            </a:r>
            <a:r>
              <a:rPr lang="cs-CZ" altLang="cs-CZ" sz="2800" dirty="0" smtClean="0">
                <a:cs typeface="Arial" charset="0"/>
              </a:rPr>
              <a:t> anamnézy (vč. pohybové anamnézy)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cs typeface="Arial" charset="0"/>
              </a:rPr>
              <a:t>Pečlivá diagnostika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cs typeface="Arial" charset="0"/>
              </a:rPr>
              <a:t>Stanovení reálných cílů/výstupů terapie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cs typeface="Arial" charset="0"/>
              </a:rPr>
              <a:t>Relevantnost a reálnost terapeutických intervencí vs. očekávané cíle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err="1" smtClean="0">
                <a:cs typeface="Arial" charset="0"/>
              </a:rPr>
              <a:t>Compliance</a:t>
            </a:r>
            <a:r>
              <a:rPr lang="cs-CZ" altLang="cs-CZ" sz="2800" dirty="0" smtClean="0">
                <a:cs typeface="Arial" charset="0"/>
              </a:rPr>
              <a:t> pacienta!!!!!!!!!!!!!!!!!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cs typeface="Arial" charset="0"/>
              </a:rPr>
              <a:t>Věk-relativní ukazatel?! vs. komorbidity vs. funkční pohybový stav vs. očekávaná kvalita života pacienta!  </a:t>
            </a:r>
          </a:p>
        </p:txBody>
      </p:sp>
    </p:spTree>
    <p:extLst>
      <p:ext uri="{BB962C8B-B14F-4D97-AF65-F5344CB8AC3E}">
        <p14:creationId xmlns:p14="http://schemas.microsoft.com/office/powerpoint/2010/main" val="45157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000" b="1" dirty="0" smtClean="0"/>
              <a:t>Vymezení pojmů aneb…abychom si všichni v oboru rozuměli </a:t>
            </a:r>
            <a:r>
              <a:rPr lang="cs-CZ" altLang="cs-CZ" sz="4000" b="1" dirty="0" smtClean="0">
                <a:sym typeface="Wingdings" pitchFamily="2" charset="2"/>
              </a:rPr>
              <a:t></a:t>
            </a:r>
            <a:endParaRPr lang="cs-CZ" altLang="cs-CZ" sz="40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8313" y="2205038"/>
            <a:ext cx="8229600" cy="4389437"/>
          </a:xfrm>
        </p:spPr>
        <p:txBody>
          <a:bodyPr/>
          <a:lstStyle/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/>
              <a:t>„</a:t>
            </a:r>
            <a:r>
              <a:rPr lang="cs-CZ" sz="4000" b="1" dirty="0" smtClean="0">
                <a:solidFill>
                  <a:srgbClr val="FF0000"/>
                </a:solidFill>
              </a:rPr>
              <a:t>LTV“ ? </a:t>
            </a:r>
            <a:r>
              <a:rPr lang="cs-CZ" sz="4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cs-CZ" sz="4000" b="1" dirty="0" smtClean="0">
              <a:solidFill>
                <a:srgbClr val="FF0000"/>
              </a:solidFill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rgbClr val="FF0000"/>
                </a:solidFill>
              </a:rPr>
              <a:t>„cvičení“ ? </a:t>
            </a:r>
            <a:r>
              <a:rPr lang="cs-CZ" sz="4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cs-CZ" sz="4000" b="1" dirty="0" smtClean="0">
              <a:solidFill>
                <a:srgbClr val="FF0000"/>
              </a:solidFill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400" b="1" dirty="0" smtClean="0">
                <a:solidFill>
                  <a:srgbClr val="92D050"/>
                </a:solidFill>
              </a:rPr>
              <a:t>Kinezioterapie/fyzioterapie!!</a:t>
            </a:r>
          </a:p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4400" b="1" dirty="0" smtClean="0">
                <a:solidFill>
                  <a:srgbClr val="92D050"/>
                </a:solidFill>
                <a:sym typeface="Wingdings" panose="05000000000000000000" pitchFamily="2" charset="2"/>
              </a:rPr>
              <a:t>anebo jednoduše „terapie“</a:t>
            </a:r>
            <a:endParaRPr lang="cs-CZ" sz="4400" b="1" dirty="0" smtClean="0">
              <a:solidFill>
                <a:srgbClr val="92D050"/>
              </a:solidFill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535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0070C0"/>
                </a:solidFill>
              </a:rPr>
              <a:t>Vymezení pojmů aneb…abychom si všichni v oboru rozuměli </a:t>
            </a:r>
            <a:r>
              <a:rPr lang="cs-CZ" altLang="cs-CZ" sz="4000" b="1" dirty="0" smtClean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cs-CZ" altLang="cs-CZ" sz="4000" dirty="0" smtClean="0">
              <a:solidFill>
                <a:srgbClr val="0070C0"/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388" y="1412875"/>
            <a:ext cx="8785225" cy="5445125"/>
          </a:xfrm>
        </p:spPr>
        <p:txBody>
          <a:bodyPr/>
          <a:lstStyle/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b="1" dirty="0" smtClean="0">
                <a:cs typeface="Arial" charset="0"/>
              </a:rPr>
              <a:t>Kinezioterapie a ergoterapie </a:t>
            </a:r>
            <a:r>
              <a:rPr lang="cs-CZ" altLang="cs-CZ" dirty="0" smtClean="0">
                <a:cs typeface="Arial" charset="0"/>
              </a:rPr>
              <a:t>patří k základním léčebným postupům oboru léčebné rehabilitace.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b="1" dirty="0" smtClean="0">
              <a:solidFill>
                <a:srgbClr val="7030A0"/>
              </a:solidFill>
              <a:cs typeface="Arial" charset="0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b="1" dirty="0" smtClean="0">
                <a:solidFill>
                  <a:srgbClr val="7030A0"/>
                </a:solidFill>
                <a:cs typeface="Arial" charset="0"/>
              </a:rPr>
              <a:t>Základním cílem kinezioterapie</a:t>
            </a:r>
            <a:r>
              <a:rPr lang="cs-CZ" altLang="cs-CZ" dirty="0" smtClean="0">
                <a:solidFill>
                  <a:srgbClr val="7030A0"/>
                </a:solidFill>
                <a:cs typeface="Arial" charset="0"/>
              </a:rPr>
              <a:t> </a:t>
            </a:r>
            <a:r>
              <a:rPr lang="cs-CZ" altLang="cs-CZ" dirty="0" smtClean="0">
                <a:cs typeface="Arial" charset="0"/>
              </a:rPr>
              <a:t>je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dosažení správného </a:t>
            </a:r>
            <a:r>
              <a:rPr lang="cs-CZ" altLang="cs-CZ" dirty="0" smtClean="0">
                <a:cs typeface="Arial" charset="0"/>
              </a:rPr>
              <a:t>nebo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potřebného provedení pohybu </a:t>
            </a:r>
            <a:r>
              <a:rPr lang="cs-CZ" altLang="cs-CZ" dirty="0" smtClean="0">
                <a:cs typeface="Arial" charset="0"/>
              </a:rPr>
              <a:t>jako předpokladu pro realizaci motorických činností běžného života.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dirty="0" smtClean="0">
              <a:solidFill>
                <a:srgbClr val="7030A0"/>
              </a:solidFill>
              <a:cs typeface="Arial" charset="0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solidFill>
                  <a:srgbClr val="7030A0"/>
                </a:solidFill>
                <a:cs typeface="Arial" charset="0"/>
              </a:rPr>
              <a:t>Využívají</a:t>
            </a:r>
            <a:r>
              <a:rPr lang="cs-CZ" altLang="cs-CZ" dirty="0" smtClean="0">
                <a:cs typeface="Arial" charset="0"/>
              </a:rPr>
              <a:t>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vědecky zdůvodnitelné a empiricky prokazatelné efektivní pohyby </a:t>
            </a:r>
            <a:r>
              <a:rPr lang="cs-CZ" altLang="cs-CZ" dirty="0" smtClean="0">
                <a:cs typeface="Arial" charset="0"/>
              </a:rPr>
              <a:t>a činnosti k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udržení ohrožené funkce</a:t>
            </a:r>
            <a:r>
              <a:rPr lang="cs-CZ" altLang="cs-CZ" dirty="0" smtClean="0">
                <a:cs typeface="Arial" charset="0"/>
              </a:rPr>
              <a:t> tělesných ústrojí nebo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znovuzískání funkce</a:t>
            </a:r>
            <a:r>
              <a:rPr lang="cs-CZ" altLang="cs-CZ" dirty="0" smtClean="0">
                <a:cs typeface="Arial" charset="0"/>
              </a:rPr>
              <a:t>, pokud byla tato ztracena.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b="1" dirty="0" smtClean="0">
              <a:solidFill>
                <a:srgbClr val="7030A0"/>
              </a:solidFill>
              <a:cs typeface="Arial" charset="0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b="1" dirty="0" smtClean="0">
                <a:solidFill>
                  <a:srgbClr val="7030A0"/>
                </a:solidFill>
                <a:cs typeface="Arial" charset="0"/>
              </a:rPr>
              <a:t>Ergoterapie</a:t>
            </a:r>
            <a:r>
              <a:rPr lang="cs-CZ" altLang="cs-CZ" dirty="0" smtClean="0">
                <a:cs typeface="Arial" charset="0"/>
              </a:rPr>
              <a:t> je terapie motoricko-intelektuálních funkcí a sociálních schopností s cílem dosažení samostatnosti postiženého jedince v osobním, sociálním a pracovním životě.</a:t>
            </a:r>
          </a:p>
        </p:txBody>
      </p:sp>
    </p:spTree>
    <p:extLst>
      <p:ext uri="{BB962C8B-B14F-4D97-AF65-F5344CB8AC3E}">
        <p14:creationId xmlns:p14="http://schemas.microsoft.com/office/powerpoint/2010/main" val="3018736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0070C0"/>
                </a:solidFill>
              </a:rPr>
              <a:t>Vymezení pojmů aneb…abychom si všichni v oboru rozuměli </a:t>
            </a:r>
            <a:r>
              <a:rPr lang="cs-CZ" altLang="cs-CZ" sz="4000" b="1" dirty="0" smtClean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cs-CZ" altLang="cs-CZ" sz="4000" dirty="0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638" y="2348880"/>
            <a:ext cx="8594725" cy="4248472"/>
          </a:xfrm>
        </p:spPr>
        <p:txBody>
          <a:bodyPr/>
          <a:lstStyle/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cs typeface="Arial" panose="020B0604020202020204" pitchFamily="34" charset="0"/>
              </a:rPr>
              <a:t>V nepříznivých případech, jako je </a:t>
            </a:r>
            <a:r>
              <a:rPr lang="cs-CZ" dirty="0">
                <a:solidFill>
                  <a:srgbClr val="7030A0"/>
                </a:solidFill>
                <a:cs typeface="Arial" panose="020B0604020202020204" pitchFamily="34" charset="0"/>
              </a:rPr>
              <a:t>vážná nemoc či </a:t>
            </a:r>
            <a:r>
              <a:rPr lang="cs-CZ" dirty="0" smtClean="0">
                <a:solidFill>
                  <a:srgbClr val="7030A0"/>
                </a:solidFill>
                <a:cs typeface="Arial" panose="020B0604020202020204" pitchFamily="34" charset="0"/>
              </a:rPr>
              <a:t>postižení</a:t>
            </a:r>
            <a:r>
              <a:rPr lang="cs-CZ" dirty="0" smtClean="0">
                <a:cs typeface="Arial" panose="020B0604020202020204" pitchFamily="34" charset="0"/>
              </a:rPr>
              <a:t>, efekt </a:t>
            </a:r>
            <a:r>
              <a:rPr lang="cs-CZ" dirty="0">
                <a:cs typeface="Arial" panose="020B0604020202020204" pitchFamily="34" charset="0"/>
              </a:rPr>
              <a:t>kinezioterapie a ergoterapie spočívá v </a:t>
            </a:r>
            <a:r>
              <a:rPr lang="cs-CZ" dirty="0">
                <a:solidFill>
                  <a:srgbClr val="7030A0"/>
                </a:solidFill>
                <a:cs typeface="Arial" panose="020B0604020202020204" pitchFamily="34" charset="0"/>
              </a:rPr>
              <a:t>udržení či zpomalení </a:t>
            </a:r>
            <a:r>
              <a:rPr lang="cs-CZ" dirty="0" smtClean="0">
                <a:solidFill>
                  <a:srgbClr val="7030A0"/>
                </a:solidFill>
                <a:cs typeface="Arial" panose="020B0604020202020204" pitchFamily="34" charset="0"/>
              </a:rPr>
              <a:t>vývoje poruchy </a:t>
            </a:r>
            <a:r>
              <a:rPr lang="cs-CZ" dirty="0">
                <a:cs typeface="Arial" panose="020B0604020202020204" pitchFamily="34" charset="0"/>
              </a:rPr>
              <a:t>na přijatelném stupni. </a:t>
            </a:r>
            <a:endParaRPr lang="cs-CZ" dirty="0" smtClean="0"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>
              <a:cs typeface="Arial" panose="020B0604020202020204" pitchFamily="34" charset="0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cs typeface="Arial" panose="020B0604020202020204" pitchFamily="34" charset="0"/>
              </a:rPr>
              <a:t>Ukazatelem </a:t>
            </a:r>
            <a:r>
              <a:rPr lang="cs-CZ" dirty="0">
                <a:cs typeface="Arial" panose="020B0604020202020204" pitchFamily="34" charset="0"/>
              </a:rPr>
              <a:t>aktuálního </a:t>
            </a:r>
            <a:r>
              <a:rPr lang="cs-CZ" dirty="0" smtClean="0">
                <a:cs typeface="Arial" panose="020B0604020202020204" pitchFamily="34" charset="0"/>
              </a:rPr>
              <a:t>psychosomatického stavu </a:t>
            </a:r>
            <a:r>
              <a:rPr lang="cs-CZ" dirty="0">
                <a:cs typeface="Arial" panose="020B0604020202020204" pitchFamily="34" charset="0"/>
              </a:rPr>
              <a:t>jak ve zdraví, tak i v nemoci je nejen kvalita pohybu, ale také </a:t>
            </a:r>
            <a:r>
              <a:rPr lang="cs-CZ" dirty="0" smtClean="0">
                <a:cs typeface="Arial" panose="020B0604020202020204" pitchFamily="34" charset="0"/>
              </a:rPr>
              <a:t>kvalita funkce</a:t>
            </a:r>
            <a:r>
              <a:rPr lang="cs-CZ" dirty="0"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2582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92088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Terminologie ke zdravotní péči</a:t>
            </a:r>
            <a:endParaRPr lang="cs-CZ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1124744"/>
            <a:ext cx="8496944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Zdravotní péče </a:t>
            </a:r>
            <a:endParaRPr lang="cs-CZ" b="1" dirty="0" smtClean="0"/>
          </a:p>
          <a:p>
            <a:r>
              <a:rPr lang="cs-CZ" dirty="0" smtClean="0"/>
              <a:t>souborem </a:t>
            </a:r>
            <a:r>
              <a:rPr lang="cs-CZ" dirty="0"/>
              <a:t>činností a opatření směřujících k 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udržení a prodloužení </a:t>
            </a:r>
            <a:r>
              <a:rPr lang="cs-CZ" dirty="0">
                <a:solidFill>
                  <a:srgbClr val="FF0000"/>
                </a:solidFill>
              </a:rPr>
              <a:t>života</a:t>
            </a:r>
            <a:r>
              <a:rPr lang="cs-CZ" dirty="0"/>
              <a:t> fyzických osob, ke </a:t>
            </a:r>
            <a:r>
              <a:rPr lang="cs-CZ" dirty="0">
                <a:solidFill>
                  <a:srgbClr val="FF0000"/>
                </a:solidFill>
              </a:rPr>
              <a:t>zvýšení kvality života </a:t>
            </a:r>
            <a:r>
              <a:rPr lang="cs-CZ" dirty="0"/>
              <a:t>a </a:t>
            </a:r>
            <a:r>
              <a:rPr lang="cs-CZ" dirty="0" smtClean="0"/>
              <a:t>jeho ochraně</a:t>
            </a:r>
            <a:r>
              <a:rPr lang="cs-CZ" dirty="0"/>
              <a:t>, k podpoře, zlepšení, upevnění, obnovení zdraví,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zmírnění utrpení </a:t>
            </a:r>
            <a:r>
              <a:rPr lang="cs-CZ" dirty="0">
                <a:solidFill>
                  <a:srgbClr val="FF0000"/>
                </a:solidFill>
              </a:rPr>
              <a:t>nebo posouzení zdravotního stavu </a:t>
            </a:r>
            <a:r>
              <a:rPr lang="cs-CZ" dirty="0"/>
              <a:t>fyzické osoby souvisejícího </a:t>
            </a:r>
            <a:r>
              <a:rPr lang="cs-CZ" dirty="0" smtClean="0"/>
              <a:t>s nemocí</a:t>
            </a:r>
            <a:r>
              <a:rPr lang="cs-CZ" dirty="0"/>
              <a:t>, vadou nebo stavem (dále jen "nemoc") a ke zdravému </a:t>
            </a:r>
            <a:r>
              <a:rPr lang="cs-CZ" dirty="0" smtClean="0"/>
              <a:t>vývoji budoucích </a:t>
            </a:r>
            <a:r>
              <a:rPr lang="cs-CZ" dirty="0"/>
              <a:t>generací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Pacientem </a:t>
            </a:r>
            <a:r>
              <a:rPr lang="cs-CZ" dirty="0"/>
              <a:t>se rozumí každá fyzická osoba, které se na základě jejího požadavku nebo požadavku jiné k tomu oprávněné fyzické nebo právnické osoby nebo s ohledem na její zdravotní stav poskytuje zdravotní péče.</a:t>
            </a:r>
          </a:p>
          <a:p>
            <a:r>
              <a:rPr lang="cs-CZ" b="1" dirty="0">
                <a:solidFill>
                  <a:schemeClr val="accent1"/>
                </a:solidFill>
              </a:rPr>
              <a:t>Akutní nemocí </a:t>
            </a:r>
            <a:r>
              <a:rPr lang="cs-CZ" dirty="0"/>
              <a:t>se rozumí náhlé zhoršení zdravotního stavu, které vyžaduje okamžité poskytnutí zdravotní péče.</a:t>
            </a:r>
          </a:p>
          <a:p>
            <a:r>
              <a:rPr lang="cs-CZ" b="1" dirty="0">
                <a:solidFill>
                  <a:schemeClr val="accent1"/>
                </a:solidFill>
              </a:rPr>
              <a:t>Chronickou nemocí </a:t>
            </a:r>
            <a:r>
              <a:rPr lang="cs-CZ" dirty="0"/>
              <a:t>se rozumí dlouhodobě změněný zdravotní stav vyžadující dlouhodobé léčení, zpravidla déle než rok.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5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568952" cy="511256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Formy zdravotní péče </a:t>
            </a:r>
            <a:r>
              <a:rPr lang="cs-CZ" dirty="0"/>
              <a:t>jsou ambulantní péče a lůžková péče</a:t>
            </a:r>
            <a:r>
              <a:rPr lang="cs-CZ" dirty="0" smtClean="0"/>
              <a:t>.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Preventivní </a:t>
            </a:r>
            <a:r>
              <a:rPr lang="cs-CZ" b="1" dirty="0">
                <a:solidFill>
                  <a:schemeClr val="accent1"/>
                </a:solidFill>
              </a:rPr>
              <a:t>péčí </a:t>
            </a:r>
            <a:r>
              <a:rPr lang="cs-CZ" dirty="0"/>
              <a:t>se rozumí zdravotní péče, jejímž účelem je </a:t>
            </a:r>
            <a:r>
              <a:rPr lang="cs-CZ" dirty="0" smtClean="0">
                <a:solidFill>
                  <a:srgbClr val="FF0000"/>
                </a:solidFill>
              </a:rPr>
              <a:t>včasné vyhledávání </a:t>
            </a:r>
            <a:r>
              <a:rPr lang="cs-CZ" dirty="0">
                <a:solidFill>
                  <a:srgbClr val="FF0000"/>
                </a:solidFill>
              </a:rPr>
              <a:t>nemocí, odstraňování jejich možných příčin a </a:t>
            </a:r>
            <a:r>
              <a:rPr lang="cs-CZ" dirty="0" smtClean="0">
                <a:solidFill>
                  <a:srgbClr val="FF0000"/>
                </a:solidFill>
              </a:rPr>
              <a:t>předcházení jejich </a:t>
            </a:r>
            <a:r>
              <a:rPr lang="cs-CZ" dirty="0">
                <a:solidFill>
                  <a:srgbClr val="FF0000"/>
                </a:solidFill>
              </a:rPr>
              <a:t>vzniku. 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Součástí </a:t>
            </a:r>
            <a:r>
              <a:rPr lang="cs-CZ" dirty="0"/>
              <a:t>preventivní péče jsou též </a:t>
            </a:r>
            <a:r>
              <a:rPr lang="cs-CZ" dirty="0" smtClean="0"/>
              <a:t>vyhledávací vyšetření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Preventivní </a:t>
            </a:r>
            <a:r>
              <a:rPr lang="cs-CZ" dirty="0"/>
              <a:t>péče se poskytuje formou ambulantní péče</a:t>
            </a:r>
            <a:r>
              <a:rPr lang="cs-CZ" dirty="0" smtClean="0"/>
              <a:t>.</a:t>
            </a:r>
          </a:p>
          <a:p>
            <a:r>
              <a:rPr lang="cs-CZ" dirty="0"/>
              <a:t>Preventivní péče rovněž zahrnuje lékařské prohlídky a další </a:t>
            </a:r>
            <a:r>
              <a:rPr lang="cs-CZ" dirty="0" smtClean="0"/>
              <a:t>odborná vyšetření </a:t>
            </a:r>
            <a:r>
              <a:rPr lang="cs-CZ" dirty="0"/>
              <a:t>a očkování prováděná v rámci opatření proti </a:t>
            </a:r>
            <a:r>
              <a:rPr lang="cs-CZ" dirty="0" smtClean="0"/>
              <a:t>infekčním nemocem </a:t>
            </a:r>
            <a:r>
              <a:rPr lang="cs-CZ" dirty="0"/>
              <a:t>podle zvláštního právního předpisu upravujícího </a:t>
            </a:r>
            <a:r>
              <a:rPr lang="cs-CZ" dirty="0" smtClean="0"/>
              <a:t>ochranu veřejného </a:t>
            </a:r>
            <a:r>
              <a:rPr lang="cs-CZ" dirty="0"/>
              <a:t>zdraví, v rámci pracovně lékařské péče a odborná </a:t>
            </a:r>
            <a:r>
              <a:rPr lang="cs-CZ" dirty="0" smtClean="0"/>
              <a:t>vyšetření v </a:t>
            </a:r>
            <a:r>
              <a:rPr lang="cs-CZ" dirty="0"/>
              <a:t>rámci prevence dědičných nemocí.</a:t>
            </a:r>
          </a:p>
        </p:txBody>
      </p:sp>
    </p:spTree>
    <p:extLst>
      <p:ext uri="{BB962C8B-B14F-4D97-AF65-F5344CB8AC3E}">
        <p14:creationId xmlns:p14="http://schemas.microsoft.com/office/powerpoint/2010/main" val="1418879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404664"/>
            <a:ext cx="8928992" cy="66693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Diagnostickou péčí </a:t>
            </a:r>
            <a:r>
              <a:rPr lang="cs-CZ" dirty="0"/>
              <a:t>se rozumí zdravotní péče, jejímž účelem </a:t>
            </a:r>
            <a:r>
              <a:rPr lang="cs-CZ" dirty="0" smtClean="0"/>
              <a:t>je zjišťování </a:t>
            </a:r>
            <a:r>
              <a:rPr lang="cs-CZ" dirty="0"/>
              <a:t>zdravotního stavu pacienta, včetně údajů z rodinné, </a:t>
            </a:r>
            <a:r>
              <a:rPr lang="cs-CZ" dirty="0" smtClean="0"/>
              <a:t>sociální a </a:t>
            </a:r>
            <a:r>
              <a:rPr lang="cs-CZ" dirty="0"/>
              <a:t>pracovní anamnézy, které mají přímý vliv na zdravotní stav </a:t>
            </a:r>
            <a:r>
              <a:rPr lang="cs-CZ" dirty="0" smtClean="0"/>
              <a:t>pacienta, a </a:t>
            </a:r>
            <a:r>
              <a:rPr lang="cs-CZ" dirty="0"/>
              <a:t>to za účelem zjištění a určení nemocí a hodnocení jejich závažnosti.</a:t>
            </a:r>
          </a:p>
          <a:p>
            <a:r>
              <a:rPr lang="cs-CZ" dirty="0"/>
              <a:t>Diagnostická péče se poskytuje formou ambulantní nebo lůžkové péče</a:t>
            </a:r>
            <a:r>
              <a:rPr lang="cs-CZ" dirty="0" smtClean="0"/>
              <a:t>.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Léčebnou </a:t>
            </a:r>
            <a:r>
              <a:rPr lang="cs-CZ" b="1" dirty="0">
                <a:solidFill>
                  <a:schemeClr val="accent1"/>
                </a:solidFill>
              </a:rPr>
              <a:t>péčí </a:t>
            </a:r>
            <a:r>
              <a:rPr lang="cs-CZ" dirty="0"/>
              <a:t>se rozumí zdravotní péče, jejímž účelem je </a:t>
            </a:r>
            <a:r>
              <a:rPr lang="cs-CZ" dirty="0" smtClean="0"/>
              <a:t>záchrana života </a:t>
            </a:r>
            <a:r>
              <a:rPr lang="cs-CZ" dirty="0"/>
              <a:t>nebo navrácení a upevnění zdraví nebo stabilizace </a:t>
            </a:r>
            <a:r>
              <a:rPr lang="cs-CZ" dirty="0" smtClean="0"/>
              <a:t>zdravotního stavu </a:t>
            </a:r>
            <a:r>
              <a:rPr lang="cs-CZ" dirty="0"/>
              <a:t>s cílem maximálního zmírnění důsledků nemoci a prodloužení </a:t>
            </a:r>
            <a:r>
              <a:rPr lang="cs-CZ" dirty="0" smtClean="0"/>
              <a:t>a zlepšení </a:t>
            </a:r>
            <a:r>
              <a:rPr lang="cs-CZ" dirty="0"/>
              <a:t>kvality života a zabránění vzniku invalidity </a:t>
            </a:r>
            <a:r>
              <a:rPr lang="cs-CZ" dirty="0" smtClean="0"/>
              <a:t>nebo nesoběstačnosti </a:t>
            </a:r>
            <a:r>
              <a:rPr lang="cs-CZ" dirty="0"/>
              <a:t>nebo zmírnění jejich </a:t>
            </a:r>
            <a:r>
              <a:rPr lang="cs-CZ" dirty="0" smtClean="0"/>
              <a:t>rozsahu</a:t>
            </a:r>
          </a:p>
          <a:p>
            <a:r>
              <a:rPr lang="cs-CZ" b="1" u="sng" dirty="0" smtClean="0">
                <a:solidFill>
                  <a:srgbClr val="FF0000"/>
                </a:solidFill>
              </a:rPr>
              <a:t>její </a:t>
            </a:r>
            <a:r>
              <a:rPr lang="cs-CZ" b="1" u="sng" dirty="0">
                <a:solidFill>
                  <a:srgbClr val="FF0000"/>
                </a:solidFill>
              </a:rPr>
              <a:t>součástí je </a:t>
            </a:r>
            <a:r>
              <a:rPr lang="cs-CZ" b="1" u="sng" dirty="0" smtClean="0">
                <a:solidFill>
                  <a:srgbClr val="FF0000"/>
                </a:solidFill>
              </a:rPr>
              <a:t>také léčebná </a:t>
            </a:r>
            <a:r>
              <a:rPr lang="cs-CZ" b="1" u="sng" dirty="0">
                <a:solidFill>
                  <a:srgbClr val="FF0000"/>
                </a:solidFill>
              </a:rPr>
              <a:t>rehabilitace</a:t>
            </a:r>
            <a:r>
              <a:rPr lang="cs-CZ" dirty="0"/>
              <a:t>, včetně </a:t>
            </a:r>
            <a:r>
              <a:rPr lang="cs-CZ" dirty="0" smtClean="0"/>
              <a:t>ergoterapie </a:t>
            </a:r>
            <a:r>
              <a:rPr lang="cs-CZ" dirty="0"/>
              <a:t>a </a:t>
            </a:r>
            <a:r>
              <a:rPr lang="cs-CZ" dirty="0" smtClean="0"/>
              <a:t>léčebné výživy. </a:t>
            </a:r>
            <a:r>
              <a:rPr lang="cs-CZ" dirty="0"/>
              <a:t>Léčebná </a:t>
            </a:r>
            <a:r>
              <a:rPr lang="cs-CZ" dirty="0" smtClean="0"/>
              <a:t>péče se </a:t>
            </a:r>
            <a:r>
              <a:rPr lang="cs-CZ" dirty="0"/>
              <a:t>poskytuje formou ambulantní nebo lůžkové péče.</a:t>
            </a:r>
          </a:p>
        </p:txBody>
      </p:sp>
    </p:spTree>
    <p:extLst>
      <p:ext uri="{BB962C8B-B14F-4D97-AF65-F5344CB8AC3E}">
        <p14:creationId xmlns:p14="http://schemas.microsoft.com/office/powerpoint/2010/main" val="38520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355193" cy="633670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Ošetřovatelskou péčí </a:t>
            </a:r>
            <a:r>
              <a:rPr lang="cs-CZ" dirty="0"/>
              <a:t>se rozumí zdravotní péče, jejímž účelem </a:t>
            </a:r>
            <a:r>
              <a:rPr lang="cs-CZ" dirty="0" smtClean="0"/>
              <a:t>je </a:t>
            </a:r>
            <a:r>
              <a:rPr lang="cs-CZ" dirty="0" smtClean="0">
                <a:solidFill>
                  <a:srgbClr val="FF0000"/>
                </a:solidFill>
              </a:rPr>
              <a:t>prevence</a:t>
            </a:r>
            <a:r>
              <a:rPr lang="cs-CZ" dirty="0">
                <a:solidFill>
                  <a:srgbClr val="FF0000"/>
                </a:solidFill>
              </a:rPr>
              <a:t>, udržení, podpora a navrácení zdraví pacientovi</a:t>
            </a:r>
            <a:r>
              <a:rPr lang="cs-CZ" dirty="0"/>
              <a:t>; její </a:t>
            </a:r>
            <a:r>
              <a:rPr lang="cs-CZ" dirty="0" smtClean="0"/>
              <a:t>součástí je </a:t>
            </a:r>
            <a:r>
              <a:rPr lang="cs-CZ" dirty="0"/>
              <a:t>také </a:t>
            </a:r>
            <a:r>
              <a:rPr lang="cs-CZ" dirty="0">
                <a:solidFill>
                  <a:srgbClr val="FF0000"/>
                </a:solidFill>
              </a:rPr>
              <a:t>péče o nevyléčitelně nemocné, zmírňování jejich utrpení </a:t>
            </a:r>
            <a:r>
              <a:rPr lang="cs-CZ" dirty="0" smtClean="0">
                <a:solidFill>
                  <a:srgbClr val="FF0000"/>
                </a:solidFill>
              </a:rPr>
              <a:t>a vytváření </a:t>
            </a:r>
            <a:r>
              <a:rPr lang="cs-CZ" dirty="0">
                <a:solidFill>
                  <a:srgbClr val="FF0000"/>
                </a:solidFill>
              </a:rPr>
              <a:t>podmínek pro klidné umírání </a:t>
            </a:r>
            <a:r>
              <a:rPr lang="cs-CZ" dirty="0"/>
              <a:t>a důstojnou smrt.</a:t>
            </a:r>
          </a:p>
          <a:p>
            <a:r>
              <a:rPr lang="cs-CZ" dirty="0"/>
              <a:t>Ošetřovatelská péče se poskytuje formou ambulantní péče, a to i </a:t>
            </a:r>
            <a:r>
              <a:rPr lang="cs-CZ" dirty="0" smtClean="0"/>
              <a:t>ve vlastním </a:t>
            </a:r>
            <a:r>
              <a:rPr lang="cs-CZ" dirty="0"/>
              <a:t>sociálním prostředí pacienta, nebo formou lůžkové péče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r>
              <a:rPr lang="cs-CZ" b="1" dirty="0" smtClean="0">
                <a:solidFill>
                  <a:schemeClr val="accent1"/>
                </a:solidFill>
              </a:rPr>
              <a:t>Paliativní </a:t>
            </a:r>
            <a:r>
              <a:rPr lang="cs-CZ" b="1" dirty="0">
                <a:solidFill>
                  <a:schemeClr val="accent1"/>
                </a:solidFill>
              </a:rPr>
              <a:t>péčí </a:t>
            </a:r>
            <a:r>
              <a:rPr lang="cs-CZ" dirty="0"/>
              <a:t>se rozumí zdravotní péče poskytovaná pacientovi </a:t>
            </a:r>
            <a:r>
              <a:rPr lang="cs-CZ" dirty="0" smtClean="0">
                <a:solidFill>
                  <a:srgbClr val="FF0000"/>
                </a:solidFill>
              </a:rPr>
              <a:t>v pokročilém </a:t>
            </a:r>
            <a:r>
              <a:rPr lang="cs-CZ" dirty="0">
                <a:solidFill>
                  <a:srgbClr val="FF0000"/>
                </a:solidFill>
              </a:rPr>
              <a:t>a konečném stadiu nemoci, u kterého byly </a:t>
            </a:r>
            <a:r>
              <a:rPr lang="cs-CZ" dirty="0" smtClean="0">
                <a:solidFill>
                  <a:srgbClr val="FF0000"/>
                </a:solidFill>
              </a:rPr>
              <a:t>vyčerpány možnosti </a:t>
            </a:r>
            <a:r>
              <a:rPr lang="cs-CZ" dirty="0">
                <a:solidFill>
                  <a:srgbClr val="FF0000"/>
                </a:solidFill>
              </a:rPr>
              <a:t>léčebné péče vedoucí k </a:t>
            </a:r>
            <a:r>
              <a:rPr lang="cs-CZ" dirty="0" smtClean="0">
                <a:solidFill>
                  <a:srgbClr val="FF0000"/>
                </a:solidFill>
              </a:rPr>
              <a:t>vyléčení.</a:t>
            </a:r>
          </a:p>
          <a:p>
            <a:r>
              <a:rPr lang="cs-CZ" dirty="0" smtClean="0"/>
              <a:t>Jejím </a:t>
            </a:r>
            <a:r>
              <a:rPr lang="cs-CZ" dirty="0"/>
              <a:t>účelem je </a:t>
            </a:r>
            <a:r>
              <a:rPr lang="cs-CZ" dirty="0" smtClean="0"/>
              <a:t>zmírňování utrpení </a:t>
            </a:r>
            <a:r>
              <a:rPr lang="cs-CZ" dirty="0"/>
              <a:t>pacienta a vytváření podmínek pro klidné umírání a </a:t>
            </a:r>
            <a:r>
              <a:rPr lang="cs-CZ" dirty="0" smtClean="0"/>
              <a:t>důstojnou smrt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Paliativní </a:t>
            </a:r>
            <a:r>
              <a:rPr lang="cs-CZ" dirty="0"/>
              <a:t>péče se poskytuje formou ambulantní péče, a to i </a:t>
            </a:r>
            <a:r>
              <a:rPr lang="cs-CZ" dirty="0" smtClean="0"/>
              <a:t>ve vlastním </a:t>
            </a:r>
            <a:r>
              <a:rPr lang="cs-CZ" dirty="0"/>
              <a:t>sociálním prostředí pacienta, nebo formou lůžkové péče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46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507288" cy="5328592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Neodkladnou péčí</a:t>
            </a:r>
            <a:r>
              <a:rPr lang="cs-CZ" b="1" dirty="0"/>
              <a:t> </a:t>
            </a:r>
            <a:r>
              <a:rPr lang="cs-CZ" dirty="0"/>
              <a:t>se rozumí zdravotní péče, jejímž účelem je </a:t>
            </a:r>
            <a:r>
              <a:rPr lang="cs-CZ" dirty="0" smtClean="0">
                <a:solidFill>
                  <a:srgbClr val="FF0000"/>
                </a:solidFill>
              </a:rPr>
              <a:t>zamezit stavům</a:t>
            </a:r>
            <a:r>
              <a:rPr lang="cs-CZ" dirty="0">
                <a:solidFill>
                  <a:srgbClr val="FF0000"/>
                </a:solidFill>
              </a:rPr>
              <a:t>, které bezprostředně ohrožují život nebo by mohly vést k </a:t>
            </a:r>
            <a:r>
              <a:rPr lang="cs-CZ" dirty="0" smtClean="0">
                <a:solidFill>
                  <a:srgbClr val="FF0000"/>
                </a:solidFill>
              </a:rPr>
              <a:t>náhlé smrti </a:t>
            </a:r>
            <a:r>
              <a:rPr lang="cs-CZ" dirty="0"/>
              <a:t>nebo vážnému ohrožení zdraví způsobující náhlou nebo </a:t>
            </a:r>
            <a:r>
              <a:rPr lang="cs-CZ" dirty="0" smtClean="0"/>
              <a:t>intenzivní bolest </a:t>
            </a:r>
            <a:r>
              <a:rPr lang="cs-CZ" dirty="0"/>
              <a:t>nebo náhlé změny chování pacienta ohrožující jeho </a:t>
            </a:r>
            <a:r>
              <a:rPr lang="cs-CZ" dirty="0" smtClean="0"/>
              <a:t>samotného nebo </a:t>
            </a:r>
            <a:r>
              <a:rPr lang="cs-CZ" dirty="0"/>
              <a:t>jeho okolí, nebo tyto stavy omezit. </a:t>
            </a:r>
            <a:endParaRPr lang="cs-CZ" dirty="0" smtClean="0"/>
          </a:p>
          <a:p>
            <a:r>
              <a:rPr lang="cs-CZ" dirty="0" smtClean="0"/>
              <a:t>Poskytování </a:t>
            </a:r>
            <a:r>
              <a:rPr lang="cs-CZ" dirty="0"/>
              <a:t>zdravotní péče </a:t>
            </a:r>
            <a:r>
              <a:rPr lang="cs-CZ" dirty="0" smtClean="0"/>
              <a:t>v souvislosti </a:t>
            </a:r>
            <a:r>
              <a:rPr lang="cs-CZ" dirty="0"/>
              <a:t>s porodem je neodkladnou péčí vždy.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Neodkladná </a:t>
            </a:r>
            <a:r>
              <a:rPr lang="cs-CZ" dirty="0"/>
              <a:t>péče </a:t>
            </a:r>
            <a:r>
              <a:rPr lang="cs-CZ" dirty="0" smtClean="0"/>
              <a:t>se poskytuje </a:t>
            </a:r>
            <a:r>
              <a:rPr lang="cs-CZ" dirty="0"/>
              <a:t>formou ambulantní nebo lůžkové péče nebo na místě </a:t>
            </a:r>
            <a:r>
              <a:rPr lang="cs-CZ" dirty="0" smtClean="0"/>
              <a:t>náhlého onemocnění </a:t>
            </a:r>
            <a:r>
              <a:rPr lang="cs-CZ" dirty="0"/>
              <a:t>nebo úrazu nebo náhlého zhoršení nemoci. </a:t>
            </a:r>
            <a:endParaRPr lang="cs-CZ" dirty="0" smtClean="0"/>
          </a:p>
          <a:p>
            <a:r>
              <a:rPr lang="cs-CZ" dirty="0" smtClean="0"/>
              <a:t>Neodkladná péče </a:t>
            </a:r>
            <a:r>
              <a:rPr lang="cs-CZ" dirty="0"/>
              <a:t>poskytovaná zařízením zdravotnické záchranné služby se </a:t>
            </a:r>
            <a:r>
              <a:rPr lang="cs-CZ" dirty="0" smtClean="0"/>
              <a:t>označuje jako </a:t>
            </a:r>
            <a:r>
              <a:rPr lang="cs-CZ" dirty="0"/>
              <a:t>přednemocniční neodkladná zdravotní péče.</a:t>
            </a:r>
          </a:p>
        </p:txBody>
      </p:sp>
    </p:spTree>
    <p:extLst>
      <p:ext uri="{BB962C8B-B14F-4D97-AF65-F5344CB8AC3E}">
        <p14:creationId xmlns:p14="http://schemas.microsoft.com/office/powerpoint/2010/main" val="201205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784976" cy="7173416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accent1"/>
                </a:solidFill>
              </a:rPr>
              <a:t>Lázeňskou péčí </a:t>
            </a:r>
            <a:r>
              <a:rPr lang="cs-CZ" sz="2000" dirty="0"/>
              <a:t>se rozumí soubor zdravotnických činností a </a:t>
            </a:r>
            <a:r>
              <a:rPr lang="cs-CZ" sz="2000" dirty="0" smtClean="0"/>
              <a:t>postupů včetně </a:t>
            </a:r>
            <a:r>
              <a:rPr lang="cs-CZ" sz="2000" dirty="0"/>
              <a:t>léčebné rehabilitace a výchovy ke zdravému způsobu </a:t>
            </a:r>
            <a:r>
              <a:rPr lang="cs-CZ" sz="2000" dirty="0" smtClean="0"/>
              <a:t>života vedoucích </a:t>
            </a:r>
            <a:r>
              <a:rPr lang="cs-CZ" sz="2000" dirty="0"/>
              <a:t>k prevenci nemocí, navrácení a upevnění zdraví </a:t>
            </a:r>
            <a:r>
              <a:rPr lang="cs-CZ" sz="2000" dirty="0" smtClean="0"/>
              <a:t>nebo stabilizaci </a:t>
            </a:r>
            <a:r>
              <a:rPr lang="cs-CZ" sz="2000" dirty="0"/>
              <a:t>nemoci s cílem maximálního zmírnění jejích </a:t>
            </a:r>
            <a:r>
              <a:rPr lang="cs-CZ" sz="2000" dirty="0" smtClean="0"/>
              <a:t>důsledků, prodloužení </a:t>
            </a:r>
            <a:r>
              <a:rPr lang="cs-CZ" sz="2000" dirty="0"/>
              <a:t>a zlepšení kvality života. </a:t>
            </a:r>
            <a:endParaRPr lang="cs-CZ" sz="2000" dirty="0" smtClean="0"/>
          </a:p>
          <a:p>
            <a:r>
              <a:rPr lang="cs-CZ" sz="2000" dirty="0" smtClean="0"/>
              <a:t>Lázeňská </a:t>
            </a:r>
            <a:r>
              <a:rPr lang="cs-CZ" sz="2000" dirty="0"/>
              <a:t>péče je poskytována </a:t>
            </a:r>
            <a:r>
              <a:rPr lang="cs-CZ" sz="2000" dirty="0" smtClean="0"/>
              <a:t>v přírodních </a:t>
            </a:r>
            <a:r>
              <a:rPr lang="cs-CZ" sz="2000" dirty="0"/>
              <a:t>léčebných lázních.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Zákon </a:t>
            </a:r>
            <a:r>
              <a:rPr lang="cs-CZ" sz="2000" dirty="0"/>
              <a:t>č. </a:t>
            </a:r>
            <a:r>
              <a:rPr lang="cs-CZ" sz="2000" dirty="0">
                <a:solidFill>
                  <a:schemeClr val="accent1"/>
                </a:solidFill>
              </a:rPr>
              <a:t>164/2001Sb.</a:t>
            </a:r>
            <a:r>
              <a:rPr lang="cs-CZ" sz="2000" dirty="0"/>
              <a:t>, o </a:t>
            </a:r>
            <a:r>
              <a:rPr lang="cs-CZ" sz="2000" dirty="0" smtClean="0"/>
              <a:t>přírodních léčivých </a:t>
            </a:r>
            <a:r>
              <a:rPr lang="cs-CZ" sz="2000" dirty="0"/>
              <a:t>zdrojích, zdrojích přírodních minerálních vod, </a:t>
            </a:r>
            <a:r>
              <a:rPr lang="cs-CZ" sz="2000" dirty="0" smtClean="0"/>
              <a:t>přírodních </a:t>
            </a:r>
            <a:r>
              <a:rPr lang="cs-CZ" sz="2000" dirty="0"/>
              <a:t>léčebných lázních a lázeňských místech a o změně </a:t>
            </a:r>
            <a:r>
              <a:rPr lang="cs-CZ" sz="2000" dirty="0" smtClean="0"/>
              <a:t>některých souvisejících </a:t>
            </a:r>
            <a:r>
              <a:rPr lang="cs-CZ" sz="2000" dirty="0"/>
              <a:t>zákonů (lázeňský zákon), ve znění zákona č. </a:t>
            </a:r>
            <a:r>
              <a:rPr lang="cs-CZ" sz="2000" dirty="0">
                <a:solidFill>
                  <a:schemeClr val="accent1"/>
                </a:solidFill>
              </a:rPr>
              <a:t>76/2002 </a:t>
            </a:r>
            <a:r>
              <a:rPr lang="cs-CZ" sz="2000" dirty="0" smtClean="0">
                <a:solidFill>
                  <a:schemeClr val="accent1"/>
                </a:solidFill>
              </a:rPr>
              <a:t>Sb</a:t>
            </a:r>
            <a:r>
              <a:rPr lang="cs-CZ" sz="2000" dirty="0" smtClean="0"/>
              <a:t>. a </a:t>
            </a:r>
            <a:r>
              <a:rPr lang="cs-CZ" sz="2000" dirty="0"/>
              <a:t>zákona č. </a:t>
            </a:r>
            <a:r>
              <a:rPr lang="cs-CZ" sz="2000" dirty="0">
                <a:solidFill>
                  <a:schemeClr val="accent1"/>
                </a:solidFill>
              </a:rPr>
              <a:t>320/2002 Sb. </a:t>
            </a:r>
            <a:r>
              <a:rPr lang="cs-CZ" sz="2000" dirty="0"/>
              <a:t>formou lůžkové nebo ambulantní péče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r>
              <a:rPr lang="cs-CZ" sz="2000" dirty="0" smtClean="0"/>
              <a:t>Při </a:t>
            </a:r>
            <a:r>
              <a:rPr lang="cs-CZ" sz="2000" dirty="0"/>
              <a:t>poskytování lázeňské péče jsou využívány přírodní léčivé </a:t>
            </a:r>
            <a:r>
              <a:rPr lang="cs-CZ" sz="2000" dirty="0" smtClean="0"/>
              <a:t>zdroje nebo </a:t>
            </a:r>
            <a:r>
              <a:rPr lang="cs-CZ" sz="2000" dirty="0"/>
              <a:t>příznivé klimatické podmínky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/>
              <a:t>Ministerstvo může stanovit vyhláškou indikační seznam pro lázeňskou péči obsahující okruh nemocí ovlivnitelných lázeňskou péčí, indikační předpoklady a indikační zaměření přírodních léčebných lázní s ohledem na charakter využívaných místních přírodních léčivých zdrojů.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669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b="1" dirty="0" smtClean="0">
                <a:solidFill>
                  <a:srgbClr val="0070C0"/>
                </a:solidFill>
              </a:rPr>
              <a:t>Vymezení pojmů aneb…abychom si všichni v oboru rozuměli </a:t>
            </a:r>
            <a:r>
              <a:rPr lang="cs-CZ" altLang="cs-CZ" b="1" dirty="0" smtClean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cs-CZ" altLang="cs-CZ" b="1" dirty="0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8313" y="1844675"/>
            <a:ext cx="8229600" cy="4662488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cs typeface="Arial" panose="020B0604020202020204" pitchFamily="34" charset="0"/>
              </a:rPr>
              <a:t>Definice RHB </a:t>
            </a:r>
            <a:r>
              <a:rPr lang="cs-CZ" b="1" dirty="0">
                <a:cs typeface="Arial" panose="020B0604020202020204" pitchFamily="34" charset="0"/>
              </a:rPr>
              <a:t>dle WHO</a:t>
            </a:r>
            <a:r>
              <a:rPr lang="cs-CZ" dirty="0">
                <a:cs typeface="Arial" panose="020B0604020202020204" pitchFamily="34" charset="0"/>
              </a:rPr>
              <a:t>: V roce 1969 byla rehabilitace definována jako </a:t>
            </a:r>
            <a:r>
              <a:rPr lang="cs-CZ" b="1" dirty="0">
                <a:solidFill>
                  <a:srgbClr val="0070C0"/>
                </a:solidFill>
                <a:cs typeface="Arial" panose="020B0604020202020204" pitchFamily="34" charset="0"/>
              </a:rPr>
              <a:t>„kombinované a koordinované využití lékařských, sociálních, výchovných a pracovních prostředků pro výcvik a znovuzískání co nejvyššího stupně funkční schopnosti“</a:t>
            </a:r>
            <a:r>
              <a:rPr lang="cs-CZ" dirty="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>
              <a:cs typeface="Arial" panose="020B060402020202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cs typeface="Arial" panose="020B0604020202020204" pitchFamily="34" charset="0"/>
              </a:rPr>
              <a:t>Podle charakteru využívaných prostředků a rehabilitačních opatření  je možné v současnosti </a:t>
            </a:r>
            <a:r>
              <a:rPr lang="cs-CZ" b="1" dirty="0">
                <a:cs typeface="Arial" panose="020B0604020202020204" pitchFamily="34" charset="0"/>
              </a:rPr>
              <a:t>rozdělit rehabilitaci do oblastí</a:t>
            </a:r>
            <a:r>
              <a:rPr lang="cs-CZ" dirty="0">
                <a:cs typeface="Arial" panose="020B0604020202020204" pitchFamily="34" charset="0"/>
              </a:rPr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cs-CZ" b="1" dirty="0">
                <a:solidFill>
                  <a:srgbClr val="0070C0"/>
                </a:solidFill>
                <a:cs typeface="Arial" panose="020B0604020202020204" pitchFamily="34" charset="0"/>
              </a:rPr>
              <a:t>léčebná (medicínská) rehabilitace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cs-CZ" b="1" dirty="0">
                <a:solidFill>
                  <a:srgbClr val="0070C0"/>
                </a:solidFill>
                <a:cs typeface="Arial" panose="020B0604020202020204" pitchFamily="34" charset="0"/>
              </a:rPr>
              <a:t>sociální rehabilitace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cs-CZ" b="1" dirty="0">
                <a:solidFill>
                  <a:srgbClr val="0070C0"/>
                </a:solidFill>
                <a:cs typeface="Arial" panose="020B0604020202020204" pitchFamily="34" charset="0"/>
              </a:rPr>
              <a:t>pedagogická rehabilitace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cs-CZ" b="1" dirty="0">
                <a:solidFill>
                  <a:srgbClr val="0070C0"/>
                </a:solidFill>
                <a:cs typeface="Arial" panose="020B0604020202020204" pitchFamily="34" charset="0"/>
              </a:rPr>
              <a:t>pracovní rehabilitace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22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435280" cy="6741368"/>
          </a:xfrm>
        </p:spPr>
        <p:txBody>
          <a:bodyPr>
            <a:normAutofit/>
          </a:bodyPr>
          <a:lstStyle/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Primární </a:t>
            </a:r>
            <a:r>
              <a:rPr lang="cs-CZ" b="1" dirty="0">
                <a:solidFill>
                  <a:schemeClr val="accent1"/>
                </a:solidFill>
              </a:rPr>
              <a:t>ambulantní </a:t>
            </a:r>
            <a:r>
              <a:rPr lang="cs-CZ" dirty="0"/>
              <a:t>péče je souborem činností souvisejících </a:t>
            </a:r>
            <a:r>
              <a:rPr lang="cs-CZ" dirty="0" smtClean="0"/>
              <a:t>s podporou </a:t>
            </a:r>
            <a:r>
              <a:rPr lang="cs-CZ" dirty="0"/>
              <a:t>zdraví, prevencí, vyšetřováním, léčením, rehabilitací </a:t>
            </a:r>
            <a:r>
              <a:rPr lang="cs-CZ" dirty="0" smtClean="0"/>
              <a:t>a ošetřováním </a:t>
            </a:r>
            <a:r>
              <a:rPr lang="cs-CZ" dirty="0"/>
              <a:t>pacienta. </a:t>
            </a:r>
            <a:endParaRPr lang="cs-CZ" dirty="0" smtClean="0"/>
          </a:p>
          <a:p>
            <a:r>
              <a:rPr lang="cs-CZ" dirty="0" smtClean="0"/>
              <a:t>Tyto </a:t>
            </a:r>
            <a:r>
              <a:rPr lang="cs-CZ" dirty="0"/>
              <a:t>činnosti jsou poskytovány co </a:t>
            </a:r>
            <a:r>
              <a:rPr lang="cs-CZ" dirty="0" smtClean="0"/>
              <a:t>nejblíže vlastnímu </a:t>
            </a:r>
            <a:r>
              <a:rPr lang="cs-CZ" dirty="0"/>
              <a:t>sociálnímu prostředí pacienta a respektují jeho </a:t>
            </a:r>
            <a:r>
              <a:rPr lang="cs-CZ" dirty="0" smtClean="0"/>
              <a:t>bio-psychosociální potřeby. Primární </a:t>
            </a:r>
            <a:r>
              <a:rPr lang="cs-CZ" dirty="0"/>
              <a:t>ambulantní péče úzce navazuje na </a:t>
            </a:r>
            <a:r>
              <a:rPr lang="cs-CZ" dirty="0" smtClean="0"/>
              <a:t>ostatní </a:t>
            </a:r>
            <a:r>
              <a:rPr lang="pt-BR" dirty="0" smtClean="0"/>
              <a:t>formy </a:t>
            </a:r>
            <a:r>
              <a:rPr lang="pt-BR" dirty="0"/>
              <a:t>zdravotní péče a sociální služby</a:t>
            </a:r>
            <a:r>
              <a:rPr lang="pt-BR" dirty="0" smtClean="0"/>
              <a:t>.</a:t>
            </a:r>
            <a:endParaRPr lang="cs-CZ" dirty="0" smtClean="0"/>
          </a:p>
          <a:p>
            <a:r>
              <a:rPr lang="cs-CZ" b="1" dirty="0">
                <a:solidFill>
                  <a:schemeClr val="accent1"/>
                </a:solidFill>
              </a:rPr>
              <a:t>Sekundární ambulantní </a:t>
            </a:r>
            <a:r>
              <a:rPr lang="cs-CZ" dirty="0"/>
              <a:t>péčí se rozumí poskytování zdravotní péče </a:t>
            </a:r>
            <a:r>
              <a:rPr lang="cs-CZ" dirty="0" smtClean="0"/>
              <a:t>ve všech </a:t>
            </a:r>
            <a:r>
              <a:rPr lang="cs-CZ" dirty="0"/>
              <a:t>klinických oborech. Je poskytována zpravidla na </a:t>
            </a:r>
            <a:r>
              <a:rPr lang="cs-CZ" dirty="0" smtClean="0"/>
              <a:t>vyžádání zdravotnického </a:t>
            </a:r>
            <a:r>
              <a:rPr lang="cs-CZ" dirty="0"/>
              <a:t>zařízení poskytujícího primární péči. </a:t>
            </a:r>
            <a:r>
              <a:rPr lang="cs-CZ" dirty="0" smtClean="0"/>
              <a:t>Součástí sekundární </a:t>
            </a:r>
            <a:r>
              <a:rPr lang="cs-CZ" dirty="0"/>
              <a:t>ambulantní péče může být též návštěvní služba.</a:t>
            </a:r>
          </a:p>
        </p:txBody>
      </p:sp>
    </p:spTree>
    <p:extLst>
      <p:ext uri="{BB962C8B-B14F-4D97-AF65-F5344CB8AC3E}">
        <p14:creationId xmlns:p14="http://schemas.microsoft.com/office/powerpoint/2010/main" val="2603218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435280" cy="6552728"/>
          </a:xfrm>
        </p:spPr>
        <p:txBody>
          <a:bodyPr>
            <a:normAutofit fontScale="925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Domácí péčí</a:t>
            </a:r>
            <a:r>
              <a:rPr lang="cs-CZ" b="1" dirty="0"/>
              <a:t> </a:t>
            </a:r>
            <a:r>
              <a:rPr lang="cs-CZ" dirty="0"/>
              <a:t>se rozumí poskytování ošetřovatelské péče pacientům </a:t>
            </a:r>
            <a:r>
              <a:rPr lang="cs-CZ" dirty="0" smtClean="0"/>
              <a:t>s akutní </a:t>
            </a:r>
            <a:r>
              <a:rPr lang="cs-CZ" dirty="0"/>
              <a:t>nebo chronickou nemocí nebo pacientům tělesně, smyslově </a:t>
            </a:r>
            <a:r>
              <a:rPr lang="cs-CZ" dirty="0" smtClean="0"/>
              <a:t>nebo mentálně </a:t>
            </a:r>
            <a:r>
              <a:rPr lang="cs-CZ" dirty="0"/>
              <a:t>postiženým a závislým na cizí pomoci v jejich </a:t>
            </a:r>
            <a:r>
              <a:rPr lang="cs-CZ" dirty="0" smtClean="0"/>
              <a:t>vlastním sociálním </a:t>
            </a:r>
            <a:r>
              <a:rPr lang="cs-CZ" dirty="0"/>
              <a:t>prostředí, a to na základě doporučení ošetřujícího lékaře</a:t>
            </a:r>
            <a:r>
              <a:rPr lang="cs-CZ" dirty="0" smtClean="0"/>
              <a:t>.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Akutní </a:t>
            </a:r>
            <a:r>
              <a:rPr lang="cs-CZ" b="1" dirty="0">
                <a:solidFill>
                  <a:schemeClr val="accent1"/>
                </a:solidFill>
              </a:rPr>
              <a:t>lůžkovou péčí </a:t>
            </a:r>
            <a:r>
              <a:rPr lang="cs-CZ" dirty="0"/>
              <a:t>se rozumí poskytovaní zdravotní </a:t>
            </a:r>
            <a:r>
              <a:rPr lang="cs-CZ" dirty="0" smtClean="0"/>
              <a:t>péče pacientovi </a:t>
            </a:r>
            <a:r>
              <a:rPr lang="cs-CZ" dirty="0"/>
              <a:t>v případech náhlého selhávání nebo náhlého </a:t>
            </a:r>
            <a:r>
              <a:rPr lang="cs-CZ" dirty="0" smtClean="0"/>
              <a:t>ohrožení základních </a:t>
            </a:r>
            <a:r>
              <a:rPr lang="cs-CZ" dirty="0"/>
              <a:t>životních funkcí, nebo v případech, kdy lze tyto </a:t>
            </a:r>
            <a:r>
              <a:rPr lang="cs-CZ" dirty="0" smtClean="0"/>
              <a:t>stavy předpokládat</a:t>
            </a:r>
            <a:r>
              <a:rPr lang="cs-CZ" dirty="0"/>
              <a:t>, včetně plánovaných operací, anebo pacientovi s </a:t>
            </a:r>
            <a:r>
              <a:rPr lang="cs-CZ" dirty="0" smtClean="0"/>
              <a:t>náhlým onemocněním </a:t>
            </a:r>
            <a:r>
              <a:rPr lang="cs-CZ" dirty="0"/>
              <a:t>nebo náhlým zhoršením chronické nemoci, které </a:t>
            </a:r>
            <a:r>
              <a:rPr lang="cs-CZ" dirty="0" smtClean="0"/>
              <a:t>vážně ohrožují </a:t>
            </a:r>
            <a:r>
              <a:rPr lang="cs-CZ" dirty="0"/>
              <a:t>zdraví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Následnou lůžkovou péčí </a:t>
            </a:r>
            <a:r>
              <a:rPr lang="cs-CZ" dirty="0"/>
              <a:t>se rozumí poskytování zdravotní péče při </a:t>
            </a:r>
            <a:r>
              <a:rPr lang="pl-PL" dirty="0"/>
              <a:t>pobytu na lůžku pacientům, u kterých byla stanovena diagnóza a došlo </a:t>
            </a:r>
            <a:r>
              <a:rPr lang="cs-CZ" dirty="0"/>
              <a:t>ke zvládnutí náhlé nemoci nebo náhlého zhoršení chronické nemoci, a jejichž zdravotní stav je stabilizovaný.</a:t>
            </a:r>
          </a:p>
          <a:p>
            <a:r>
              <a:rPr lang="cs-CZ" dirty="0"/>
              <a:t>Poskytuje se jako ošetřovatelská péče, léčebná rehabilitace, lázeňská péče, dlouhodobá psychiatrická péče a dlouhodobá léčba tuberkulózy a geriatrie.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22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259212"/>
            <a:ext cx="8856984" cy="66247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Základními klinickými obory akutní lůžkové péče </a:t>
            </a:r>
            <a:r>
              <a:rPr lang="cs-CZ" dirty="0"/>
              <a:t>jsou </a:t>
            </a:r>
            <a:r>
              <a:rPr lang="cs-CZ" dirty="0" smtClean="0"/>
              <a:t>vnitřní lékařství</a:t>
            </a:r>
            <a:r>
              <a:rPr lang="cs-CZ" dirty="0"/>
              <a:t>, chirurgie, pediatrie, gynekologie a porodnictví</a:t>
            </a:r>
            <a:r>
              <a:rPr lang="cs-CZ" dirty="0" smtClean="0"/>
              <a:t>.</a:t>
            </a:r>
          </a:p>
          <a:p>
            <a:r>
              <a:rPr lang="cs-CZ" b="1" dirty="0">
                <a:solidFill>
                  <a:schemeClr val="accent1"/>
                </a:solidFill>
              </a:rPr>
              <a:t>Hlavními klinickými obory akutní lůžkové péče </a:t>
            </a:r>
            <a:r>
              <a:rPr lang="cs-CZ" dirty="0"/>
              <a:t>jsou </a:t>
            </a:r>
            <a:r>
              <a:rPr lang="cs-CZ" dirty="0" smtClean="0"/>
              <a:t>ortopedie, urologie</a:t>
            </a:r>
            <a:r>
              <a:rPr lang="cs-CZ" dirty="0"/>
              <a:t>, neurologie, tuberkulóza a respirační nemoci, </a:t>
            </a:r>
            <a:r>
              <a:rPr lang="cs-CZ" dirty="0" smtClean="0"/>
              <a:t>infekční lékařství</a:t>
            </a:r>
            <a:r>
              <a:rPr lang="cs-CZ" dirty="0"/>
              <a:t>, otorinolaryngologie, oftalmologie, </a:t>
            </a:r>
            <a:r>
              <a:rPr lang="cs-CZ" dirty="0" err="1" smtClean="0"/>
              <a:t>dermatovenerologie</a:t>
            </a:r>
            <a:r>
              <a:rPr lang="cs-CZ" dirty="0" smtClean="0"/>
              <a:t>, </a:t>
            </a:r>
            <a:r>
              <a:rPr lang="it-IT" dirty="0" smtClean="0"/>
              <a:t>anesteziologie,</a:t>
            </a:r>
            <a:r>
              <a:rPr lang="cs-CZ" dirty="0" smtClean="0"/>
              <a:t> </a:t>
            </a:r>
            <a:r>
              <a:rPr lang="it-IT" dirty="0" smtClean="0"/>
              <a:t>resuscitace </a:t>
            </a:r>
            <a:r>
              <a:rPr lang="it-IT" dirty="0"/>
              <a:t>a intenzivní medicína, </a:t>
            </a:r>
            <a:r>
              <a:rPr lang="it-IT" dirty="0" smtClean="0"/>
              <a:t>psychiatrie,</a:t>
            </a:r>
            <a:r>
              <a:rPr lang="cs-CZ" dirty="0" smtClean="0"/>
              <a:t> </a:t>
            </a:r>
            <a:r>
              <a:rPr lang="cs-CZ" b="1" dirty="0" smtClean="0"/>
              <a:t>rehabilitační </a:t>
            </a:r>
            <a:r>
              <a:rPr lang="cs-CZ" b="1" dirty="0"/>
              <a:t>a fyzikální medicína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b="1" dirty="0">
                <a:solidFill>
                  <a:schemeClr val="accent1"/>
                </a:solidFill>
              </a:rPr>
              <a:t>Specializovanými klinickými obory lůžkové péče </a:t>
            </a:r>
            <a:r>
              <a:rPr lang="cs-CZ" dirty="0"/>
              <a:t>jsou </a:t>
            </a:r>
            <a:r>
              <a:rPr lang="cs-CZ" dirty="0" smtClean="0"/>
              <a:t>kardiologie, </a:t>
            </a:r>
            <a:r>
              <a:rPr lang="cs-CZ" dirty="0" err="1" smtClean="0"/>
              <a:t>nefrologie</a:t>
            </a:r>
            <a:r>
              <a:rPr lang="cs-CZ" dirty="0"/>
              <a:t>, gastroenterologie, endokrinologie, </a:t>
            </a:r>
            <a:r>
              <a:rPr lang="cs-CZ" dirty="0" smtClean="0"/>
              <a:t>diabetologie, revmatologie</a:t>
            </a:r>
            <a:r>
              <a:rPr lang="cs-CZ" dirty="0"/>
              <a:t>, geriatrie, klinická onkologie, radiační onkologie, </a:t>
            </a:r>
            <a:r>
              <a:rPr lang="cs-CZ" dirty="0" smtClean="0"/>
              <a:t>klinická hematologie</a:t>
            </a:r>
            <a:r>
              <a:rPr lang="cs-CZ" dirty="0"/>
              <a:t>, nukleární medicína, </a:t>
            </a:r>
            <a:r>
              <a:rPr lang="cs-CZ" dirty="0" err="1"/>
              <a:t>maxilofaciální</a:t>
            </a:r>
            <a:r>
              <a:rPr lang="cs-CZ" dirty="0"/>
              <a:t> chirurgie, </a:t>
            </a:r>
            <a:r>
              <a:rPr lang="cs-CZ" dirty="0" smtClean="0"/>
              <a:t>cévní chirurgie</a:t>
            </a:r>
            <a:r>
              <a:rPr lang="cs-CZ" dirty="0"/>
              <a:t>, hrudní chirurgie, plastická chirurgie, úrazová chirurgie </a:t>
            </a:r>
            <a:r>
              <a:rPr lang="cs-CZ" dirty="0" smtClean="0"/>
              <a:t>a dětské </a:t>
            </a:r>
            <a:r>
              <a:rPr lang="cs-CZ" dirty="0"/>
              <a:t>specializované obory</a:t>
            </a:r>
            <a:r>
              <a:rPr lang="cs-CZ" dirty="0" smtClean="0"/>
              <a:t>.</a:t>
            </a:r>
          </a:p>
          <a:p>
            <a:r>
              <a:rPr lang="cs-CZ" b="1" dirty="0">
                <a:solidFill>
                  <a:schemeClr val="accent1"/>
                </a:solidFill>
              </a:rPr>
              <a:t>Vysoce specializovanými klinickými obory lůžkové péče </a:t>
            </a:r>
            <a:r>
              <a:rPr lang="cs-CZ" dirty="0"/>
              <a:t>jsou neurochirurgie, kardiochirurgie, orgánové transplantace, transplantace kostní dřeně, popáleninová medicína a neonatologie a reprodukční medicína.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805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856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Klinické vyšetření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r>
              <a:rPr lang="cs-CZ" dirty="0"/>
              <a:t>je buď komplexní, cílené, kontrolní nebo </a:t>
            </a:r>
            <a:r>
              <a:rPr lang="cs-CZ" dirty="0" smtClean="0"/>
              <a:t>konziliární vyšetření</a:t>
            </a:r>
            <a:r>
              <a:rPr lang="cs-CZ" dirty="0"/>
              <a:t>, a je vykázáno příslušnými výkony v dané odbornosti podle </a:t>
            </a:r>
            <a:r>
              <a:rPr lang="cs-CZ" dirty="0" smtClean="0"/>
              <a:t>Seznamu výkonů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Začíná </a:t>
            </a:r>
            <a:r>
              <a:rPr lang="cs-CZ" dirty="0"/>
              <a:t>pohovorem s pacientem ke zjištění vývoje jeho </a:t>
            </a:r>
            <a:r>
              <a:rPr lang="cs-CZ" dirty="0" smtClean="0"/>
              <a:t>zdravotních potíží</a:t>
            </a:r>
            <a:r>
              <a:rPr lang="cs-CZ" dirty="0"/>
              <a:t>.</a:t>
            </a:r>
          </a:p>
          <a:p>
            <a:r>
              <a:rPr lang="cs-CZ" dirty="0"/>
              <a:t>Lékař posoudí průběh onemocnění, stanoví a vysvětlí diagnostický a </a:t>
            </a:r>
            <a:r>
              <a:rPr lang="cs-CZ" dirty="0" smtClean="0"/>
              <a:t>léčebný postup</a:t>
            </a:r>
            <a:r>
              <a:rPr lang="cs-CZ" dirty="0"/>
              <a:t>, zajistí další potřebná vyšetření, předepíše léky a </a:t>
            </a:r>
            <a:r>
              <a:rPr lang="cs-CZ" dirty="0" smtClean="0"/>
              <a:t>provede administrativní </a:t>
            </a:r>
            <a:r>
              <a:rPr lang="cs-CZ" dirty="0"/>
              <a:t>činnosti související s výkonem.</a:t>
            </a:r>
          </a:p>
          <a:p>
            <a:endParaRPr lang="cs-CZ" dirty="0" smtClean="0"/>
          </a:p>
          <a:p>
            <a:r>
              <a:rPr lang="cs-CZ" dirty="0" smtClean="0"/>
              <a:t>Naproti </a:t>
            </a:r>
            <a:r>
              <a:rPr lang="cs-CZ" dirty="0"/>
              <a:t>tomu diagnostická a laboratorní vyšetření zahrnují celou škálu </a:t>
            </a:r>
            <a:r>
              <a:rPr lang="cs-CZ" dirty="0" smtClean="0"/>
              <a:t>různých úkonů</a:t>
            </a:r>
            <a:r>
              <a:rPr lang="cs-CZ" dirty="0"/>
              <a:t>, od odběru krve a moči až po rentgen nebo magnetickou rezonanci </a:t>
            </a:r>
            <a:r>
              <a:rPr lang="cs-CZ" dirty="0" smtClean="0"/>
              <a:t>či „natočení</a:t>
            </a:r>
            <a:r>
              <a:rPr lang="cs-CZ" dirty="0"/>
              <a:t>“ EKG. Dále se týká např. CT, EEG, radioterapie, ultrazvuku.</a:t>
            </a:r>
          </a:p>
        </p:txBody>
      </p:sp>
    </p:spTree>
    <p:extLst>
      <p:ext uri="{BB962C8B-B14F-4D97-AF65-F5344CB8AC3E}">
        <p14:creationId xmlns:p14="http://schemas.microsoft.com/office/powerpoint/2010/main" val="2191655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16632"/>
            <a:ext cx="8229600" cy="674136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Základními diagnostickými službami </a:t>
            </a:r>
            <a:r>
              <a:rPr lang="cs-CZ" dirty="0"/>
              <a:t>jsou konvenční radiologie </a:t>
            </a:r>
            <a:r>
              <a:rPr lang="cs-CZ" dirty="0" smtClean="0"/>
              <a:t>včetně sonografie</a:t>
            </a:r>
            <a:r>
              <a:rPr lang="cs-CZ" dirty="0"/>
              <a:t>, elektrokardiografie, spirometrie, klinická biochemie, </a:t>
            </a:r>
            <a:r>
              <a:rPr lang="cs-CZ" dirty="0" smtClean="0"/>
              <a:t>hematologie, </a:t>
            </a:r>
            <a:r>
              <a:rPr lang="cs-CZ" dirty="0" err="1" smtClean="0"/>
              <a:t>transfúziologie</a:t>
            </a:r>
            <a:r>
              <a:rPr lang="cs-CZ" dirty="0"/>
              <a:t>, mikrobiologie a patologie.</a:t>
            </a:r>
          </a:p>
          <a:p>
            <a:endParaRPr lang="cs-CZ" b="1" dirty="0" smtClean="0"/>
          </a:p>
          <a:p>
            <a:r>
              <a:rPr lang="cs-CZ" b="1" dirty="0" smtClean="0">
                <a:solidFill>
                  <a:schemeClr val="accent1"/>
                </a:solidFill>
              </a:rPr>
              <a:t>Specializovanými </a:t>
            </a:r>
            <a:r>
              <a:rPr lang="cs-CZ" b="1" dirty="0">
                <a:solidFill>
                  <a:schemeClr val="accent1"/>
                </a:solidFill>
              </a:rPr>
              <a:t>diagnostickými službami </a:t>
            </a:r>
            <a:r>
              <a:rPr lang="cs-CZ" dirty="0"/>
              <a:t>jsou zejména </a:t>
            </a:r>
            <a:r>
              <a:rPr lang="cs-CZ" dirty="0" smtClean="0"/>
              <a:t>počítačová tomografie</a:t>
            </a:r>
            <a:r>
              <a:rPr lang="cs-CZ" dirty="0"/>
              <a:t>, magnetická rezonance, intervenční radiologie, pozitronová </a:t>
            </a:r>
            <a:r>
              <a:rPr lang="cs-CZ" dirty="0" smtClean="0"/>
              <a:t>emisní tomografie</a:t>
            </a:r>
            <a:r>
              <a:rPr lang="cs-CZ" dirty="0"/>
              <a:t>, </a:t>
            </a:r>
            <a:r>
              <a:rPr lang="cs-CZ" dirty="0" smtClean="0"/>
              <a:t>endoskopie, elektroencefalografie</a:t>
            </a:r>
            <a:r>
              <a:rPr lang="cs-CZ" dirty="0"/>
              <a:t>, imunologie, </a:t>
            </a:r>
            <a:r>
              <a:rPr lang="cs-CZ" dirty="0" smtClean="0"/>
              <a:t>alergologie, genetická </a:t>
            </a:r>
            <a:r>
              <a:rPr lang="cs-CZ" dirty="0"/>
              <a:t>laboratoř, soudní lékařství, </a:t>
            </a:r>
            <a:r>
              <a:rPr lang="cs-CZ" dirty="0" err="1"/>
              <a:t>ergometrie</a:t>
            </a:r>
            <a:r>
              <a:rPr lang="cs-CZ" dirty="0"/>
              <a:t>, toxikologie, </a:t>
            </a:r>
            <a:r>
              <a:rPr lang="cs-CZ" dirty="0" smtClean="0"/>
              <a:t>audiometrie, echokardiografie </a:t>
            </a:r>
            <a:r>
              <a:rPr lang="cs-CZ" dirty="0"/>
              <a:t>a angiografie.</a:t>
            </a:r>
          </a:p>
        </p:txBody>
      </p:sp>
    </p:spTree>
    <p:extLst>
      <p:ext uri="{BB962C8B-B14F-4D97-AF65-F5344CB8AC3E}">
        <p14:creationId xmlns:p14="http://schemas.microsoft.com/office/powerpoint/2010/main" val="3642989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>
                <a:solidFill>
                  <a:schemeClr val="accent1"/>
                </a:solidFill>
              </a:rPr>
              <a:t>Alfa a omega úspěchu naší terapeutické intervence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288" y="1628775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3000" dirty="0" smtClean="0"/>
              <a:t>Kvalitní </a:t>
            </a:r>
            <a:r>
              <a:rPr lang="cs-CZ" altLang="cs-CZ" sz="3000" dirty="0" err="1" smtClean="0"/>
              <a:t>epikríza</a:t>
            </a:r>
            <a:r>
              <a:rPr lang="cs-CZ" altLang="cs-CZ" sz="3000" dirty="0" smtClean="0"/>
              <a:t> anamnézy (vč. pohybové anamnézy)</a:t>
            </a:r>
          </a:p>
          <a:p>
            <a:r>
              <a:rPr lang="cs-CZ" altLang="cs-CZ" sz="3000" dirty="0" smtClean="0"/>
              <a:t>Pečlivá diagnostika</a:t>
            </a:r>
          </a:p>
          <a:p>
            <a:r>
              <a:rPr lang="cs-CZ" altLang="cs-CZ" sz="3000" dirty="0" smtClean="0"/>
              <a:t>Stanovení reálných cílů/výstupů terapie</a:t>
            </a:r>
          </a:p>
          <a:p>
            <a:r>
              <a:rPr lang="cs-CZ" altLang="cs-CZ" sz="3000" dirty="0" smtClean="0"/>
              <a:t>Relevantnost a reálnost terapeutických intervencí vs. očekávané cíle</a:t>
            </a:r>
          </a:p>
          <a:p>
            <a:r>
              <a:rPr lang="cs-CZ" altLang="cs-CZ" sz="3000" dirty="0" err="1" smtClean="0"/>
              <a:t>Compliance</a:t>
            </a:r>
            <a:r>
              <a:rPr lang="cs-CZ" altLang="cs-CZ" sz="3000" dirty="0" smtClean="0"/>
              <a:t> pacienta!!!!!!!!!!!!!!!!!</a:t>
            </a:r>
          </a:p>
          <a:p>
            <a:r>
              <a:rPr lang="cs-CZ" altLang="cs-CZ" sz="3000" dirty="0" smtClean="0"/>
              <a:t>Věk-relativní ukazatel?! vs. komorbidity vs. funkční pohybový stav vs. očekávaná kvalita života pacienta!  </a:t>
            </a:r>
          </a:p>
        </p:txBody>
      </p:sp>
    </p:spTree>
    <p:extLst>
      <p:ext uri="{BB962C8B-B14F-4D97-AF65-F5344CB8AC3E}">
        <p14:creationId xmlns:p14="http://schemas.microsoft.com/office/powerpoint/2010/main" val="18639780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/>
                </a:solidFill>
              </a:rPr>
              <a:t>Úloha anamnézy v preskripci pohybové aktivity/fyzioterapii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288" y="1789113"/>
            <a:ext cx="8229600" cy="50688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odebrání pohybové anamnézy na </a:t>
            </a:r>
            <a:r>
              <a:rPr lang="cs-CZ" dirty="0" smtClean="0">
                <a:solidFill>
                  <a:srgbClr val="FF0000"/>
                </a:solidFill>
              </a:rPr>
              <a:t>začátku celého tréninkového cyklu/</a:t>
            </a:r>
            <a:r>
              <a:rPr lang="cs-CZ" dirty="0" smtClean="0">
                <a:solidFill>
                  <a:schemeClr val="accent1"/>
                </a:solidFill>
              </a:rPr>
              <a:t>terapie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kdy </a:t>
            </a:r>
            <a:r>
              <a:rPr lang="cs-CZ" dirty="0" smtClean="0">
                <a:solidFill>
                  <a:srgbClr val="FF0000"/>
                </a:solidFill>
              </a:rPr>
              <a:t>naposledy</a:t>
            </a:r>
            <a:r>
              <a:rPr lang="cs-CZ" dirty="0" smtClean="0"/>
              <a:t> provozoval </a:t>
            </a:r>
            <a:r>
              <a:rPr lang="cs-CZ" dirty="0" smtClean="0">
                <a:solidFill>
                  <a:srgbClr val="FF0000"/>
                </a:solidFill>
              </a:rPr>
              <a:t>pravidelnou pohybovou aktivitu/</a:t>
            </a:r>
            <a:r>
              <a:rPr lang="cs-CZ" dirty="0" smtClean="0">
                <a:solidFill>
                  <a:schemeClr val="accent1"/>
                </a:solidFill>
              </a:rPr>
              <a:t>jakou terapii absolvoval?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0000"/>
                </a:solidFill>
              </a:rPr>
              <a:t>vztah</a:t>
            </a:r>
            <a:r>
              <a:rPr lang="cs-CZ" dirty="0" smtClean="0"/>
              <a:t> k pohybové aktivitě (pozitivní/negativní)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0000"/>
                </a:solidFill>
              </a:rPr>
              <a:t>druhy</a:t>
            </a:r>
            <a:r>
              <a:rPr lang="cs-CZ" dirty="0" smtClean="0"/>
              <a:t> pohybových aktivit (pracovní činnosti, běžné denní aktivity, volnočasové sportovní aktivity)/</a:t>
            </a:r>
            <a:r>
              <a:rPr lang="cs-CZ" dirty="0" smtClean="0">
                <a:solidFill>
                  <a:schemeClr val="accent1"/>
                </a:solidFill>
              </a:rPr>
              <a:t>jakou terapii absolvoval?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0000"/>
                </a:solidFill>
              </a:rPr>
              <a:t>frekvence</a:t>
            </a:r>
            <a:r>
              <a:rPr lang="cs-CZ" dirty="0" smtClean="0"/>
              <a:t> pohybových aktivity/týden, časové rozpětí pohybových aktivit v jedné lekci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0000"/>
                </a:solidFill>
              </a:rPr>
              <a:t>limitace/symptomy</a:t>
            </a:r>
            <a:r>
              <a:rPr lang="cs-CZ" dirty="0" smtClean="0"/>
              <a:t> při pohybových aktivitách (dušnost, únava, ischemické potíže, bolesti jednotlivých komponent pohybového systému)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1347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1. Subjektivní a objektivní příznaky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/>
              <a:t>Většina chorobných stavů na sebe upozorní příznaky </a:t>
            </a:r>
            <a:r>
              <a:rPr lang="cs-CZ" dirty="0">
                <a:solidFill>
                  <a:srgbClr val="FF0000"/>
                </a:solidFill>
              </a:rPr>
              <a:t>(symptomy</a:t>
            </a:r>
            <a:r>
              <a:rPr lang="cs-CZ" dirty="0"/>
              <a:t>). Ty </a:t>
            </a:r>
            <a:r>
              <a:rPr lang="cs-CZ" dirty="0" smtClean="0"/>
              <a:t>mohou být </a:t>
            </a:r>
            <a:r>
              <a:rPr lang="cs-CZ" dirty="0"/>
              <a:t>pro dané onemocnění charakteristické a přispívají k snadnějšímu </a:t>
            </a:r>
            <a:r>
              <a:rPr lang="cs-CZ" dirty="0" smtClean="0"/>
              <a:t>určení diagnózy </a:t>
            </a:r>
            <a:r>
              <a:rPr lang="cs-CZ" dirty="0"/>
              <a:t>(</a:t>
            </a:r>
            <a:r>
              <a:rPr lang="cs-CZ" dirty="0" err="1"/>
              <a:t>patognomonické</a:t>
            </a:r>
            <a:r>
              <a:rPr lang="cs-CZ" dirty="0"/>
              <a:t> symptomy). </a:t>
            </a:r>
            <a:endParaRPr lang="cs-CZ" dirty="0" smtClean="0"/>
          </a:p>
          <a:p>
            <a:r>
              <a:rPr lang="cs-CZ" dirty="0" smtClean="0"/>
              <a:t>Včasné </a:t>
            </a:r>
            <a:r>
              <a:rPr lang="cs-CZ" dirty="0"/>
              <a:t>odhalení potíží, </a:t>
            </a:r>
            <a:r>
              <a:rPr lang="cs-CZ" dirty="0" smtClean="0"/>
              <a:t>projevu choroby </a:t>
            </a:r>
            <a:r>
              <a:rPr lang="cs-CZ" dirty="0"/>
              <a:t>a jejich správná interpretace nají proto mimořádný význam.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Soubor současně </a:t>
            </a:r>
            <a:r>
              <a:rPr lang="cs-CZ" dirty="0">
                <a:solidFill>
                  <a:srgbClr val="FF0000"/>
                </a:solidFill>
              </a:rPr>
              <a:t>se vyskytujících symptomů se označuje jako </a:t>
            </a:r>
            <a:r>
              <a:rPr lang="cs-CZ" b="1" dirty="0">
                <a:solidFill>
                  <a:srgbClr val="FF0000"/>
                </a:solidFill>
              </a:rPr>
              <a:t>syndrom</a:t>
            </a:r>
            <a:r>
              <a:rPr lang="cs-CZ" dirty="0">
                <a:solidFill>
                  <a:srgbClr val="FF0000"/>
                </a:solidFill>
              </a:rPr>
              <a:t>. 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Podle toho, zda </a:t>
            </a:r>
            <a:r>
              <a:rPr lang="cs-CZ" dirty="0"/>
              <a:t>příznak onemocnění pociťuje pouze nemocný, nebo zda jej </a:t>
            </a:r>
            <a:r>
              <a:rPr lang="cs-CZ" dirty="0" smtClean="0"/>
              <a:t>můžeme pozorovat </a:t>
            </a:r>
            <a:r>
              <a:rPr lang="cs-CZ" dirty="0"/>
              <a:t>při vyšetření nemocného, rozlišujeme </a:t>
            </a:r>
            <a:r>
              <a:rPr lang="cs-CZ" dirty="0">
                <a:solidFill>
                  <a:srgbClr val="FF0000"/>
                </a:solidFill>
              </a:rPr>
              <a:t>příznaky subjektivní </a:t>
            </a:r>
            <a:r>
              <a:rPr lang="cs-CZ" dirty="0" smtClean="0">
                <a:solidFill>
                  <a:srgbClr val="FF0000"/>
                </a:solidFill>
              </a:rPr>
              <a:t>a objektivní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73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435280" cy="68407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Subjektivní </a:t>
            </a:r>
            <a:r>
              <a:rPr lang="cs-CZ" b="1" dirty="0" smtClean="0">
                <a:solidFill>
                  <a:schemeClr val="accent1"/>
                </a:solidFill>
              </a:rPr>
              <a:t>příznaky</a:t>
            </a:r>
            <a:r>
              <a:rPr lang="cs-CZ" dirty="0" smtClean="0"/>
              <a:t> </a:t>
            </a:r>
            <a:r>
              <a:rPr lang="cs-CZ" dirty="0"/>
              <a:t>nám sděluje nemocný. Jejich posuzování </a:t>
            </a:r>
            <a:r>
              <a:rPr lang="cs-CZ" dirty="0" smtClean="0"/>
              <a:t>vyžaduje značnou </a:t>
            </a:r>
            <a:r>
              <a:rPr lang="cs-CZ" dirty="0"/>
              <a:t>zkušenost. Nemocný může své potíže </a:t>
            </a:r>
            <a:r>
              <a:rPr lang="cs-CZ" dirty="0">
                <a:solidFill>
                  <a:srgbClr val="FF0000"/>
                </a:solidFill>
              </a:rPr>
              <a:t>zveličovat (agravovat)</a:t>
            </a:r>
            <a:r>
              <a:rPr lang="cs-CZ" dirty="0"/>
              <a:t>, </a:t>
            </a:r>
            <a:r>
              <a:rPr lang="cs-CZ" dirty="0" smtClean="0"/>
              <a:t>nebo naopak </a:t>
            </a:r>
            <a:r>
              <a:rPr lang="cs-CZ" dirty="0">
                <a:solidFill>
                  <a:srgbClr val="FF0000"/>
                </a:solidFill>
              </a:rPr>
              <a:t>zlehčovat (</a:t>
            </a:r>
            <a:r>
              <a:rPr lang="cs-CZ" dirty="0" err="1">
                <a:solidFill>
                  <a:srgbClr val="FF0000"/>
                </a:solidFill>
              </a:rPr>
              <a:t>disimulovat</a:t>
            </a:r>
            <a:r>
              <a:rPr lang="cs-CZ" dirty="0">
                <a:solidFill>
                  <a:srgbClr val="FF0000"/>
                </a:solidFill>
              </a:rPr>
              <a:t>).</a:t>
            </a:r>
          </a:p>
          <a:p>
            <a:r>
              <a:rPr lang="cs-CZ" b="1" dirty="0">
                <a:solidFill>
                  <a:schemeClr val="accent1"/>
                </a:solidFill>
              </a:rPr>
              <a:t>Objektivní příznaky </a:t>
            </a:r>
            <a:r>
              <a:rPr lang="cs-CZ" dirty="0"/>
              <a:t>jsou příznaky zjistitelné našimi smysly. Hranice </a:t>
            </a:r>
            <a:r>
              <a:rPr lang="cs-CZ" dirty="0" smtClean="0"/>
              <a:t>mezi subjektivními </a:t>
            </a:r>
            <a:r>
              <a:rPr lang="cs-CZ" dirty="0"/>
              <a:t>a objektivními příznaky může být mnohdy neostrá, </a:t>
            </a:r>
            <a:r>
              <a:rPr lang="cs-CZ" dirty="0" smtClean="0"/>
              <a:t>neboť </a:t>
            </a:r>
            <a:r>
              <a:rPr lang="cs-CZ" dirty="0"/>
              <a:t>některé příznaky mají sice významnou subjektivní složku, ale současně je </a:t>
            </a:r>
            <a:r>
              <a:rPr lang="cs-CZ" dirty="0" smtClean="0"/>
              <a:t>lze do </a:t>
            </a:r>
            <a:r>
              <a:rPr lang="cs-CZ" dirty="0"/>
              <a:t>značné míry objektivizovat.</a:t>
            </a:r>
          </a:p>
        </p:txBody>
      </p:sp>
    </p:spTree>
    <p:extLst>
      <p:ext uri="{BB962C8B-B14F-4D97-AF65-F5344CB8AC3E}">
        <p14:creationId xmlns:p14="http://schemas.microsoft.com/office/powerpoint/2010/main" val="1373823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856984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2. Stav vědomí a jeho poruchy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3. Růst, vývoj, výživa</a:t>
            </a:r>
          </a:p>
          <a:p>
            <a:r>
              <a:rPr lang="cs-CZ" dirty="0">
                <a:solidFill>
                  <a:srgbClr val="FF0000"/>
                </a:solidFill>
              </a:rPr>
              <a:t>Poruchy růstu </a:t>
            </a:r>
            <a:r>
              <a:rPr lang="cs-CZ" dirty="0"/>
              <a:t>(nadměrně malá nebo velká postava), nanismus, </a:t>
            </a:r>
            <a:r>
              <a:rPr lang="cs-CZ" dirty="0" smtClean="0"/>
              <a:t>gigantismus, trpasličí </a:t>
            </a:r>
            <a:r>
              <a:rPr lang="cs-CZ" dirty="0"/>
              <a:t>vzrůst. Významné je, zda jsou odchylky vzrůstu proporcionální </a:t>
            </a:r>
            <a:r>
              <a:rPr lang="cs-CZ" dirty="0" smtClean="0"/>
              <a:t>nebo disproporcionální</a:t>
            </a:r>
            <a:r>
              <a:rPr lang="cs-CZ" dirty="0"/>
              <a:t>. Poruchy růstu </a:t>
            </a:r>
            <a:r>
              <a:rPr lang="cs-CZ" dirty="0" smtClean="0"/>
              <a:t>objektivizujeme antropometrickým </a:t>
            </a:r>
            <a:r>
              <a:rPr lang="cs-CZ" dirty="0"/>
              <a:t>měřením</a:t>
            </a:r>
            <a:r>
              <a:rPr lang="cs-CZ" dirty="0" smtClean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Stav výživy </a:t>
            </a:r>
            <a:r>
              <a:rPr lang="cs-CZ" dirty="0"/>
              <a:t>můžeme objektivizovat různými způsoby: měřením kožních </a:t>
            </a:r>
            <a:r>
              <a:rPr lang="cs-CZ" dirty="0" smtClean="0"/>
              <a:t>řas nebo </a:t>
            </a:r>
            <a:r>
              <a:rPr lang="cs-CZ" dirty="0"/>
              <a:t>porovnáním hmotnosti a výšky, tzv. </a:t>
            </a:r>
            <a:r>
              <a:rPr lang="cs-CZ" dirty="0" smtClean="0">
                <a:solidFill>
                  <a:srgbClr val="FF0000"/>
                </a:solidFill>
              </a:rPr>
              <a:t>BMI, měřením obvodu břicha, poměr WHR…</a:t>
            </a:r>
          </a:p>
          <a:p>
            <a:endParaRPr lang="cs-CZ" b="1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Úbytek </a:t>
            </a:r>
            <a:r>
              <a:rPr lang="cs-CZ" dirty="0">
                <a:solidFill>
                  <a:srgbClr val="FF0000"/>
                </a:solidFill>
              </a:rPr>
              <a:t>hmotnosti </a:t>
            </a:r>
            <a:r>
              <a:rPr lang="cs-CZ" dirty="0"/>
              <a:t>je nespecifický symptom, který je zpravidla </a:t>
            </a:r>
            <a:r>
              <a:rPr lang="cs-CZ" dirty="0" smtClean="0"/>
              <a:t>důsledkem sníženého </a:t>
            </a:r>
            <a:r>
              <a:rPr lang="cs-CZ" dirty="0"/>
              <a:t>příjmu potravy či anorexie. U těžkých forem úbytku tukových </a:t>
            </a:r>
            <a:r>
              <a:rPr lang="cs-CZ" dirty="0" smtClean="0"/>
              <a:t>zásob (kachexie</a:t>
            </a:r>
            <a:r>
              <a:rPr lang="cs-CZ" dirty="0"/>
              <a:t>) se přidává i atrofie svalové tkáně. </a:t>
            </a:r>
            <a:endParaRPr lang="cs-CZ" dirty="0" smtClean="0"/>
          </a:p>
          <a:p>
            <a:r>
              <a:rPr lang="cs-CZ" dirty="0" smtClean="0"/>
              <a:t>Často </a:t>
            </a:r>
            <a:r>
              <a:rPr lang="cs-CZ" dirty="0"/>
              <a:t>je projevem </a:t>
            </a:r>
            <a:r>
              <a:rPr lang="cs-CZ" dirty="0" smtClean="0"/>
              <a:t>nádorového onemocnění</a:t>
            </a:r>
            <a:r>
              <a:rPr lang="cs-CZ" dirty="0"/>
              <a:t>, ale muže mít mnoho dalších příčin. Provází např. </a:t>
            </a:r>
            <a:r>
              <a:rPr lang="cs-CZ" dirty="0" smtClean="0"/>
              <a:t>chronické záněty</a:t>
            </a:r>
            <a:r>
              <a:rPr lang="cs-CZ" dirty="0"/>
              <a:t>, onemocnění trávicího ústrojí nebo je důsledkem </a:t>
            </a:r>
            <a:r>
              <a:rPr lang="cs-CZ" dirty="0" smtClean="0"/>
              <a:t>zvýšeného katabolismu</a:t>
            </a:r>
            <a:r>
              <a:rPr lang="cs-CZ" dirty="0"/>
              <a:t>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248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863600"/>
          </a:xfrm>
        </p:spPr>
        <p:txBody>
          <a:bodyPr>
            <a:normAutofit/>
          </a:bodyPr>
          <a:lstStyle/>
          <a:p>
            <a:pPr algn="ctr"/>
            <a:r>
              <a:rPr lang="cs-CZ" altLang="cs-CZ" b="1" dirty="0" smtClean="0">
                <a:solidFill>
                  <a:srgbClr val="0070C0"/>
                </a:solidFill>
                <a:cs typeface="Tunga" pitchFamily="34" charset="0"/>
              </a:rPr>
              <a:t>Medicínská (léčebná) rehabilitace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124744"/>
            <a:ext cx="8425061" cy="5617022"/>
          </a:xfrm>
        </p:spPr>
        <p:txBody>
          <a:bodyPr>
            <a:normAutofit lnSpcReduction="10000"/>
          </a:bodyPr>
          <a:lstStyle/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cs typeface="Arial" charset="0"/>
              </a:rPr>
              <a:t>nedílnou součástí zdravotní péče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cs typeface="Arial" charset="0"/>
              </a:rPr>
              <a:t>zahrnuje soubor </a:t>
            </a:r>
            <a:r>
              <a:rPr lang="cs-CZ" altLang="cs-CZ" dirty="0" smtClean="0">
                <a:solidFill>
                  <a:srgbClr val="FF0000"/>
                </a:solidFill>
                <a:cs typeface="Arial" charset="0"/>
              </a:rPr>
              <a:t>rehabilitačních, diagnostických, terapeutických </a:t>
            </a:r>
            <a:r>
              <a:rPr lang="cs-CZ" altLang="cs-CZ" dirty="0" smtClean="0">
                <a:cs typeface="Arial" charset="0"/>
              </a:rPr>
              <a:t>a </a:t>
            </a:r>
            <a:r>
              <a:rPr lang="cs-CZ" altLang="cs-CZ" dirty="0" smtClean="0">
                <a:solidFill>
                  <a:schemeClr val="tx1"/>
                </a:solidFill>
                <a:cs typeface="Arial" charset="0"/>
              </a:rPr>
              <a:t>organizačních</a:t>
            </a:r>
            <a:r>
              <a:rPr lang="cs-CZ" altLang="cs-CZ" dirty="0" smtClean="0">
                <a:cs typeface="Arial" charset="0"/>
              </a:rPr>
              <a:t> opatření směřujících k </a:t>
            </a:r>
            <a:r>
              <a:rPr lang="cs-CZ" altLang="cs-CZ" u="sng" dirty="0" smtClean="0">
                <a:solidFill>
                  <a:srgbClr val="FF0000"/>
                </a:solidFill>
                <a:cs typeface="Arial" charset="0"/>
              </a:rPr>
              <a:t>maximální funkční zdatnosti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 </a:t>
            </a:r>
            <a:r>
              <a:rPr lang="cs-CZ" altLang="cs-CZ" dirty="0" smtClean="0">
                <a:cs typeface="Arial" charset="0"/>
              </a:rPr>
              <a:t>jedince a vytvoření podmínek pro její dosažení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dirty="0" smtClean="0">
              <a:cs typeface="Arial" charset="0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cs typeface="Arial" charset="0"/>
              </a:rPr>
              <a:t>je zajišťována v rámci </a:t>
            </a:r>
            <a:r>
              <a:rPr lang="cs-CZ" altLang="cs-CZ" dirty="0" smtClean="0">
                <a:solidFill>
                  <a:schemeClr val="tx1"/>
                </a:solidFill>
                <a:cs typeface="Arial" charset="0"/>
              </a:rPr>
              <a:t>nemocniční lůžkové péče, ambulantní péče a péče v odborných léčebných ústavech včetně lázeňských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dirty="0" smtClean="0">
              <a:cs typeface="Arial" charset="0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cs typeface="Arial" charset="0"/>
              </a:rPr>
              <a:t>léčebně – rehabilitační proces vychází z </a:t>
            </a:r>
            <a:r>
              <a:rPr lang="cs-CZ" altLang="cs-CZ" dirty="0" smtClean="0">
                <a:solidFill>
                  <a:srgbClr val="FF0000"/>
                </a:solidFill>
                <a:cs typeface="Arial" charset="0"/>
              </a:rPr>
              <a:t>krátkodobého a dlouhodobého léčebně – rehabilitačního plánu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cs typeface="Arial" charset="0"/>
              </a:rPr>
              <a:t>využívané postupy v léčebné rehabilitaci jsou zaměřené na </a:t>
            </a:r>
            <a:r>
              <a:rPr lang="cs-CZ" altLang="cs-CZ" u="sng" dirty="0" smtClean="0">
                <a:solidFill>
                  <a:srgbClr val="FF0000"/>
                </a:solidFill>
                <a:cs typeface="Arial" charset="0"/>
              </a:rPr>
              <a:t>ovlivnění funkčního deficitu a eliminaci dopadu funkčního deficitu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cs typeface="Arial" charset="0"/>
              </a:rPr>
              <a:t>mezi jednotlivé obory léčebné rehabilitace patří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fyzioterapie</a:t>
            </a:r>
            <a:r>
              <a:rPr lang="cs-CZ" altLang="cs-CZ" dirty="0" smtClean="0">
                <a:cs typeface="Arial" charset="0"/>
              </a:rPr>
              <a:t>,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ergoterapie</a:t>
            </a:r>
            <a:r>
              <a:rPr lang="cs-CZ" altLang="cs-CZ" dirty="0" smtClean="0">
                <a:cs typeface="Arial" charset="0"/>
              </a:rPr>
              <a:t>,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rehabilitační inženýrství</a:t>
            </a:r>
            <a:r>
              <a:rPr lang="cs-CZ" altLang="cs-CZ" dirty="0" smtClean="0">
                <a:cs typeface="Arial" charset="0"/>
              </a:rPr>
              <a:t>,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fyziatrie</a:t>
            </a:r>
            <a:r>
              <a:rPr lang="cs-CZ" altLang="cs-CZ" dirty="0" smtClean="0">
                <a:cs typeface="Arial" charset="0"/>
              </a:rPr>
              <a:t>,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fyzikální terapie</a:t>
            </a:r>
            <a:r>
              <a:rPr lang="cs-CZ" altLang="cs-CZ" dirty="0" smtClean="0">
                <a:cs typeface="Arial" charset="0"/>
              </a:rPr>
              <a:t>,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balneologie</a:t>
            </a:r>
            <a:r>
              <a:rPr lang="cs-CZ" altLang="cs-CZ" dirty="0" smtClean="0">
                <a:cs typeface="Arial" charset="0"/>
              </a:rPr>
              <a:t>,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balneoterapie</a:t>
            </a:r>
            <a:r>
              <a:rPr lang="cs-CZ" altLang="cs-CZ" dirty="0" smtClean="0">
                <a:cs typeface="Arial" charset="0"/>
              </a:rPr>
              <a:t>, </a:t>
            </a:r>
            <a:r>
              <a:rPr lang="cs-CZ" altLang="cs-CZ" dirty="0" smtClean="0">
                <a:solidFill>
                  <a:srgbClr val="00B0F0"/>
                </a:solidFill>
                <a:cs typeface="Arial" charset="0"/>
              </a:rPr>
              <a:t>myoskeletární medicína</a:t>
            </a:r>
          </a:p>
        </p:txBody>
      </p:sp>
    </p:spTree>
    <p:extLst>
      <p:ext uri="{BB962C8B-B14F-4D97-AF65-F5344CB8AC3E}">
        <p14:creationId xmlns:p14="http://schemas.microsoft.com/office/powerpoint/2010/main" val="29176092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260648"/>
            <a:ext cx="8579296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4. Konstituce </a:t>
            </a:r>
            <a:r>
              <a:rPr lang="cs-CZ" dirty="0">
                <a:solidFill>
                  <a:schemeClr val="accent1"/>
                </a:solidFill>
              </a:rPr>
              <a:t>(habitus</a:t>
            </a:r>
            <a:r>
              <a:rPr lang="cs-CZ" dirty="0" smtClean="0">
                <a:solidFill>
                  <a:schemeClr val="accent1"/>
                </a:solidFill>
              </a:rPr>
              <a:t>) </a:t>
            </a:r>
          </a:p>
          <a:p>
            <a:pPr marL="0" indent="0">
              <a:buNone/>
            </a:pPr>
            <a:r>
              <a:rPr lang="cs-CZ" dirty="0" smtClean="0"/>
              <a:t>Vývoj </a:t>
            </a:r>
            <a:r>
              <a:rPr lang="cs-CZ" dirty="0"/>
              <a:t>a tvarové utváření těla vykazuje určitý </a:t>
            </a:r>
            <a:r>
              <a:rPr lang="cs-CZ" dirty="0" smtClean="0"/>
              <a:t>vztah k </a:t>
            </a:r>
            <a:r>
              <a:rPr lang="cs-CZ" dirty="0"/>
              <a:t>funkčním charakteristikám. To umožnilo vymezit tři konstituční typy. </a:t>
            </a:r>
          </a:p>
          <a:p>
            <a:r>
              <a:rPr lang="cs-CZ" dirty="0" err="1">
                <a:solidFill>
                  <a:srgbClr val="FF0000"/>
                </a:solidFill>
              </a:rPr>
              <a:t>normostenický</a:t>
            </a:r>
            <a:r>
              <a:rPr lang="cs-CZ" dirty="0"/>
              <a:t>, střední a převládající.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astenický </a:t>
            </a:r>
            <a:r>
              <a:rPr lang="cs-CZ" dirty="0">
                <a:solidFill>
                  <a:srgbClr val="FF0000"/>
                </a:solidFill>
              </a:rPr>
              <a:t>(leptosomní) </a:t>
            </a:r>
            <a:r>
              <a:rPr lang="cs-CZ" dirty="0"/>
              <a:t>je vyšší </a:t>
            </a:r>
            <a:r>
              <a:rPr lang="cs-CZ" dirty="0" smtClean="0"/>
              <a:t>a štíhlý </a:t>
            </a:r>
            <a:r>
              <a:rPr lang="cs-CZ" dirty="0"/>
              <a:t>s gracilnější kostrou, dlouhým a plochým hrudníkem a </a:t>
            </a:r>
            <a:r>
              <a:rPr lang="cs-CZ" dirty="0" smtClean="0"/>
              <a:t>chabým svalstvem</a:t>
            </a:r>
            <a:r>
              <a:rPr lang="cs-CZ" dirty="0"/>
              <a:t>. Má tendenci k hypotenzi, hypoglykémii, častěji se u něj </a:t>
            </a:r>
            <a:r>
              <a:rPr lang="cs-CZ" dirty="0" smtClean="0"/>
              <a:t>vyskytuje vředová </a:t>
            </a:r>
            <a:r>
              <a:rPr lang="cs-CZ" dirty="0"/>
              <a:t>choroba, schizofrenie.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hypersonický </a:t>
            </a:r>
            <a:r>
              <a:rPr lang="cs-CZ" dirty="0">
                <a:solidFill>
                  <a:srgbClr val="FF0000"/>
                </a:solidFill>
              </a:rPr>
              <a:t>(pyknický) </a:t>
            </a:r>
            <a:r>
              <a:rPr lang="cs-CZ" dirty="0"/>
              <a:t>je menší, </a:t>
            </a:r>
            <a:r>
              <a:rPr lang="cs-CZ" dirty="0" smtClean="0"/>
              <a:t>má sklon </a:t>
            </a:r>
            <a:r>
              <a:rPr lang="cs-CZ" dirty="0"/>
              <a:t>k obezitě, kostra je silnější</a:t>
            </a:r>
            <a:r>
              <a:rPr lang="cs-CZ" b="1" dirty="0"/>
              <a:t>, </a:t>
            </a:r>
            <a:r>
              <a:rPr lang="cs-CZ" dirty="0"/>
              <a:t>svalstvo vyvinuté. Bývá u něj vyšší </a:t>
            </a:r>
            <a:r>
              <a:rPr lang="cs-CZ" dirty="0" smtClean="0"/>
              <a:t>krevní tlak</a:t>
            </a:r>
            <a:r>
              <a:rPr lang="cs-CZ" dirty="0"/>
              <a:t>, predispozice k hyperglykémii a </a:t>
            </a:r>
            <a:r>
              <a:rPr lang="cs-CZ" dirty="0" smtClean="0"/>
              <a:t>diabetu, maniodepresivním stavům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94753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840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5100" dirty="0" smtClean="0">
                <a:solidFill>
                  <a:schemeClr val="accent1"/>
                </a:solidFill>
              </a:rPr>
              <a:t>5. Kůže</a:t>
            </a:r>
          </a:p>
          <a:p>
            <a:r>
              <a:rPr lang="cs-CZ" sz="3400" dirty="0"/>
              <a:t>Na kůži sledujeme barvu, teplotu, vlhkost, turgor, pátráme po otocích </a:t>
            </a:r>
            <a:r>
              <a:rPr lang="cs-CZ" sz="3400" dirty="0" smtClean="0"/>
              <a:t>a pozornost </a:t>
            </a:r>
            <a:r>
              <a:rPr lang="cs-CZ" sz="3400" dirty="0"/>
              <a:t>věnujeme všem patologickým eflorescencím a útvarům.</a:t>
            </a:r>
          </a:p>
          <a:p>
            <a:r>
              <a:rPr lang="cs-CZ" sz="3400" b="1" dirty="0">
                <a:solidFill>
                  <a:schemeClr val="accent1"/>
                </a:solidFill>
              </a:rPr>
              <a:t>Barva</a:t>
            </a:r>
            <a:r>
              <a:rPr lang="cs-CZ" sz="3400" b="1" dirty="0"/>
              <a:t> </a:t>
            </a:r>
            <a:r>
              <a:rPr lang="cs-CZ" sz="3400" dirty="0"/>
              <a:t>kůže je fyziologicky určena obsahem melaninu, karotenoidů a </a:t>
            </a:r>
            <a:r>
              <a:rPr lang="cs-CZ" sz="3400" dirty="0" smtClean="0"/>
              <a:t>stupněm prokrvení </a:t>
            </a:r>
            <a:r>
              <a:rPr lang="cs-CZ" sz="3400" dirty="0"/>
              <a:t>a vykazuje značné rasové a individuální rozdíly. </a:t>
            </a:r>
            <a:endParaRPr lang="cs-CZ" sz="3400" dirty="0" smtClean="0"/>
          </a:p>
          <a:p>
            <a:r>
              <a:rPr lang="cs-CZ" sz="3400" dirty="0" smtClean="0"/>
              <a:t>Příčinou celkové </a:t>
            </a:r>
            <a:r>
              <a:rPr lang="cs-CZ" sz="3400" dirty="0" smtClean="0">
                <a:solidFill>
                  <a:schemeClr val="accent1"/>
                </a:solidFill>
              </a:rPr>
              <a:t>bledosti</a:t>
            </a:r>
            <a:r>
              <a:rPr lang="cs-CZ" sz="3400" b="1" dirty="0" smtClean="0"/>
              <a:t> </a:t>
            </a:r>
            <a:r>
              <a:rPr lang="cs-CZ" sz="3400" dirty="0"/>
              <a:t>může být </a:t>
            </a:r>
            <a:r>
              <a:rPr lang="cs-CZ" sz="3400" dirty="0">
                <a:solidFill>
                  <a:srgbClr val="FF0000"/>
                </a:solidFill>
              </a:rPr>
              <a:t>periferní oběhové selhání </a:t>
            </a:r>
            <a:r>
              <a:rPr lang="cs-CZ" sz="3400" dirty="0"/>
              <a:t>s kožní nedokrevností (</a:t>
            </a:r>
            <a:r>
              <a:rPr lang="cs-CZ" sz="3400" dirty="0" smtClean="0"/>
              <a:t>šok, kolaps</a:t>
            </a:r>
            <a:r>
              <a:rPr lang="cs-CZ" sz="3400" dirty="0"/>
              <a:t>). Stejně tak </a:t>
            </a:r>
            <a:r>
              <a:rPr lang="cs-CZ" sz="3400" dirty="0">
                <a:solidFill>
                  <a:srgbClr val="FF0000"/>
                </a:solidFill>
              </a:rPr>
              <a:t>lokální bledost bývá následkem ischémie</a:t>
            </a:r>
            <a:r>
              <a:rPr lang="cs-CZ" sz="3400" dirty="0"/>
              <a:t> (tepenný </a:t>
            </a:r>
            <a:r>
              <a:rPr lang="cs-CZ" sz="3400" dirty="0" smtClean="0"/>
              <a:t>uzávěr, vazomotorické </a:t>
            </a:r>
            <a:r>
              <a:rPr lang="cs-CZ" sz="3400" dirty="0"/>
              <a:t>poruchy). U těchto stavů je bledá kůže i chladná. Jinou </a:t>
            </a:r>
            <a:r>
              <a:rPr lang="cs-CZ" sz="3400" dirty="0" smtClean="0"/>
              <a:t>příčinou </a:t>
            </a:r>
            <a:r>
              <a:rPr lang="pl-PL" sz="3400" dirty="0" smtClean="0"/>
              <a:t>bledosti </a:t>
            </a:r>
            <a:r>
              <a:rPr lang="pl-PL" sz="3400" dirty="0"/>
              <a:t>je </a:t>
            </a:r>
            <a:r>
              <a:rPr lang="pl-PL" sz="3400" dirty="0">
                <a:solidFill>
                  <a:srgbClr val="FF0000"/>
                </a:solidFill>
              </a:rPr>
              <a:t>anémie</a:t>
            </a:r>
            <a:r>
              <a:rPr lang="pl-PL" sz="3400" dirty="0"/>
              <a:t>, která je patrná jak na kůži, tak na sliznicích</a:t>
            </a:r>
          </a:p>
          <a:p>
            <a:r>
              <a:rPr lang="cs-CZ" sz="3400" dirty="0">
                <a:solidFill>
                  <a:schemeClr val="accent1"/>
                </a:solidFill>
              </a:rPr>
              <a:t>Červené zbarvení </a:t>
            </a:r>
            <a:r>
              <a:rPr lang="cs-CZ" sz="3400" dirty="0"/>
              <a:t>ne nejčastěji projevem </a:t>
            </a:r>
            <a:r>
              <a:rPr lang="cs-CZ" sz="3400" dirty="0">
                <a:solidFill>
                  <a:srgbClr val="FF0000"/>
                </a:solidFill>
              </a:rPr>
              <a:t>hyperémie</a:t>
            </a:r>
            <a:r>
              <a:rPr lang="cs-CZ" sz="3400" dirty="0"/>
              <a:t>, celkovou </a:t>
            </a:r>
            <a:r>
              <a:rPr lang="cs-CZ" sz="3400" dirty="0" smtClean="0"/>
              <a:t>hyperémii, kterou </a:t>
            </a:r>
            <a:r>
              <a:rPr lang="cs-CZ" sz="3400" dirty="0"/>
              <a:t>vidíme po teplé koupeli nebo při horečce, označujeme </a:t>
            </a:r>
            <a:r>
              <a:rPr lang="cs-CZ" sz="3400" dirty="0">
                <a:solidFill>
                  <a:srgbClr val="FF0000"/>
                </a:solidFill>
              </a:rPr>
              <a:t>erytémem.</a:t>
            </a:r>
          </a:p>
          <a:p>
            <a:r>
              <a:rPr lang="cs-CZ" sz="3400" dirty="0">
                <a:solidFill>
                  <a:schemeClr val="accent1"/>
                </a:solidFill>
              </a:rPr>
              <a:t>Cyanóza</a:t>
            </a:r>
            <a:r>
              <a:rPr lang="cs-CZ" sz="3400" b="1" dirty="0"/>
              <a:t> </a:t>
            </a:r>
            <a:r>
              <a:rPr lang="cs-CZ" sz="3400" dirty="0"/>
              <a:t>je namodralé až temně modré zbarvení kůže a sliznic, které </a:t>
            </a:r>
            <a:r>
              <a:rPr lang="cs-CZ" sz="3400" dirty="0" smtClean="0"/>
              <a:t>se objevuje </a:t>
            </a:r>
            <a:r>
              <a:rPr lang="cs-CZ" sz="3400" dirty="0"/>
              <a:t>při vzestupu redukovaného hemoglobinu nad 50g/l. </a:t>
            </a:r>
            <a:r>
              <a:rPr lang="cs-CZ" sz="3400" dirty="0" smtClean="0"/>
              <a:t>Rozlišujeme centrální </a:t>
            </a:r>
            <a:r>
              <a:rPr lang="cs-CZ" sz="3400" dirty="0"/>
              <a:t>a periferní typ cyanózy. </a:t>
            </a:r>
            <a:r>
              <a:rPr lang="cs-CZ" sz="3400" dirty="0">
                <a:solidFill>
                  <a:schemeClr val="accent1"/>
                </a:solidFill>
              </a:rPr>
              <a:t>Centrální typ</a:t>
            </a:r>
            <a:r>
              <a:rPr lang="cs-CZ" sz="3400" b="1" dirty="0"/>
              <a:t> </a:t>
            </a:r>
            <a:r>
              <a:rPr lang="cs-CZ" sz="3400" dirty="0"/>
              <a:t>postihuje rovnoměrně </a:t>
            </a:r>
            <a:r>
              <a:rPr lang="cs-CZ" sz="3400" dirty="0" smtClean="0"/>
              <a:t>kůži celého </a:t>
            </a:r>
            <a:r>
              <a:rPr lang="cs-CZ" sz="3400" dirty="0"/>
              <a:t>těla a je důsledkem </a:t>
            </a:r>
            <a:r>
              <a:rPr lang="cs-CZ" sz="3400" dirty="0" smtClean="0">
                <a:solidFill>
                  <a:srgbClr val="FF0000"/>
                </a:solidFill>
              </a:rPr>
              <a:t>nedostatečného </a:t>
            </a:r>
            <a:r>
              <a:rPr lang="cs-CZ" sz="3400" dirty="0">
                <a:solidFill>
                  <a:srgbClr val="FF0000"/>
                </a:solidFill>
              </a:rPr>
              <a:t>nasycení tepenné krve kyslíkem </a:t>
            </a:r>
            <a:r>
              <a:rPr lang="cs-CZ" sz="3400" dirty="0" smtClean="0">
                <a:solidFill>
                  <a:srgbClr val="FF0000"/>
                </a:solidFill>
              </a:rPr>
              <a:t>u chorob plicních</a:t>
            </a:r>
            <a:r>
              <a:rPr lang="cs-CZ" sz="3400" dirty="0">
                <a:solidFill>
                  <a:srgbClr val="FF0000"/>
                </a:solidFill>
              </a:rPr>
              <a:t>, vrozených srdečních vad s pravolevým zkratem a </a:t>
            </a:r>
            <a:r>
              <a:rPr lang="cs-CZ" sz="3400" dirty="0" smtClean="0">
                <a:solidFill>
                  <a:srgbClr val="FF0000"/>
                </a:solidFill>
              </a:rPr>
              <a:t>u levostranného </a:t>
            </a:r>
            <a:r>
              <a:rPr lang="cs-CZ" sz="3400" dirty="0">
                <a:solidFill>
                  <a:srgbClr val="FF0000"/>
                </a:solidFill>
              </a:rPr>
              <a:t>srdečního selhání. </a:t>
            </a:r>
            <a:r>
              <a:rPr lang="cs-CZ" sz="3400" dirty="0">
                <a:solidFill>
                  <a:schemeClr val="accent1"/>
                </a:solidFill>
              </a:rPr>
              <a:t>Periferní typ </a:t>
            </a:r>
            <a:r>
              <a:rPr lang="cs-CZ" sz="3400" dirty="0"/>
              <a:t>cyanózy je nerovnoměrný a </a:t>
            </a:r>
            <a:r>
              <a:rPr lang="cs-CZ" sz="3400" dirty="0" smtClean="0"/>
              <a:t>je nejvýraznější </a:t>
            </a:r>
            <a:r>
              <a:rPr lang="cs-CZ" sz="3400" dirty="0"/>
              <a:t>na </a:t>
            </a:r>
            <a:r>
              <a:rPr lang="cs-CZ" sz="3400" dirty="0">
                <a:solidFill>
                  <a:srgbClr val="FF0000"/>
                </a:solidFill>
              </a:rPr>
              <a:t>akrálních částech těla, tj. na rtech, ušních boltcích, </a:t>
            </a:r>
            <a:r>
              <a:rPr lang="cs-CZ" sz="3400" dirty="0" smtClean="0">
                <a:solidFill>
                  <a:srgbClr val="FF0000"/>
                </a:solidFill>
              </a:rPr>
              <a:t>koncích prstů</a:t>
            </a:r>
            <a:r>
              <a:rPr lang="cs-CZ" sz="3400" dirty="0"/>
              <a:t>, které se stávají též chladnými. Periferní cyanóza je důsledkem </a:t>
            </a:r>
            <a:r>
              <a:rPr lang="cs-CZ" sz="3400" dirty="0" smtClean="0">
                <a:solidFill>
                  <a:srgbClr val="FF0000"/>
                </a:solidFill>
              </a:rPr>
              <a:t>stagnace krve </a:t>
            </a:r>
            <a:r>
              <a:rPr lang="cs-CZ" sz="3400" dirty="0">
                <a:solidFill>
                  <a:srgbClr val="FF0000"/>
                </a:solidFill>
              </a:rPr>
              <a:t>v žilním řečišt</a:t>
            </a:r>
            <a:r>
              <a:rPr lang="cs-CZ" sz="3400" dirty="0"/>
              <a:t>i a zvýšené konsumpce kyslíku.</a:t>
            </a:r>
          </a:p>
          <a:p>
            <a:r>
              <a:rPr lang="cs-CZ" sz="3400" dirty="0">
                <a:solidFill>
                  <a:schemeClr val="accent1"/>
                </a:solidFill>
              </a:rPr>
              <a:t>Žloutenka</a:t>
            </a:r>
            <a:r>
              <a:rPr lang="cs-CZ" sz="3400" b="1" dirty="0"/>
              <a:t> </a:t>
            </a:r>
            <a:r>
              <a:rPr lang="cs-CZ" sz="3400" dirty="0"/>
              <a:t>(ikterus) je způsobena </a:t>
            </a:r>
            <a:r>
              <a:rPr lang="cs-CZ" sz="3400" dirty="0">
                <a:solidFill>
                  <a:srgbClr val="FF0000"/>
                </a:solidFill>
              </a:rPr>
              <a:t>vzestupem plazmatické </a:t>
            </a:r>
            <a:r>
              <a:rPr lang="cs-CZ" sz="3400" dirty="0" smtClean="0">
                <a:solidFill>
                  <a:srgbClr val="FF0000"/>
                </a:solidFill>
              </a:rPr>
              <a:t>koncentrace bilirubinu</a:t>
            </a:r>
            <a:r>
              <a:rPr lang="cs-CZ" sz="3400" dirty="0"/>
              <a:t>, spolu s kůží jsou též žlutě zbarveny sliznice a skléry. </a:t>
            </a:r>
            <a:r>
              <a:rPr lang="cs-CZ" sz="3400" dirty="0" smtClean="0">
                <a:solidFill>
                  <a:schemeClr val="accent1"/>
                </a:solidFill>
              </a:rPr>
              <a:t>Hnědé zbarvení </a:t>
            </a:r>
            <a:r>
              <a:rPr lang="cs-CZ" sz="3400" dirty="0"/>
              <a:t>kůže vzniká hromaděním kožního pigmentu.</a:t>
            </a:r>
          </a:p>
          <a:p>
            <a:endParaRPr lang="cs-CZ" sz="3400" dirty="0" smtClean="0"/>
          </a:p>
        </p:txBody>
      </p:sp>
    </p:spTree>
    <p:extLst>
      <p:ext uri="{BB962C8B-B14F-4D97-AF65-F5344CB8AC3E}">
        <p14:creationId xmlns:p14="http://schemas.microsoft.com/office/powerpoint/2010/main" val="40728953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435280" cy="6336704"/>
          </a:xfrm>
        </p:spPr>
        <p:txBody>
          <a:bodyPr>
            <a:normAutofit/>
          </a:bodyPr>
          <a:lstStyle/>
          <a:p>
            <a:r>
              <a:rPr lang="cs-CZ" dirty="0" smtClean="0"/>
              <a:t>Na kůži se mohou utvářet různé </a:t>
            </a:r>
            <a:r>
              <a:rPr lang="cs-CZ" b="1" dirty="0" smtClean="0">
                <a:solidFill>
                  <a:schemeClr val="accent1"/>
                </a:solidFill>
              </a:rPr>
              <a:t>krvácivé projevy </a:t>
            </a:r>
            <a:r>
              <a:rPr lang="cs-CZ" dirty="0" smtClean="0"/>
              <a:t>v závislosti na povaze poruchy hemostázy, která je příčinou jejich vzniku (petechie, hematomy).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Trofické defekty </a:t>
            </a:r>
            <a:r>
              <a:rPr lang="cs-CZ" dirty="0" smtClean="0"/>
              <a:t>na kůži vznikají obvykle následkem poruch prokrvení nebo inervace. 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Dekubity</a:t>
            </a:r>
            <a:r>
              <a:rPr lang="cs-CZ" b="1" dirty="0" smtClean="0"/>
              <a:t> </a:t>
            </a:r>
            <a:r>
              <a:rPr lang="cs-CZ" dirty="0" smtClean="0"/>
              <a:t>(proleženiny) vznikají následkem mechanického tlaku a z toho plynoucí nedokrevnosti u dlouhodobě nemocných (ležících). </a:t>
            </a:r>
          </a:p>
          <a:p>
            <a:r>
              <a:rPr lang="cs-CZ" dirty="0" smtClean="0"/>
              <a:t>Na bércích vznikají </a:t>
            </a:r>
            <a:r>
              <a:rPr lang="cs-CZ" b="1" dirty="0" smtClean="0">
                <a:solidFill>
                  <a:schemeClr val="accent1"/>
                </a:solidFill>
              </a:rPr>
              <a:t>bércové vředy </a:t>
            </a:r>
            <a:r>
              <a:rPr lang="cs-CZ" dirty="0" smtClean="0"/>
              <a:t>jako následek chronické žilní insuficience při varixech.</a:t>
            </a:r>
          </a:p>
          <a:p>
            <a:r>
              <a:rPr lang="cs-CZ" dirty="0" smtClean="0"/>
              <a:t>Při vyšetření kůže zaznamenáváme i přítomné </a:t>
            </a:r>
            <a:r>
              <a:rPr lang="cs-CZ" b="1" dirty="0" smtClean="0">
                <a:solidFill>
                  <a:schemeClr val="accent1"/>
                </a:solidFill>
              </a:rPr>
              <a:t>jizvy</a:t>
            </a:r>
            <a:r>
              <a:rPr lang="cs-CZ" b="1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82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435280" cy="659735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Teplota kůže </a:t>
            </a:r>
            <a:r>
              <a:rPr lang="cs-CZ" dirty="0"/>
              <a:t>je dána tělesnou teplotou a prokrvením. Teplotu </a:t>
            </a:r>
            <a:r>
              <a:rPr lang="cs-CZ" dirty="0" smtClean="0"/>
              <a:t>kůže vyšetřujeme </a:t>
            </a:r>
            <a:r>
              <a:rPr lang="cs-CZ" dirty="0"/>
              <a:t>dotykem. Lokální pokles teploty vzniká následkem </a:t>
            </a:r>
            <a:r>
              <a:rPr lang="cs-CZ" dirty="0" smtClean="0"/>
              <a:t>sníženého prokrvení</a:t>
            </a:r>
            <a:r>
              <a:rPr lang="cs-CZ" dirty="0"/>
              <a:t>. Chladnou a současně bledou kůži nacházíme v </a:t>
            </a:r>
            <a:r>
              <a:rPr lang="cs-CZ" dirty="0" smtClean="0"/>
              <a:t>ischemických oblastech</a:t>
            </a:r>
            <a:r>
              <a:rPr lang="cs-CZ" dirty="0"/>
              <a:t>.</a:t>
            </a:r>
          </a:p>
          <a:p>
            <a:r>
              <a:rPr lang="cs-CZ" b="1" dirty="0">
                <a:solidFill>
                  <a:schemeClr val="accent1"/>
                </a:solidFill>
              </a:rPr>
              <a:t>Vlhkost kůže</a:t>
            </a:r>
            <a:r>
              <a:rPr lang="cs-CZ" dirty="0"/>
              <a:t>. Vlhká kůže se stává následkem zvýšeného pocení (</a:t>
            </a:r>
            <a:r>
              <a:rPr lang="cs-CZ" dirty="0" smtClean="0"/>
              <a:t>nervově labilní </a:t>
            </a:r>
            <a:r>
              <a:rPr lang="cs-CZ" dirty="0"/>
              <a:t>jedinci, </a:t>
            </a:r>
            <a:r>
              <a:rPr lang="cs-CZ" dirty="0" err="1"/>
              <a:t>lokalizovaně</a:t>
            </a:r>
            <a:r>
              <a:rPr lang="cs-CZ" dirty="0"/>
              <a:t> u tzv. vázoneuróz aj.). Suchá kůže se </a:t>
            </a:r>
            <a:r>
              <a:rPr lang="cs-CZ" dirty="0" smtClean="0"/>
              <a:t>stává </a:t>
            </a:r>
            <a:r>
              <a:rPr lang="pt-BR" dirty="0" smtClean="0"/>
              <a:t>šupinatou</a:t>
            </a:r>
            <a:r>
              <a:rPr lang="pt-BR" dirty="0"/>
              <a:t>, olupuje se, je vrásčitá a na pohmat drsná. Se suchou kůží </a:t>
            </a:r>
            <a:r>
              <a:rPr lang="pt-BR" dirty="0" smtClean="0"/>
              <a:t>se</a:t>
            </a:r>
            <a:r>
              <a:rPr lang="cs-CZ" dirty="0" smtClean="0"/>
              <a:t> setkáváme </a:t>
            </a:r>
            <a:r>
              <a:rPr lang="cs-CZ" dirty="0"/>
              <a:t>při velkých ztrátách tekutin (dehydratace), kachexii.</a:t>
            </a:r>
          </a:p>
          <a:p>
            <a:r>
              <a:rPr lang="cs-CZ" b="1" dirty="0">
                <a:solidFill>
                  <a:schemeClr val="accent1"/>
                </a:solidFill>
              </a:rPr>
              <a:t>Napětí </a:t>
            </a:r>
            <a:r>
              <a:rPr lang="cs-CZ" dirty="0">
                <a:solidFill>
                  <a:schemeClr val="accent1"/>
                </a:solidFill>
              </a:rPr>
              <a:t>(</a:t>
            </a:r>
            <a:r>
              <a:rPr lang="cs-CZ" b="1" dirty="0">
                <a:solidFill>
                  <a:schemeClr val="accent1"/>
                </a:solidFill>
              </a:rPr>
              <a:t>turgor</a:t>
            </a:r>
            <a:r>
              <a:rPr lang="cs-CZ" dirty="0">
                <a:solidFill>
                  <a:schemeClr val="accent1"/>
                </a:solidFill>
              </a:rPr>
              <a:t>). </a:t>
            </a:r>
            <a:r>
              <a:rPr lang="cs-CZ" dirty="0"/>
              <a:t>Turgor kožní fyziologicky klesá s věkem. Výrazně snížený </a:t>
            </a:r>
            <a:r>
              <a:rPr lang="cs-CZ" dirty="0" smtClean="0"/>
              <a:t>je u </a:t>
            </a:r>
            <a:r>
              <a:rPr lang="cs-CZ" dirty="0"/>
              <a:t>stavů spojených s dehydratací a může patřit také do obrazu kachexie.</a:t>
            </a:r>
          </a:p>
        </p:txBody>
      </p:sp>
    </p:spTree>
    <p:extLst>
      <p:ext uri="{BB962C8B-B14F-4D97-AF65-F5344CB8AC3E}">
        <p14:creationId xmlns:p14="http://schemas.microsoft.com/office/powerpoint/2010/main" val="34265467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5. Somatické vyšetření</a:t>
            </a:r>
            <a:endParaRPr lang="cs-CZ" sz="40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r>
              <a:rPr lang="cs-CZ" dirty="0"/>
              <a:t>Představuje </a:t>
            </a:r>
            <a:r>
              <a:rPr lang="cs-CZ" dirty="0">
                <a:solidFill>
                  <a:srgbClr val="FF0000"/>
                </a:solidFill>
              </a:rPr>
              <a:t>základní vyšetření nemocného</a:t>
            </a:r>
            <a:r>
              <a:rPr lang="cs-CZ" dirty="0"/>
              <a:t>, důležité nejen pro </a:t>
            </a:r>
            <a:r>
              <a:rPr lang="cs-CZ" dirty="0" smtClean="0"/>
              <a:t>diagnostiku vnitřních </a:t>
            </a:r>
            <a:r>
              <a:rPr lang="cs-CZ" dirty="0"/>
              <a:t>chorob. Vede k diferenciálně diagnostickým úvahám a </a:t>
            </a:r>
            <a:r>
              <a:rPr lang="cs-CZ" dirty="0" smtClean="0"/>
              <a:t>popisům různých </a:t>
            </a:r>
            <a:r>
              <a:rPr lang="cs-CZ" dirty="0"/>
              <a:t>klinických syndromů.</a:t>
            </a:r>
          </a:p>
          <a:p>
            <a:r>
              <a:rPr lang="cs-CZ" dirty="0"/>
              <a:t>Při somatickém vyšetření jsou </a:t>
            </a:r>
            <a:r>
              <a:rPr lang="cs-CZ" dirty="0">
                <a:solidFill>
                  <a:srgbClr val="FF0000"/>
                </a:solidFill>
              </a:rPr>
              <a:t>podrobně analyzovány (</a:t>
            </a:r>
            <a:r>
              <a:rPr lang="cs-CZ" dirty="0" err="1">
                <a:solidFill>
                  <a:srgbClr val="FF0000"/>
                </a:solidFill>
              </a:rPr>
              <a:t>aspekcí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smtClean="0">
                <a:solidFill>
                  <a:srgbClr val="FF0000"/>
                </a:solidFill>
              </a:rPr>
              <a:t>palpací, </a:t>
            </a:r>
            <a:r>
              <a:rPr lang="cs-CZ" dirty="0" err="1" smtClean="0">
                <a:solidFill>
                  <a:srgbClr val="FF0000"/>
                </a:solidFill>
              </a:rPr>
              <a:t>askultací</a:t>
            </a:r>
            <a:r>
              <a:rPr lang="cs-CZ" dirty="0">
                <a:solidFill>
                  <a:srgbClr val="FF0000"/>
                </a:solidFill>
              </a:rPr>
              <a:t>, fyzikálními metodami) jednotlivé oblasti lidského těla</a:t>
            </a:r>
            <a:r>
              <a:rPr lang="cs-CZ" dirty="0"/>
              <a:t> </a:t>
            </a:r>
            <a:r>
              <a:rPr lang="cs-CZ" dirty="0" smtClean="0"/>
              <a:t>(hlava</a:t>
            </a:r>
            <a:r>
              <a:rPr lang="cs-CZ" dirty="0"/>
              <a:t>, </a:t>
            </a:r>
            <a:r>
              <a:rPr lang="cs-CZ" dirty="0" smtClean="0"/>
              <a:t>krk, hrudník</a:t>
            </a:r>
            <a:r>
              <a:rPr lang="cs-CZ" dirty="0"/>
              <a:t>, břicho, pohybové ústrojí, včetně CNS, kardiorespiračního </a:t>
            </a:r>
            <a:r>
              <a:rPr lang="cs-CZ" dirty="0" smtClean="0"/>
              <a:t>systému, útrobních </a:t>
            </a:r>
            <a:r>
              <a:rPr lang="cs-CZ" dirty="0"/>
              <a:t>a smyslových </a:t>
            </a:r>
            <a:r>
              <a:rPr lang="cs-CZ" dirty="0" smtClean="0"/>
              <a:t>orgánů). </a:t>
            </a:r>
          </a:p>
          <a:p>
            <a:r>
              <a:rPr lang="cs-CZ" dirty="0" smtClean="0"/>
              <a:t>Fyzioterapeutům </a:t>
            </a:r>
            <a:r>
              <a:rPr lang="cs-CZ" dirty="0"/>
              <a:t>i ergoterapeutům </a:t>
            </a:r>
            <a:r>
              <a:rPr lang="cs-CZ" dirty="0" smtClean="0"/>
              <a:t>poskytuje cenné </a:t>
            </a:r>
            <a:r>
              <a:rPr lang="cs-CZ" dirty="0"/>
              <a:t>informace o zdravotním stavu nemocného, možných rizicích, </a:t>
            </a:r>
            <a:r>
              <a:rPr lang="cs-CZ" dirty="0" smtClean="0"/>
              <a:t>indikacích a </a:t>
            </a:r>
            <a:r>
              <a:rPr lang="cs-CZ" dirty="0"/>
              <a:t>kontraindikacích při kineziologickém vyšetření i plánu </a:t>
            </a:r>
            <a:r>
              <a:rPr lang="cs-CZ" dirty="0" smtClean="0"/>
              <a:t>kinezioterapie (ergoterapie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963379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r>
              <a:rPr lang="cs-CZ" dirty="0"/>
              <a:t>Doporučení pohybové aktivity v kinezioterapii závisí na druhu a </a:t>
            </a:r>
            <a:r>
              <a:rPr lang="cs-CZ" dirty="0" smtClean="0"/>
              <a:t>závažnosti onemocnění </a:t>
            </a:r>
            <a:r>
              <a:rPr lang="cs-CZ" dirty="0"/>
              <a:t>či poruchy a na individuálních zvláštnostech pacienta. </a:t>
            </a:r>
            <a:endParaRPr lang="cs-CZ" dirty="0" smtClean="0"/>
          </a:p>
          <a:p>
            <a:r>
              <a:rPr lang="cs-CZ" dirty="0" smtClean="0"/>
              <a:t>Pohybové aktivity </a:t>
            </a:r>
            <a:r>
              <a:rPr lang="cs-CZ" dirty="0"/>
              <a:t>nebo léčbu s využitím pohybu doporučuje lékař, který v </a:t>
            </a:r>
            <a:r>
              <a:rPr lang="cs-CZ" dirty="0" smtClean="0"/>
              <a:t>případě potřeby </a:t>
            </a:r>
            <a:r>
              <a:rPr lang="cs-CZ" dirty="0"/>
              <a:t>dále spolupracuje s příslušnými odborníky kliniky, </a:t>
            </a:r>
            <a:r>
              <a:rPr lang="cs-CZ" dirty="0" smtClean="0"/>
              <a:t>rehabilitačními lékaři</a:t>
            </a:r>
            <a:r>
              <a:rPr lang="cs-CZ" dirty="0"/>
              <a:t>, fyzioterapeuty, </a:t>
            </a:r>
            <a:r>
              <a:rPr lang="cs-CZ" dirty="0" smtClean="0"/>
              <a:t>ergoterapeuty. </a:t>
            </a:r>
          </a:p>
          <a:p>
            <a:r>
              <a:rPr lang="cs-CZ" dirty="0" smtClean="0"/>
              <a:t>Hodnocení </a:t>
            </a:r>
            <a:r>
              <a:rPr lang="cs-CZ" dirty="0"/>
              <a:t>zdravotního stavu </a:t>
            </a:r>
            <a:r>
              <a:rPr lang="cs-CZ" dirty="0" smtClean="0"/>
              <a:t>má rozhodující </a:t>
            </a:r>
            <a:r>
              <a:rPr lang="cs-CZ" dirty="0"/>
              <a:t>význam pro volbu pohybové terapie (ergoterapie). </a:t>
            </a:r>
            <a:endParaRPr lang="cs-CZ" dirty="0" smtClean="0"/>
          </a:p>
          <a:p>
            <a:r>
              <a:rPr lang="cs-CZ" dirty="0" smtClean="0"/>
              <a:t>Zvolený rehabilitační </a:t>
            </a:r>
            <a:r>
              <a:rPr lang="cs-CZ" dirty="0"/>
              <a:t>léčebný postup vychází z hodnocení klinického </a:t>
            </a:r>
            <a:r>
              <a:rPr lang="cs-CZ" dirty="0" smtClean="0"/>
              <a:t>nálezu doplněného </a:t>
            </a:r>
            <a:r>
              <a:rPr lang="cs-CZ" dirty="0"/>
              <a:t>o potřebná klinická vyšetření.</a:t>
            </a:r>
          </a:p>
        </p:txBody>
      </p:sp>
    </p:spTree>
    <p:extLst>
      <p:ext uri="{BB962C8B-B14F-4D97-AF65-F5344CB8AC3E}">
        <p14:creationId xmlns:p14="http://schemas.microsoft.com/office/powerpoint/2010/main" val="3811823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435280" cy="66247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</a:t>
            </a:r>
            <a:r>
              <a:rPr lang="cs-CZ" dirty="0">
                <a:solidFill>
                  <a:srgbClr val="FF0000"/>
                </a:solidFill>
              </a:rPr>
              <a:t>kineziologické analýze, kterou provádí fyzioterapeut </a:t>
            </a:r>
            <a:r>
              <a:rPr lang="cs-CZ" dirty="0"/>
              <a:t>(v různých </a:t>
            </a:r>
            <a:r>
              <a:rPr lang="cs-CZ" dirty="0" smtClean="0"/>
              <a:t>klinických oborech </a:t>
            </a:r>
            <a:r>
              <a:rPr lang="cs-CZ" dirty="0"/>
              <a:t>např. vnitřní lékařství, neurologie, chirurgické obory, </a:t>
            </a:r>
            <a:r>
              <a:rPr lang="cs-CZ" dirty="0" smtClean="0"/>
              <a:t>pediatrie, </a:t>
            </a:r>
            <a:r>
              <a:rPr lang="pt-BR" dirty="0" smtClean="0"/>
              <a:t>geriatrie </a:t>
            </a:r>
            <a:r>
              <a:rPr lang="pt-BR" dirty="0"/>
              <a:t>a ambulantním provozu) </a:t>
            </a:r>
            <a:r>
              <a:rPr lang="pt-BR" dirty="0">
                <a:solidFill>
                  <a:srgbClr val="FF0000"/>
                </a:solidFill>
              </a:rPr>
              <a:t>se zaměřujeme především </a:t>
            </a:r>
            <a:r>
              <a:rPr lang="pt-BR" dirty="0" smtClean="0">
                <a:solidFill>
                  <a:srgbClr val="FF0000"/>
                </a:solidFill>
              </a:rPr>
              <a:t>na</a:t>
            </a:r>
            <a:r>
              <a:rPr lang="cs-CZ" dirty="0" smtClean="0">
                <a:solidFill>
                  <a:srgbClr val="FF0000"/>
                </a:solidFill>
              </a:rPr>
              <a:t> symptomatologii </a:t>
            </a:r>
            <a:r>
              <a:rPr lang="cs-CZ" dirty="0">
                <a:solidFill>
                  <a:srgbClr val="FF0000"/>
                </a:solidFill>
              </a:rPr>
              <a:t>onemocnění – funkční projevy onemocnění</a:t>
            </a:r>
            <a:r>
              <a:rPr lang="cs-CZ" dirty="0"/>
              <a:t>, funkční </a:t>
            </a:r>
            <a:r>
              <a:rPr lang="cs-CZ" dirty="0" smtClean="0"/>
              <a:t>deficit, poruchy </a:t>
            </a:r>
            <a:r>
              <a:rPr lang="cs-CZ" dirty="0"/>
              <a:t>hybnosti, poruchy svalového napětí, poruchy rovnováhy, </a:t>
            </a:r>
            <a:r>
              <a:rPr lang="cs-CZ" dirty="0" smtClean="0"/>
              <a:t>svalová oslabení</a:t>
            </a:r>
            <a:r>
              <a:rPr lang="cs-CZ" dirty="0"/>
              <a:t>, poruchy koordinace, funkční stav tělesných systémů, </a:t>
            </a:r>
            <a:r>
              <a:rPr lang="cs-CZ" dirty="0" smtClean="0"/>
              <a:t>aktuální fyzickou </a:t>
            </a:r>
            <a:r>
              <a:rPr lang="cs-CZ" dirty="0"/>
              <a:t>zdatnost, druh a stupeň oslabení a také předchozí </a:t>
            </a:r>
            <a:r>
              <a:rPr lang="cs-CZ" dirty="0" smtClean="0"/>
              <a:t>pohybovou zkušenost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Dle </a:t>
            </a:r>
            <a:r>
              <a:rPr lang="cs-CZ" dirty="0"/>
              <a:t>potřeby rozšiřuje fyzioterapeut </a:t>
            </a:r>
            <a:r>
              <a:rPr lang="cs-CZ" dirty="0">
                <a:solidFill>
                  <a:srgbClr val="FF0000"/>
                </a:solidFill>
              </a:rPr>
              <a:t>kineziologickou diagnostiku </a:t>
            </a:r>
            <a:r>
              <a:rPr lang="cs-CZ" dirty="0" smtClean="0">
                <a:solidFill>
                  <a:srgbClr val="FF0000"/>
                </a:solidFill>
              </a:rPr>
              <a:t>o specializované </a:t>
            </a:r>
            <a:r>
              <a:rPr lang="cs-CZ" dirty="0">
                <a:solidFill>
                  <a:srgbClr val="FF0000"/>
                </a:solidFill>
              </a:rPr>
              <a:t>postupy v dané oblasti </a:t>
            </a:r>
            <a:r>
              <a:rPr lang="cs-CZ" dirty="0"/>
              <a:t>(např. přístrojová vyšetření). </a:t>
            </a:r>
            <a:endParaRPr lang="cs-CZ" dirty="0" smtClean="0"/>
          </a:p>
          <a:p>
            <a:r>
              <a:rPr lang="cs-CZ" dirty="0" smtClean="0"/>
              <a:t>Na bázi získaných </a:t>
            </a:r>
            <a:r>
              <a:rPr lang="cs-CZ" dirty="0"/>
              <a:t>údajů se </a:t>
            </a:r>
            <a:r>
              <a:rPr lang="cs-CZ" dirty="0">
                <a:solidFill>
                  <a:srgbClr val="FF0000"/>
                </a:solidFill>
              </a:rPr>
              <a:t>formulují odpovídající léčebné cíle</a:t>
            </a:r>
            <a:r>
              <a:rPr lang="cs-CZ" dirty="0"/>
              <a:t>, mezi které </a:t>
            </a:r>
            <a:r>
              <a:rPr lang="cs-CZ" dirty="0" smtClean="0"/>
              <a:t>patří podpora </a:t>
            </a:r>
            <a:r>
              <a:rPr lang="cs-CZ" dirty="0"/>
              <a:t>maximálního možného uzdravení a předcházení komplikací.</a:t>
            </a:r>
          </a:p>
          <a:p>
            <a:endParaRPr lang="cs-CZ" dirty="0" smtClean="0"/>
          </a:p>
          <a:p>
            <a:r>
              <a:rPr lang="cs-CZ" dirty="0" smtClean="0"/>
              <a:t>Dávkování </a:t>
            </a:r>
            <a:r>
              <a:rPr lang="cs-CZ" dirty="0"/>
              <a:t>pohybové terapie je v průběhu léčby vždy upravováno </a:t>
            </a:r>
            <a:r>
              <a:rPr lang="cs-CZ" dirty="0" smtClean="0"/>
              <a:t>a přizpůsobeno </a:t>
            </a:r>
            <a:r>
              <a:rPr lang="cs-CZ" dirty="0"/>
              <a:t>individuálnímu výkonu a schopnostem pacienta.</a:t>
            </a:r>
          </a:p>
        </p:txBody>
      </p:sp>
    </p:spTree>
    <p:extLst>
      <p:ext uri="{BB962C8B-B14F-4D97-AF65-F5344CB8AC3E}">
        <p14:creationId xmlns:p14="http://schemas.microsoft.com/office/powerpoint/2010/main" val="31799425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16632"/>
            <a:ext cx="8229600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Vyšetření je zaměřeno: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funkce </a:t>
            </a:r>
            <a:r>
              <a:rPr lang="cs-CZ" dirty="0">
                <a:solidFill>
                  <a:srgbClr val="FF0000"/>
                </a:solidFill>
              </a:rPr>
              <a:t>pohybové soustavy</a:t>
            </a:r>
            <a:r>
              <a:rPr lang="cs-CZ" dirty="0"/>
              <a:t>: nervosvalový systém, kloubní </a:t>
            </a:r>
            <a:r>
              <a:rPr lang="cs-CZ" dirty="0" smtClean="0"/>
              <a:t>systém, měkké </a:t>
            </a:r>
            <a:r>
              <a:rPr lang="cs-CZ" dirty="0"/>
              <a:t>tkáně (kůže, podkoží, facie),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autonomní </a:t>
            </a:r>
            <a:r>
              <a:rPr lang="cs-CZ" dirty="0">
                <a:solidFill>
                  <a:srgbClr val="FF0000"/>
                </a:solidFill>
              </a:rPr>
              <a:t>nervový systém a funkční poruchy vnitřních </a:t>
            </a:r>
            <a:r>
              <a:rPr lang="cs-CZ" dirty="0" smtClean="0">
                <a:solidFill>
                  <a:srgbClr val="FF0000"/>
                </a:solidFill>
              </a:rPr>
              <a:t>orgánů, psychické </a:t>
            </a:r>
            <a:r>
              <a:rPr lang="cs-CZ" dirty="0">
                <a:solidFill>
                  <a:srgbClr val="FF0000"/>
                </a:solidFill>
              </a:rPr>
              <a:t>funkce a bolest</a:t>
            </a:r>
            <a:r>
              <a:rPr lang="cs-CZ" dirty="0"/>
              <a:t>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testování </a:t>
            </a:r>
            <a:r>
              <a:rPr lang="cs-CZ" dirty="0">
                <a:solidFill>
                  <a:srgbClr val="FF0000"/>
                </a:solidFill>
              </a:rPr>
              <a:t>a hodnocení motorického postižení a omezení aktivit </a:t>
            </a:r>
            <a:r>
              <a:rPr lang="cs-CZ" dirty="0" smtClean="0">
                <a:solidFill>
                  <a:srgbClr val="FF0000"/>
                </a:solidFill>
              </a:rPr>
              <a:t>denního života</a:t>
            </a:r>
            <a:r>
              <a:rPr lang="cs-CZ" dirty="0" smtClean="0"/>
              <a:t> </a:t>
            </a:r>
            <a:r>
              <a:rPr lang="cs-CZ" dirty="0"/>
              <a:t>(ADL).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hodnocení </a:t>
            </a:r>
            <a:r>
              <a:rPr lang="cs-CZ" dirty="0">
                <a:solidFill>
                  <a:srgbClr val="FF0000"/>
                </a:solidFill>
              </a:rPr>
              <a:t>výsledků funkčních, laboratorních a zobrazovacích metod.</a:t>
            </a:r>
          </a:p>
        </p:txBody>
      </p:sp>
    </p:spTree>
    <p:extLst>
      <p:ext uri="{BB962C8B-B14F-4D97-AF65-F5344CB8AC3E}">
        <p14:creationId xmlns:p14="http://schemas.microsoft.com/office/powerpoint/2010/main" val="19704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0070C0"/>
                </a:solidFill>
              </a:rPr>
              <a:t>Vymezení pojmů aneb…abychom si všichni v oboru rozuměli </a:t>
            </a:r>
            <a:r>
              <a:rPr lang="cs-CZ" altLang="cs-CZ" sz="4000" b="1" dirty="0" smtClean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cs-CZ" altLang="cs-CZ" sz="4000" b="1" dirty="0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8313" y="1700213"/>
            <a:ext cx="8229600" cy="5041900"/>
          </a:xfrm>
        </p:spPr>
        <p:txBody>
          <a:bodyPr/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Kdy zahájit RHB?</a:t>
            </a:r>
            <a:endParaRPr lang="cs-CZ" sz="3200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800" b="1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zahájení/resp</a:t>
            </a:r>
            <a:r>
              <a:rPr lang="cs-CZ" sz="2800" b="1" dirty="0">
                <a:solidFill>
                  <a:srgbClr val="0070C0"/>
                </a:solidFill>
                <a:cs typeface="Arial" panose="020B0604020202020204" pitchFamily="34" charset="0"/>
              </a:rPr>
              <a:t>. posouzení </a:t>
            </a:r>
            <a:r>
              <a:rPr lang="cs-CZ" sz="2800" b="1" dirty="0" err="1">
                <a:solidFill>
                  <a:srgbClr val="0070C0"/>
                </a:solidFill>
                <a:cs typeface="Arial" panose="020B0604020202020204" pitchFamily="34" charset="0"/>
              </a:rPr>
              <a:t>fčního</a:t>
            </a:r>
            <a:r>
              <a:rPr lang="cs-CZ" sz="2800" b="1" dirty="0">
                <a:solidFill>
                  <a:srgbClr val="0070C0"/>
                </a:solidFill>
                <a:cs typeface="Arial" panose="020B0604020202020204" pitchFamily="34" charset="0"/>
              </a:rPr>
              <a:t> pohybového stavu a výstupů terapie fyzioterapeutem je relevantní a nezbytně</a:t>
            </a:r>
            <a:r>
              <a:rPr lang="cs-CZ" sz="2800" b="1" dirty="0">
                <a:cs typeface="Arial" panose="020B0604020202020204" pitchFamily="34" charset="0"/>
              </a:rPr>
              <a:t> nutné již na </a:t>
            </a:r>
            <a:r>
              <a:rPr lang="cs-CZ" sz="2800" b="1" u="sng" dirty="0">
                <a:solidFill>
                  <a:srgbClr val="C00000"/>
                </a:solidFill>
                <a:cs typeface="Arial" panose="020B0604020202020204" pitchFamily="34" charset="0"/>
              </a:rPr>
              <a:t>akutních </a:t>
            </a:r>
            <a:r>
              <a:rPr lang="cs-CZ" sz="2800" b="1" u="sng" dirty="0" smtClean="0">
                <a:solidFill>
                  <a:srgbClr val="C00000"/>
                </a:solidFill>
                <a:cs typeface="Arial" panose="020B0604020202020204" pitchFamily="34" charset="0"/>
              </a:rPr>
              <a:t>lůžkách (JIP, koronární, iktová, spinální jednotka) </a:t>
            </a:r>
            <a:r>
              <a:rPr lang="cs-CZ" sz="2800" b="1" u="sng" dirty="0">
                <a:solidFill>
                  <a:srgbClr val="C00000"/>
                </a:solidFill>
                <a:cs typeface="Arial" panose="020B0604020202020204" pitchFamily="34" charset="0"/>
              </a:rPr>
              <a:t>všech oddělení medicínských oborů včetně oddělení ARO</a:t>
            </a:r>
            <a:r>
              <a:rPr lang="cs-CZ" sz="2800" u="sng" dirty="0">
                <a:solidFill>
                  <a:srgbClr val="C00000"/>
                </a:solidFill>
                <a:cs typeface="Arial" panose="020B0604020202020204" pitchFamily="34" charset="0"/>
              </a:rPr>
              <a:t>.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88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0070C0"/>
                </a:solidFill>
              </a:rPr>
              <a:t>Vymezení pojmů aneb…abychom si všichni v oboru rozuměli </a:t>
            </a:r>
            <a:r>
              <a:rPr lang="cs-CZ" altLang="cs-CZ" sz="4000" b="1" dirty="0" smtClean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cs-CZ" altLang="cs-CZ" sz="4000" dirty="0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935163"/>
            <a:ext cx="8435280" cy="4878213"/>
          </a:xfrm>
        </p:spPr>
        <p:txBody>
          <a:bodyPr/>
          <a:lstStyle/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cs typeface="Arial" panose="020B0604020202020204" pitchFamily="34" charset="0"/>
              </a:rPr>
              <a:t>Pokud je stav pacienta takový, že </a:t>
            </a:r>
            <a:r>
              <a:rPr lang="cs-CZ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rehabilitační léčba tvoří převážnou část zdravotní péče</a:t>
            </a:r>
            <a:r>
              <a:rPr lang="cs-CZ" sz="2400" dirty="0" smtClean="0">
                <a:cs typeface="Arial" panose="020B0604020202020204" pitchFamily="34" charset="0"/>
              </a:rPr>
              <a:t>, je pacient v nemocnicích akutní péče přeložen na kliniku/oddělení lůžkové rehabilitace. 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sz="2400" b="1" dirty="0" smtClean="0"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400" b="1" dirty="0" smtClean="0">
                <a:cs typeface="Arial" panose="020B0604020202020204" pitchFamily="34" charset="0"/>
              </a:rPr>
              <a:t>Klinika/oddělení lůžkové rehabilitace</a:t>
            </a:r>
            <a:endParaRPr lang="cs-CZ" sz="2400" b="1" dirty="0">
              <a:cs typeface="Arial" panose="020B0604020202020204" pitchFamily="34" charset="0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cs typeface="Arial" panose="020B0604020202020204" pitchFamily="34" charset="0"/>
              </a:rPr>
              <a:t>Umožňuje hospitalizovaným pacientům absolvovat další potřebnou terapii, tj. léčebnou rehabilitaci s vazbou na další oblasti rehabilitace.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87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0070C0"/>
                </a:solidFill>
              </a:rPr>
              <a:t>Vymezení pojmů aneb…abychom si všichni v oboru rozuměli </a:t>
            </a:r>
            <a:r>
              <a:rPr lang="cs-CZ" altLang="cs-CZ" sz="4000" b="1" dirty="0" smtClean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cs-CZ" altLang="cs-CZ" sz="4000" dirty="0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1412776"/>
            <a:ext cx="8496944" cy="54006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>
                <a:cs typeface="Arial" panose="020B0604020202020204" pitchFamily="34" charset="0"/>
              </a:rPr>
              <a:t>Rehabilitaci a její výstupy (tj. krátkodobý a dlouhodobý rehabilitační plán) zde zabezpečuje tým pracovníků: </a:t>
            </a:r>
            <a:r>
              <a:rPr lang="cs-CZ" sz="2400" b="1" dirty="0">
                <a:solidFill>
                  <a:srgbClr val="0070C0"/>
                </a:solidFill>
                <a:cs typeface="Arial" panose="020B0604020202020204" pitchFamily="34" charset="0"/>
              </a:rPr>
              <a:t>fyzioterapeuti, rehabilitační lékaři, ergoterapeuti</a:t>
            </a:r>
            <a:r>
              <a:rPr lang="cs-CZ" sz="2400" dirty="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cs-CZ" sz="2400" dirty="0">
                <a:cs typeface="Arial" panose="020B0604020202020204" pitchFamily="34" charset="0"/>
              </a:rPr>
              <a:t>zdravotní sestry, psycholog, logoped, sociální </a:t>
            </a:r>
            <a:r>
              <a:rPr lang="cs-CZ" sz="2400" dirty="0" smtClean="0">
                <a:cs typeface="Arial" panose="020B0604020202020204" pitchFamily="34" charset="0"/>
              </a:rPr>
              <a:t>pracovník, nutriční terapeut/specialista  </a:t>
            </a:r>
            <a:endParaRPr lang="cs-CZ" sz="2400" dirty="0">
              <a:cs typeface="Arial" panose="020B060402020202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dirty="0">
              <a:cs typeface="Arial" panose="020B060402020202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>
                <a:cs typeface="Arial" panose="020B0604020202020204" pitchFamily="34" charset="0"/>
              </a:rPr>
              <a:t>RHB se orientuje na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symptomatologii </a:t>
            </a:r>
            <a:r>
              <a:rPr lang="cs-CZ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onemocnění</a:t>
            </a:r>
            <a:r>
              <a:rPr lang="cs-CZ" sz="2400" dirty="0" smtClean="0">
                <a:cs typeface="Arial" panose="020B0604020202020204" pitchFamily="34" charset="0"/>
              </a:rPr>
              <a:t>!!!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1800" b="1" i="1" dirty="0" smtClean="0"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1800" b="1" i="1" dirty="0" smtClean="0">
                <a:cs typeface="Arial" panose="020B0604020202020204" pitchFamily="34" charset="0"/>
              </a:rPr>
              <a:t>Symptom</a:t>
            </a:r>
            <a:r>
              <a:rPr lang="cs-CZ" sz="1800" i="1" dirty="0" smtClean="0">
                <a:cs typeface="Arial" panose="020B0604020202020204" pitchFamily="34" charset="0"/>
              </a:rPr>
              <a:t>=je </a:t>
            </a:r>
            <a:r>
              <a:rPr lang="cs-CZ" sz="1800" i="1" dirty="0">
                <a:cs typeface="Arial" panose="020B0604020202020204" pitchFamily="34" charset="0"/>
              </a:rPr>
              <a:t>příznak, vnější projev, průvodní jev nějakého jinak obtížně pozorovatelného děje, stavu nebo procesu. Umožňuje tedy rozpoznání čili </a:t>
            </a:r>
            <a:r>
              <a:rPr lang="cs-CZ" sz="1800" i="1" dirty="0" smtClean="0">
                <a:cs typeface="Arial" panose="020B0604020202020204" pitchFamily="34" charset="0"/>
              </a:rPr>
              <a:t>diagnózu například </a:t>
            </a:r>
            <a:r>
              <a:rPr lang="cs-CZ" sz="1800" i="1" dirty="0">
                <a:cs typeface="Arial" panose="020B0604020202020204" pitchFamily="34" charset="0"/>
              </a:rPr>
              <a:t>určité nemoci, i když není její příčinou. </a:t>
            </a:r>
            <a:endParaRPr lang="cs-CZ" sz="1800" i="1" dirty="0" smtClean="0"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1800" i="1" dirty="0" smtClean="0">
                <a:cs typeface="Arial" panose="020B0604020202020204" pitchFamily="34" charset="0"/>
              </a:rPr>
              <a:t>Např.: zvýšená </a:t>
            </a:r>
            <a:r>
              <a:rPr lang="cs-CZ" sz="1800" i="1" dirty="0">
                <a:cs typeface="Arial" panose="020B0604020202020204" pitchFamily="34" charset="0"/>
              </a:rPr>
              <a:t>teplota symptomem zánětlivého onemocnění, rozšířené zorničky symptomem vzrušení, kouř symptomem ohně, trhliny v omítce symptomem narušené statiky budovy a podobně. Odtud také běžné označení </a:t>
            </a:r>
            <a:r>
              <a:rPr lang="cs-CZ" sz="1800" b="1" i="1" dirty="0">
                <a:cs typeface="Arial" panose="020B0604020202020204" pitchFamily="34" charset="0"/>
              </a:rPr>
              <a:t>symptomatický</a:t>
            </a:r>
            <a:r>
              <a:rPr lang="cs-CZ" sz="1800" i="1" dirty="0">
                <a:cs typeface="Arial" panose="020B0604020202020204" pitchFamily="34" charset="0"/>
              </a:rPr>
              <a:t> – příznačný. </a:t>
            </a:r>
            <a:r>
              <a:rPr lang="cs-CZ" sz="1800" i="1" dirty="0" smtClean="0">
                <a:cs typeface="Arial" panose="020B0604020202020204" pitchFamily="34" charset="0"/>
              </a:rPr>
              <a:t>Symptomatická léčba pak </a:t>
            </a:r>
            <a:r>
              <a:rPr lang="cs-CZ" sz="1800" i="1" dirty="0">
                <a:cs typeface="Arial" panose="020B0604020202020204" pitchFamily="34" charset="0"/>
              </a:rPr>
              <a:t>označuje léčbu příznaků, ne (nutně) příčin nemocí.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149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0070C0"/>
                </a:solidFill>
              </a:rPr>
              <a:t>Vymezení pojmů aneb…abychom si všichni v oboru rozuměli </a:t>
            </a:r>
            <a:r>
              <a:rPr lang="cs-CZ" altLang="cs-CZ" sz="4000" b="1" dirty="0" smtClean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cs-CZ" altLang="cs-CZ" sz="4000" dirty="0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8313" y="1773238"/>
            <a:ext cx="8229600" cy="4824412"/>
          </a:xfrm>
        </p:spPr>
        <p:txBody>
          <a:bodyPr/>
          <a:lstStyle/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800" dirty="0" smtClean="0">
                <a:cs typeface="Arial" panose="020B0604020202020204" pitchFamily="34" charset="0"/>
              </a:rPr>
              <a:t>Podkladem pro léčebné postupy nejsou diagnózy, ale </a:t>
            </a:r>
            <a:r>
              <a:rPr lang="cs-CZ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funkční projevy onemocnění!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cs typeface="Arial" panose="020B0604020202020204" pitchFamily="34" charset="0"/>
              </a:rPr>
              <a:t>změny hybnosti,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cs typeface="Arial" panose="020B0604020202020204" pitchFamily="34" charset="0"/>
              </a:rPr>
              <a:t>svalového tonu,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cs typeface="Arial" panose="020B0604020202020204" pitchFamily="34" charset="0"/>
              </a:rPr>
              <a:t>poruchy rovnováhy,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cs typeface="Arial" panose="020B0604020202020204" pitchFamily="34" charset="0"/>
              </a:rPr>
              <a:t>svalové oslabení,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cs typeface="Arial" panose="020B0604020202020204" pitchFamily="34" charset="0"/>
              </a:rPr>
              <a:t>poruchy koordinace,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cs typeface="Arial" panose="020B0604020202020204" pitchFamily="34" charset="0"/>
              </a:rPr>
              <a:t>poruchy </a:t>
            </a:r>
            <a:r>
              <a:rPr lang="cs-CZ" sz="2400" dirty="0" err="1" smtClean="0">
                <a:cs typeface="Arial" panose="020B0604020202020204" pitchFamily="34" charset="0"/>
              </a:rPr>
              <a:t>stereognozie</a:t>
            </a:r>
            <a:r>
              <a:rPr lang="cs-CZ" sz="2400" dirty="0" smtClean="0"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cs typeface="Arial" panose="020B0604020202020204" pitchFamily="34" charset="0"/>
              </a:rPr>
              <a:t>propriocepce</a:t>
            </a:r>
            <a:r>
              <a:rPr lang="cs-CZ" sz="2400" dirty="0" smtClean="0">
                <a:cs typeface="Arial" panose="020B0604020202020204" pitchFamily="34" charset="0"/>
              </a:rPr>
              <a:t>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cs typeface="Arial" panose="020B0604020202020204" pitchFamily="34" charset="0"/>
              </a:rPr>
              <a:t>zhoršení metabolismu a aerobní zdatnosti apod.).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83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0070C0"/>
                </a:solidFill>
              </a:rPr>
              <a:t>Vymezení pojmů aneb…abychom si všichni v oboru rozuměli </a:t>
            </a:r>
            <a:r>
              <a:rPr lang="cs-CZ" altLang="cs-CZ" sz="4000" b="1" dirty="0" smtClean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cs-CZ" altLang="cs-CZ" sz="4000" dirty="0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8313" y="1673225"/>
            <a:ext cx="8229600" cy="5184775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000" b="1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Stereognozie</a:t>
            </a:r>
            <a:r>
              <a:rPr lang="cs-CZ" sz="2000" b="1" dirty="0" smtClean="0">
                <a:cs typeface="Arial" panose="020B0604020202020204" pitchFamily="34" charset="0"/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000" dirty="0" smtClean="0">
                <a:cs typeface="Arial" panose="020B0604020202020204" pitchFamily="34" charset="0"/>
              </a:rPr>
              <a:t>Je schopnost </a:t>
            </a:r>
            <a:r>
              <a:rPr lang="cs-CZ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poznat hmatem tvar předmětů</a:t>
            </a:r>
            <a:r>
              <a:rPr lang="cs-CZ" sz="2000" dirty="0" smtClean="0">
                <a:cs typeface="Arial" panose="020B0604020202020204" pitchFamily="34" charset="0"/>
              </a:rPr>
              <a:t>, zkouší se poslepu. Ztráta této schopnosti při některých neurologických postiženích se nazývá </a:t>
            </a:r>
            <a:r>
              <a:rPr lang="cs-CZ" sz="2000" dirty="0" err="1" smtClean="0">
                <a:cs typeface="Arial" panose="020B0604020202020204" pitchFamily="34" charset="0"/>
              </a:rPr>
              <a:t>astereoagnozie</a:t>
            </a:r>
            <a:r>
              <a:rPr lang="cs-CZ" sz="2000" dirty="0" smtClean="0">
                <a:cs typeface="Arial" panose="020B0604020202020204" pitchFamily="34" charset="0"/>
              </a:rPr>
              <a:t> 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000" b="1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Propriocepce</a:t>
            </a:r>
            <a:r>
              <a:rPr lang="cs-CZ" sz="2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000" dirty="0" smtClean="0">
                <a:cs typeface="Arial" panose="020B0604020202020204" pitchFamily="34" charset="0"/>
              </a:rPr>
              <a:t>Je pojem pro </a:t>
            </a:r>
            <a:r>
              <a:rPr lang="cs-CZ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hlubokou citlivost</a:t>
            </a:r>
            <a:r>
              <a:rPr lang="cs-CZ" sz="2000" dirty="0" smtClean="0">
                <a:cs typeface="Arial" panose="020B0604020202020204" pitchFamily="34" charset="0"/>
              </a:rPr>
              <a:t>. Tvoří ji </a:t>
            </a:r>
            <a:r>
              <a:rPr lang="cs-CZ" sz="2000" dirty="0" err="1" smtClean="0">
                <a:cs typeface="Arial" panose="020B0604020202020204" pitchFamily="34" charset="0"/>
              </a:rPr>
              <a:t>mechanoreceptory</a:t>
            </a:r>
            <a:r>
              <a:rPr lang="cs-CZ" sz="2000" dirty="0" smtClean="0">
                <a:cs typeface="Arial" panose="020B0604020202020204" pitchFamily="34" charset="0"/>
              </a:rPr>
              <a:t>  (Golgiho tělíska a šlachová vřeténka).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sz="2000" dirty="0" smtClean="0"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000" dirty="0" smtClean="0">
                <a:cs typeface="Arial" panose="020B0604020202020204" pitchFamily="34" charset="0"/>
              </a:rPr>
              <a:t>Jedná se o schopnost nervového systému zaznamenat změny vznikající ve svalech a uvnitř těla pohybem a svalovou činností=</a:t>
            </a:r>
            <a:r>
              <a:rPr lang="cs-CZ" sz="2000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polohocit</a:t>
            </a:r>
            <a:r>
              <a:rPr lang="cs-CZ" sz="2000" dirty="0" smtClean="0">
                <a:cs typeface="Arial" panose="020B0604020202020204" pitchFamily="34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sz="2000" dirty="0" smtClean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000" dirty="0" smtClean="0">
                <a:cs typeface="Arial" panose="020B0604020202020204" pitchFamily="34" charset="0"/>
              </a:rPr>
              <a:t>Je nezbytná pro </a:t>
            </a:r>
            <a:r>
              <a:rPr lang="cs-CZ" sz="2000" dirty="0" smtClean="0">
                <a:solidFill>
                  <a:srgbClr val="7030A0"/>
                </a:solidFill>
                <a:cs typeface="Arial" panose="020B0604020202020204" pitchFamily="34" charset="0"/>
              </a:rPr>
              <a:t>správnou koordinaci pohybu</a:t>
            </a:r>
            <a:r>
              <a:rPr lang="cs-CZ" sz="2000" dirty="0" smtClean="0">
                <a:cs typeface="Arial" panose="020B0604020202020204" pitchFamily="34" charset="0"/>
              </a:rPr>
              <a:t>, </a:t>
            </a:r>
            <a:r>
              <a:rPr lang="cs-CZ" sz="2000" dirty="0" smtClean="0">
                <a:solidFill>
                  <a:srgbClr val="7030A0"/>
                </a:solidFill>
                <a:cs typeface="Arial" panose="020B0604020202020204" pitchFamily="34" charset="0"/>
              </a:rPr>
              <a:t>svalový tonus</a:t>
            </a:r>
            <a:r>
              <a:rPr lang="cs-CZ" sz="2000" dirty="0" smtClean="0">
                <a:cs typeface="Arial" panose="020B0604020202020204" pitchFamily="34" charset="0"/>
              </a:rPr>
              <a:t>, </a:t>
            </a:r>
            <a:r>
              <a:rPr lang="cs-CZ" sz="2000" dirty="0" smtClean="0">
                <a:solidFill>
                  <a:srgbClr val="7030A0"/>
                </a:solidFill>
                <a:cs typeface="Arial" panose="020B0604020202020204" pitchFamily="34" charset="0"/>
              </a:rPr>
              <a:t>průběh některých reflexů, registraci změny polohy těla</a:t>
            </a:r>
            <a:r>
              <a:rPr lang="cs-CZ" sz="2000" dirty="0" smtClean="0">
                <a:cs typeface="Arial" panose="020B0604020202020204" pitchFamily="34" charset="0"/>
              </a:rPr>
              <a:t> atd.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18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0070C0"/>
                </a:solidFill>
              </a:rPr>
              <a:t>Vymezení pojmů aneb…abychom si všichni v oboru rozuměli </a:t>
            </a:r>
            <a:r>
              <a:rPr lang="cs-CZ" altLang="cs-CZ" sz="4000" b="1" dirty="0" smtClean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cs-CZ" altLang="cs-CZ" sz="4000" b="1" dirty="0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988840"/>
            <a:ext cx="8229600" cy="4824536"/>
          </a:xfrm>
        </p:spPr>
        <p:txBody>
          <a:bodyPr/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cs typeface="Arial" panose="020B0604020202020204" pitchFamily="34" charset="0"/>
              </a:rPr>
              <a:t>Krátkodobý rehabilitační plán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cs typeface="Arial" panose="020B0604020202020204" pitchFamily="34" charset="0"/>
              </a:rPr>
              <a:t>Stanovení konkrétních léčebně-rehabilitačních postupů a jejich koordinace v časově omezeném úseku, jehož délka závisí na zdravotním stavu a akutnosti (progresi) onemocnění. Obvykle nepřesahuje dobu léčby v konkrétním zařízení/dobu léčby déle než 3 měsíce.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cs typeface="Arial" panose="020B060402020202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cs typeface="Arial" panose="020B0604020202020204" pitchFamily="34" charset="0"/>
              </a:rPr>
              <a:t>Dlouhodobý </a:t>
            </a:r>
            <a:r>
              <a:rPr lang="cs-CZ" b="1" dirty="0">
                <a:cs typeface="Arial" panose="020B0604020202020204" pitchFamily="34" charset="0"/>
              </a:rPr>
              <a:t>rehabilitační plán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cs typeface="Arial" panose="020B0604020202020204" pitchFamily="34" charset="0"/>
              </a:rPr>
              <a:t>Jedná se o stanovení dalších medicínských postupů nutných pro úspěšnost procesu léčebné rehabilitace a vytvoření podmínek pro přechod do dalších složek ucelené rehabilitace.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67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TM01790493[[fn=Malé pracoviště, domácnost (SoHo)]]</Template>
  <TotalTime>195</TotalTime>
  <Words>3279</Words>
  <Application>Microsoft Office PowerPoint</Application>
  <PresentationFormat>Předvádění na obrazovce (4:3)</PresentationFormat>
  <Paragraphs>222</Paragraphs>
  <Slides>37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Soho</vt:lpstr>
      <vt:lpstr>Úvod do fyzioterapie I Základní terminologie V OBORU Základy klinického vyšetření</vt:lpstr>
      <vt:lpstr>Vymezení pojmů aneb…abychom si všichni v oboru rozuměli </vt:lpstr>
      <vt:lpstr>Medicínská (léčebná) rehabilitace</vt:lpstr>
      <vt:lpstr>Vymezení pojmů aneb…abychom si všichni v oboru rozuměli </vt:lpstr>
      <vt:lpstr>Vymezení pojmů aneb…abychom si všichni v oboru rozuměli </vt:lpstr>
      <vt:lpstr>Vymezení pojmů aneb…abychom si všichni v oboru rozuměli </vt:lpstr>
      <vt:lpstr>Vymezení pojmů aneb…abychom si všichni v oboru rozuměli </vt:lpstr>
      <vt:lpstr>Vymezení pojmů aneb…abychom si všichni v oboru rozuměli </vt:lpstr>
      <vt:lpstr>Vymezení pojmů aneb…abychom si všichni v oboru rozuměli </vt:lpstr>
      <vt:lpstr>Alfa a omega úspěchu naší terapeutické intervence</vt:lpstr>
      <vt:lpstr>Vymezení pojmů aneb…abychom si všichni v oboru rozuměli </vt:lpstr>
      <vt:lpstr>Vymezení pojmů aneb…abychom si všichni v oboru rozuměli </vt:lpstr>
      <vt:lpstr>Vymezení pojmů aneb…abychom si všichni v oboru rozuměli </vt:lpstr>
      <vt:lpstr>Terminologie ke zdravotní péči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Klinické vyšetření</vt:lpstr>
      <vt:lpstr>Prezentace aplikace PowerPoint</vt:lpstr>
      <vt:lpstr>Alfa a omega úspěchu naší terapeutické intervence</vt:lpstr>
      <vt:lpstr>Úloha anamnézy v preskripci pohybové aktivity/fyzioterapii</vt:lpstr>
      <vt:lpstr>1. Subjektivní a objektivní příznaky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5. Somatické vyšetření</vt:lpstr>
      <vt:lpstr>Prezentace aplikace PowerPoint</vt:lpstr>
      <vt:lpstr>Prezentace aplikace PowerPoint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klinického vyšetření</dc:title>
  <dc:creator>Vysoky Robert</dc:creator>
  <cp:lastModifiedBy>Vysoký Robert</cp:lastModifiedBy>
  <cp:revision>42</cp:revision>
  <dcterms:created xsi:type="dcterms:W3CDTF">2016-02-21T17:48:01Z</dcterms:created>
  <dcterms:modified xsi:type="dcterms:W3CDTF">2016-09-20T08:49:23Z</dcterms:modified>
</cp:coreProperties>
</file>