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C99FA-0F7F-4B99-9040-B26DC5716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cs-CZ" dirty="0"/>
              <a:t>Základy výživy ve sportu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200" dirty="0"/>
              <a:t>Podzim </a:t>
            </a:r>
            <a:r>
              <a:rPr lang="cs-CZ" sz="3200" dirty="0" smtClean="0"/>
              <a:t>2019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356CF0-C4CB-4812-9120-14A9269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3362928" cy="1260771"/>
          </a:xfrm>
        </p:spPr>
        <p:txBody>
          <a:bodyPr>
            <a:normAutofit fontScale="92500"/>
          </a:bodyPr>
          <a:lstStyle/>
          <a:p>
            <a:r>
              <a:rPr lang="cs-CZ" dirty="0"/>
              <a:t>Mgr. Tomáš Hlinský</a:t>
            </a:r>
          </a:p>
          <a:p>
            <a:r>
              <a:rPr lang="cs-CZ" dirty="0"/>
              <a:t>Katedra podpory zdraví</a:t>
            </a:r>
          </a:p>
          <a:p>
            <a:r>
              <a:rPr lang="cs-CZ" dirty="0" smtClean="0"/>
              <a:t>hlinsky.tomas@mail.muni.cz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8D4FAAB-0F12-4230-A9F5-A16B8A82AB68}"/>
              </a:ext>
            </a:extLst>
          </p:cNvPr>
          <p:cNvSpPr txBox="1">
            <a:spLocks/>
          </p:cNvSpPr>
          <p:nvPr/>
        </p:nvSpPr>
        <p:spPr>
          <a:xfrm>
            <a:off x="5950736" y="3678147"/>
            <a:ext cx="3362928" cy="22528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Konzultační hodiny:</a:t>
            </a:r>
          </a:p>
          <a:p>
            <a:r>
              <a:rPr lang="cs-CZ" dirty="0" smtClean="0"/>
              <a:t>Po domluvě</a:t>
            </a:r>
            <a:r>
              <a:rPr lang="cs-CZ" dirty="0"/>
              <a:t>.</a:t>
            </a:r>
          </a:p>
          <a:p>
            <a:r>
              <a:rPr lang="cs-CZ" dirty="0"/>
              <a:t>Místnost č. 219</a:t>
            </a:r>
          </a:p>
        </p:txBody>
      </p:sp>
    </p:spTree>
    <p:extLst>
      <p:ext uri="{BB962C8B-B14F-4D97-AF65-F5344CB8AC3E}">
        <p14:creationId xmlns:p14="http://schemas.microsoft.com/office/powerpoint/2010/main" val="129331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79" y="746661"/>
            <a:ext cx="7315200" cy="5318579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1</a:t>
            </a:r>
            <a:r>
              <a:rPr lang="cs-CZ" dirty="0" smtClean="0"/>
              <a:t>. týden – Základní </a:t>
            </a:r>
            <a:r>
              <a:rPr lang="cs-CZ" dirty="0"/>
              <a:t>pojmy o </a:t>
            </a:r>
            <a:r>
              <a:rPr lang="cs-CZ" dirty="0" smtClean="0"/>
              <a:t>výživě </a:t>
            </a:r>
            <a:endParaRPr lang="cs-CZ" dirty="0"/>
          </a:p>
          <a:p>
            <a:r>
              <a:rPr lang="cs-CZ" dirty="0"/>
              <a:t>2. týden </a:t>
            </a:r>
            <a:r>
              <a:rPr lang="cs-CZ" dirty="0" smtClean="0"/>
              <a:t>– Energetická bilance </a:t>
            </a:r>
            <a:endParaRPr lang="cs-CZ" dirty="0"/>
          </a:p>
          <a:p>
            <a:r>
              <a:rPr lang="cs-CZ" dirty="0"/>
              <a:t>3. týden </a:t>
            </a:r>
            <a:r>
              <a:rPr lang="cs-CZ" dirty="0" smtClean="0"/>
              <a:t>– Sacharidy </a:t>
            </a:r>
            <a:r>
              <a:rPr lang="cs-CZ" b="1" dirty="0" smtClean="0">
                <a:solidFill>
                  <a:srgbClr val="FF0000"/>
                </a:solidFill>
              </a:rPr>
              <a:t>– Test</a:t>
            </a:r>
            <a:endParaRPr lang="cs-CZ" dirty="0"/>
          </a:p>
          <a:p>
            <a:r>
              <a:rPr lang="cs-CZ" dirty="0"/>
              <a:t>4. týden </a:t>
            </a:r>
            <a:r>
              <a:rPr lang="cs-CZ" dirty="0" smtClean="0"/>
              <a:t>– Proteiny</a:t>
            </a:r>
            <a:endParaRPr lang="cs-CZ" dirty="0"/>
          </a:p>
          <a:p>
            <a:r>
              <a:rPr lang="cs-CZ" dirty="0"/>
              <a:t>5. týden </a:t>
            </a:r>
            <a:r>
              <a:rPr lang="cs-CZ" dirty="0" smtClean="0"/>
              <a:t>– Tuky</a:t>
            </a:r>
            <a:endParaRPr lang="cs-CZ" dirty="0"/>
          </a:p>
          <a:p>
            <a:r>
              <a:rPr lang="cs-CZ" dirty="0"/>
              <a:t>6. týden </a:t>
            </a:r>
            <a:r>
              <a:rPr lang="cs-CZ" dirty="0" smtClean="0"/>
              <a:t>– Vitaminy </a:t>
            </a:r>
            <a:r>
              <a:rPr lang="cs-CZ" b="1" dirty="0" smtClean="0">
                <a:solidFill>
                  <a:srgbClr val="FF0000"/>
                </a:solidFill>
              </a:rPr>
              <a:t>– Test</a:t>
            </a:r>
            <a:endParaRPr lang="cs-CZ" dirty="0"/>
          </a:p>
          <a:p>
            <a:r>
              <a:rPr lang="cs-CZ" dirty="0"/>
              <a:t>7. týden </a:t>
            </a:r>
            <a:r>
              <a:rPr lang="cs-CZ" dirty="0" smtClean="0"/>
              <a:t>– Minerální látky</a:t>
            </a:r>
            <a:endParaRPr lang="cs-CZ" dirty="0"/>
          </a:p>
          <a:p>
            <a:r>
              <a:rPr lang="cs-CZ" dirty="0"/>
              <a:t>8. týden </a:t>
            </a:r>
            <a:r>
              <a:rPr lang="cs-CZ" dirty="0" smtClean="0"/>
              <a:t>– Voda</a:t>
            </a:r>
            <a:r>
              <a:rPr lang="cs-CZ" dirty="0"/>
              <a:t>, tekutinová </a:t>
            </a:r>
            <a:r>
              <a:rPr lang="cs-CZ" dirty="0" smtClean="0"/>
              <a:t>bilance</a:t>
            </a:r>
            <a:endParaRPr lang="cs-CZ" dirty="0"/>
          </a:p>
          <a:p>
            <a:r>
              <a:rPr lang="cs-CZ" dirty="0"/>
              <a:t>9. týden </a:t>
            </a:r>
            <a:r>
              <a:rPr lang="cs-CZ" dirty="0" smtClean="0"/>
              <a:t>– Sportovní výživa</a:t>
            </a:r>
            <a:r>
              <a:rPr lang="cs-CZ" dirty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– Test</a:t>
            </a:r>
            <a:endParaRPr lang="cs-CZ" dirty="0"/>
          </a:p>
          <a:p>
            <a:r>
              <a:rPr lang="cs-CZ" dirty="0"/>
              <a:t>10. týden </a:t>
            </a:r>
            <a:r>
              <a:rPr lang="cs-CZ" dirty="0" smtClean="0"/>
              <a:t>– Suplementy</a:t>
            </a:r>
            <a:endParaRPr lang="cs-CZ" dirty="0"/>
          </a:p>
          <a:p>
            <a:r>
              <a:rPr lang="cs-CZ" dirty="0"/>
              <a:t>11. týden </a:t>
            </a:r>
            <a:r>
              <a:rPr lang="cs-CZ" dirty="0" smtClean="0"/>
              <a:t>– Výživa </a:t>
            </a:r>
            <a:r>
              <a:rPr lang="cs-CZ" dirty="0"/>
              <a:t>před, během a po </a:t>
            </a:r>
            <a:r>
              <a:rPr lang="cs-CZ" dirty="0" smtClean="0"/>
              <a:t>výkonu</a:t>
            </a:r>
            <a:endParaRPr lang="cs-CZ" dirty="0"/>
          </a:p>
          <a:p>
            <a:r>
              <a:rPr lang="cs-CZ" dirty="0"/>
              <a:t>12. týden </a:t>
            </a:r>
            <a:r>
              <a:rPr lang="cs-CZ" smtClean="0"/>
              <a:t>– Výživa </a:t>
            </a:r>
            <a:r>
              <a:rPr lang="cs-CZ" dirty="0"/>
              <a:t>v silových a vytrvalostních </a:t>
            </a:r>
            <a:r>
              <a:rPr lang="cs-CZ" dirty="0" smtClean="0"/>
              <a:t>sportech</a:t>
            </a:r>
            <a:r>
              <a:rPr lang="cs-CZ" dirty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– Test</a:t>
            </a:r>
            <a:endParaRPr lang="cs-CZ" dirty="0"/>
          </a:p>
          <a:p>
            <a:r>
              <a:rPr lang="cs-CZ" dirty="0" smtClean="0"/>
              <a:t>13. týden </a:t>
            </a:r>
            <a:r>
              <a:rPr lang="cs-CZ" b="1" dirty="0" smtClean="0">
                <a:solidFill>
                  <a:srgbClr val="FF0000"/>
                </a:solidFill>
              </a:rPr>
              <a:t>– Opravné testy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97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Výukové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Teoretické znalosti studenti získají na přednášce. </a:t>
            </a:r>
          </a:p>
          <a:p>
            <a:r>
              <a:rPr lang="cs-CZ" dirty="0"/>
              <a:t>Poznatky aplikují v rámci praktických úkolů na seminářích. </a:t>
            </a:r>
          </a:p>
          <a:p>
            <a:r>
              <a:rPr lang="cs-CZ" dirty="0"/>
              <a:t>Práce s nutričním programem, analýza kazuistik. </a:t>
            </a:r>
          </a:p>
          <a:p>
            <a:r>
              <a:rPr lang="cs-CZ" dirty="0"/>
              <a:t>Práce s odbornými články.</a:t>
            </a:r>
          </a:p>
        </p:txBody>
      </p:sp>
    </p:spTree>
    <p:extLst>
      <p:ext uri="{BB962C8B-B14F-4D97-AF65-F5344CB8AC3E}">
        <p14:creationId xmlns:p14="http://schemas.microsoft.com/office/powerpoint/2010/main" val="34690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Docházka na seminářích (povoleny </a:t>
            </a:r>
            <a:r>
              <a:rPr lang="cs-CZ" b="1" dirty="0"/>
              <a:t>2 omluvené neúčasti</a:t>
            </a:r>
            <a:r>
              <a:rPr lang="cs-CZ" dirty="0"/>
              <a:t>) – omluvu zaslat na email vyučujícího. Omluvu zaslat do 5ti dnů.</a:t>
            </a:r>
          </a:p>
          <a:p>
            <a:r>
              <a:rPr lang="cs-CZ" b="1" dirty="0"/>
              <a:t>4 průběžné testy </a:t>
            </a:r>
            <a:r>
              <a:rPr lang="cs-CZ" dirty="0"/>
              <a:t>na témata z předcházejí výuky </a:t>
            </a:r>
            <a:r>
              <a:rPr lang="cs-CZ" b="1" dirty="0"/>
              <a:t>ve 3., 6., 9. a </a:t>
            </a:r>
            <a:r>
              <a:rPr lang="cs-CZ" b="1" dirty="0" smtClean="0"/>
              <a:t>12. </a:t>
            </a:r>
            <a:r>
              <a:rPr lang="cs-CZ" b="1" dirty="0"/>
              <a:t>týdnu výuky</a:t>
            </a:r>
            <a:r>
              <a:rPr lang="cs-CZ" dirty="0"/>
              <a:t> (k postupu ke ZK minimální průměrná úspěšnost ze všech testů - </a:t>
            </a:r>
            <a:r>
              <a:rPr lang="cs-CZ" b="1" dirty="0" smtClean="0"/>
              <a:t>70 </a:t>
            </a:r>
            <a:r>
              <a:rPr lang="cs-CZ" b="1" dirty="0"/>
              <a:t>%</a:t>
            </a:r>
            <a:r>
              <a:rPr lang="cs-CZ" dirty="0"/>
              <a:t>), 1 náhradní termín (v případě omluvené neúčasti na některém z průběžných testů) v zápočtovém týdnu (</a:t>
            </a:r>
            <a:r>
              <a:rPr lang="cs-CZ" b="1" dirty="0"/>
              <a:t>13. </a:t>
            </a:r>
            <a:r>
              <a:rPr lang="cs-CZ" b="1"/>
              <a:t>týden</a:t>
            </a:r>
            <a:r>
              <a:rPr lang="cs-CZ" smtClean="0"/>
              <a:t>).</a:t>
            </a:r>
            <a:endParaRPr lang="cs-CZ" dirty="0" smtClean="0"/>
          </a:p>
          <a:p>
            <a:r>
              <a:rPr lang="cs-CZ" b="1" dirty="0" smtClean="0"/>
              <a:t>V případě nesplnění požadovaných 70 % </a:t>
            </a:r>
            <a:r>
              <a:rPr lang="cs-CZ" dirty="0" smtClean="0"/>
              <a:t>má každý student možnost opravy formou jednoho shrnujícího testu ve 13. týdnu výuky, který je taktéž potřeba splnit minimálně na 70 %.</a:t>
            </a:r>
            <a:endParaRPr lang="cs-CZ" dirty="0"/>
          </a:p>
          <a:p>
            <a:r>
              <a:rPr lang="cs-CZ" dirty="0"/>
              <a:t>Plnění zadaných </a:t>
            </a:r>
            <a:r>
              <a:rPr lang="cs-CZ" b="1" dirty="0"/>
              <a:t>domácích cvičení</a:t>
            </a:r>
            <a:r>
              <a:rPr lang="cs-CZ" dirty="0"/>
              <a:t>.</a:t>
            </a:r>
          </a:p>
          <a:p>
            <a:r>
              <a:rPr lang="cs-CZ" b="1" dirty="0"/>
              <a:t>Zkouška písemná </a:t>
            </a:r>
            <a:r>
              <a:rPr lang="cs-CZ" dirty="0"/>
              <a:t>- test na PC ve zkouškovém období, 50 otázek (50 bodů) hodnocení (body): A - 50-46; B - 45-41; C - 40-36; D - 35-31; E - 30-26; F - 25 a méně</a:t>
            </a:r>
          </a:p>
        </p:txBody>
      </p:sp>
    </p:spTree>
    <p:extLst>
      <p:ext uri="{BB962C8B-B14F-4D97-AF65-F5344CB8AC3E}">
        <p14:creationId xmlns:p14="http://schemas.microsoft.com/office/powerpoint/2010/main" val="113933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Základní pojmy o výživě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 err="1"/>
              <a:t>Nutrienty</a:t>
            </a:r>
            <a:r>
              <a:rPr lang="cs-CZ" dirty="0"/>
              <a:t> = živiny</a:t>
            </a:r>
          </a:p>
          <a:p>
            <a:r>
              <a:rPr lang="cs-CZ" dirty="0"/>
              <a:t>E bilance</a:t>
            </a:r>
          </a:p>
          <a:p>
            <a:pPr lvl="1"/>
            <a:r>
              <a:rPr lang="cs-CZ" dirty="0"/>
              <a:t>Bazální metabolismus</a:t>
            </a:r>
          </a:p>
          <a:p>
            <a:r>
              <a:rPr lang="cs-CZ" dirty="0"/>
              <a:t>WHR</a:t>
            </a:r>
          </a:p>
          <a:p>
            <a:r>
              <a:rPr lang="cs-CZ" dirty="0"/>
              <a:t>BMI</a:t>
            </a:r>
          </a:p>
          <a:p>
            <a:r>
              <a:rPr lang="cs-CZ" dirty="0"/>
              <a:t>24 hodinový </a:t>
            </a:r>
            <a:r>
              <a:rPr lang="cs-CZ" dirty="0" err="1"/>
              <a:t>recall</a:t>
            </a:r>
            <a:endParaRPr lang="cs-CZ" dirty="0"/>
          </a:p>
          <a:p>
            <a:r>
              <a:rPr lang="cs-CZ" dirty="0"/>
              <a:t>Nutriční software</a:t>
            </a:r>
          </a:p>
          <a:p>
            <a:r>
              <a:rPr lang="cs-CZ" dirty="0" err="1"/>
              <a:t>MyPlate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300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anchor="t"/>
          <a:lstStyle/>
          <a:p>
            <a:r>
              <a:rPr lang="cs-CZ"/>
              <a:t>Základní pojmy o výživě</a:t>
            </a:r>
            <a:endParaRPr lang="cs-CZ" dirty="0"/>
          </a:p>
        </p:txBody>
      </p:sp>
      <p:pic>
        <p:nvPicPr>
          <p:cNvPr id="7" name="Obrázek 6" descr="Obsah obrázku text&#10;&#10;Popis vygenerován s velmi vysokou mírou spolehlivosti">
            <a:extLst>
              <a:ext uri="{FF2B5EF4-FFF2-40B4-BE49-F238E27FC236}">
                <a16:creationId xmlns:a16="http://schemas.microsoft.com/office/drawing/2014/main" id="{8A96E379-191F-45F1-A8C7-E6C0C30A6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857" y="672346"/>
            <a:ext cx="7885539" cy="551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33775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131</TotalTime>
  <Words>331</Words>
  <Application>Microsoft Office PowerPoint</Application>
  <PresentationFormat>Širokoúhlá obrazovka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Rámeček</vt:lpstr>
      <vt:lpstr>Základy výživy ve sportu  Podzim 2019</vt:lpstr>
      <vt:lpstr>Osnova</vt:lpstr>
      <vt:lpstr>Výukové metody</vt:lpstr>
      <vt:lpstr>Metody hodnocení</vt:lpstr>
      <vt:lpstr>Základní pojmy o výživě</vt:lpstr>
      <vt:lpstr>Základní pojmy o výživě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  Podzim 2017</dc:title>
  <dc:creator>Tomáš Hlinský</dc:creator>
  <cp:lastModifiedBy>Tomáš Hlinský</cp:lastModifiedBy>
  <cp:revision>11</cp:revision>
  <dcterms:created xsi:type="dcterms:W3CDTF">2017-09-24T17:54:15Z</dcterms:created>
  <dcterms:modified xsi:type="dcterms:W3CDTF">2019-09-18T05:01:44Z</dcterms:modified>
</cp:coreProperties>
</file>