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8"/>
  </p:notesMasterIdLst>
  <p:sldIdLst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153" d="100"/>
          <a:sy n="153" d="100"/>
        </p:scale>
        <p:origin x="202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F133EB-3B38-4058-855D-F6AEA32CF6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80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0F29BBF-A47E-4456-B11B-75A55B0F9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862E7-51BA-4B02-8A63-51B19A75BC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FD63D-A3C6-4A1E-8FC4-5BC2EF3E0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646539-0638-4960-B6AA-7E021864A3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63FAF-3710-42D6-A26C-9290D08C3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42827-0A12-4D1A-B3D7-33D1CA205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69948-0733-426E-9BF7-7D3F0A7A4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6576D-F358-4525-ADC2-13158FF980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2D22E-80BA-4CF7-B5AE-3FE5CFA7B2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CB904-C30F-42E7-B9B4-78CB03BAA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C1F9-14F9-4468-B5AA-6A847C814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778ED-66D2-4E70-8B49-19409FB0F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0A33E-7CEF-4022-93D4-AB8B475B4F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3B74A-0171-4455-A930-35141A86A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7DC2B-80BD-4F6B-AA6B-6D030E652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3A935-042F-46C2-954A-3445371A8C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309CD-C347-4D88-8BF9-84E66A15DD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95A29-2783-4E5F-82A2-77DB04A969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B0F53-0A0E-49CD-90FC-BFCC62C310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96C0C-7FB7-416C-92DF-302E82D9D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32D65-C264-4137-9E55-3BEAA841EE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003CD-C8A9-402C-B8CB-A584CAE73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2ABD6C-CD93-4868-8E3B-2B54118F1A7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DD3174-C8DE-4617-9C16-2E5BCB9D942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dětí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5804034"/>
            <a:ext cx="6066690" cy="856648"/>
          </a:xfrm>
        </p:spPr>
        <p:txBody>
          <a:bodyPr/>
          <a:lstStyle/>
          <a:p>
            <a:r>
              <a:rPr lang="cs-CZ" dirty="0"/>
              <a:t>SEBS, Sebeobrana specifických skupin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7389" y="1692276"/>
            <a:ext cx="3919451" cy="4525963"/>
          </a:xfrm>
        </p:spPr>
        <p:txBody>
          <a:bodyPr/>
          <a:lstStyle/>
          <a:p>
            <a:r>
              <a:rPr lang="cs-CZ" sz="2600" dirty="0">
                <a:solidFill>
                  <a:srgbClr val="FFFF00"/>
                </a:solidFill>
              </a:rPr>
              <a:t>Pachatelem dospělý</a:t>
            </a:r>
          </a:p>
          <a:p>
            <a:pPr lvl="1"/>
            <a:r>
              <a:rPr lang="cs-CZ" dirty="0"/>
              <a:t>Únos</a:t>
            </a:r>
          </a:p>
          <a:p>
            <a:pPr lvl="1"/>
            <a:r>
              <a:rPr lang="cs-CZ" dirty="0"/>
              <a:t>Sexuální zneužívání</a:t>
            </a:r>
          </a:p>
          <a:p>
            <a:pPr lvl="1"/>
            <a:r>
              <a:rPr lang="cs-CZ" dirty="0"/>
              <a:t>Týrání osoby žijící ve společné domácnosti (svěřené osoby)</a:t>
            </a:r>
          </a:p>
          <a:p>
            <a:pPr lvl="2"/>
            <a:r>
              <a:rPr lang="cs-CZ" dirty="0"/>
              <a:t>fyzické </a:t>
            </a:r>
          </a:p>
          <a:p>
            <a:pPr lvl="2"/>
            <a:r>
              <a:rPr lang="cs-CZ" dirty="0"/>
              <a:t>psychické (nadávky, urážky, svědectví…)</a:t>
            </a:r>
          </a:p>
          <a:p>
            <a:pPr lvl="2"/>
            <a:endParaRPr lang="cs-CZ" dirty="0"/>
          </a:p>
        </p:txBody>
      </p:sp>
      <p:pic>
        <p:nvPicPr>
          <p:cNvPr id="7" name="Obrázek 6" descr="týrané dítě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0" y="0"/>
            <a:ext cx="2857500" cy="1600200"/>
          </a:xfrm>
          <a:prstGeom prst="rect">
            <a:avLst/>
          </a:prstGeom>
        </p:spPr>
      </p:pic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C9174AAA-61E0-415B-B146-4BEAC566FE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3142211"/>
            <a:ext cx="5610112" cy="371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00DDA68-A3AB-4E62-961E-4757AAE580B1}"/>
              </a:ext>
            </a:extLst>
          </p:cNvPr>
          <p:cNvSpPr txBox="1"/>
          <p:nvPr/>
        </p:nvSpPr>
        <p:spPr>
          <a:xfrm>
            <a:off x="276397" y="644554"/>
            <a:ext cx="472370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FFFF00"/>
                </a:solidFill>
              </a:rPr>
              <a:t>Pachatelem dítě/mladistvý</a:t>
            </a:r>
          </a:p>
          <a:p>
            <a:pPr lvl="1"/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Šikana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Ponižování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872518"/>
          </a:xfrm>
        </p:spPr>
        <p:txBody>
          <a:bodyPr/>
          <a:lstStyle/>
          <a:p>
            <a:r>
              <a:rPr lang="cs-CZ" dirty="0"/>
              <a:t>Sexuální zneužívání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Zneužití důvěry a pomoci oběti</a:t>
            </a:r>
          </a:p>
          <a:p>
            <a:r>
              <a:rPr lang="cs-CZ" dirty="0"/>
              <a:t>Vlákání oběti do pasti (místo kontaktu není místem činu)</a:t>
            </a:r>
          </a:p>
          <a:p>
            <a:r>
              <a:rPr lang="cs-CZ" dirty="0"/>
              <a:t>Pod legendou vetření do bytu oběti</a:t>
            </a:r>
          </a:p>
          <a:p>
            <a:r>
              <a:rPr lang="cs-CZ" dirty="0"/>
              <a:t>Využití profese k navázání kontaktu</a:t>
            </a:r>
          </a:p>
          <a:p>
            <a:r>
              <a:rPr lang="cs-CZ" dirty="0"/>
              <a:t>Vlákání oběti do pasti (místo kontaktu je místem činu)</a:t>
            </a:r>
          </a:p>
          <a:p>
            <a:endParaRPr lang="cs-CZ" dirty="0"/>
          </a:p>
          <a:p>
            <a:r>
              <a:rPr lang="cs-CZ" dirty="0"/>
              <a:t>Každá 4.-5.dívka, 12.-14. chlapec</a:t>
            </a:r>
          </a:p>
          <a:p>
            <a:r>
              <a:rPr lang="cs-CZ" dirty="0"/>
              <a:t>Převládají vztahové delikty (důvěra, ochota oznamovat)</a:t>
            </a:r>
          </a:p>
          <a:p>
            <a:r>
              <a:rPr lang="cs-CZ" dirty="0"/>
              <a:t>Orientace na nejisté, osamocené, opomíjené děti</a:t>
            </a:r>
          </a:p>
          <a:p>
            <a:r>
              <a:rPr lang="cs-CZ" dirty="0"/>
              <a:t>Využití nepřítomnosti rodičů</a:t>
            </a:r>
          </a:p>
          <a:p>
            <a:r>
              <a:rPr lang="cs-CZ" dirty="0"/>
              <a:t>Projev zájmu, běžné komunikační postupy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  <a:p>
            <a:r>
              <a:rPr lang="cs-CZ" dirty="0"/>
              <a:t>Komunikační strategie, lsti</a:t>
            </a:r>
          </a:p>
          <a:p>
            <a:r>
              <a:rPr lang="cs-CZ" dirty="0"/>
              <a:t>Žádost o pomoc dospělého</a:t>
            </a:r>
          </a:p>
        </p:txBody>
      </p:sp>
      <p:pic>
        <p:nvPicPr>
          <p:cNvPr id="4" name="Obrázek 3" descr="sebeobrana dě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005" y="4103771"/>
            <a:ext cx="1752600" cy="2609850"/>
          </a:xfrm>
          <a:prstGeom prst="rect">
            <a:avLst/>
          </a:prstGeom>
        </p:spPr>
      </p:pic>
      <p:pic>
        <p:nvPicPr>
          <p:cNvPr id="5" name="Obrázek 4" descr="sebeobrana_holka.jpg"/>
          <p:cNvPicPr>
            <a:picLocks noChangeAspect="1"/>
          </p:cNvPicPr>
          <p:nvPr/>
        </p:nvPicPr>
        <p:blipFill>
          <a:blip r:embed="rId3" cstate="print"/>
          <a:srcRect l="16745" r="16591"/>
          <a:stretch>
            <a:fillRect/>
          </a:stretch>
        </p:blipFill>
        <p:spPr>
          <a:xfrm>
            <a:off x="6882063" y="154305"/>
            <a:ext cx="2127184" cy="14287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791326" y="3609474"/>
            <a:ext cx="5563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Semafor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Hry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Modelové situace místo přednášek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sebeobrana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732547"/>
            <a:ext cx="8226425" cy="4393616"/>
          </a:xfrm>
        </p:spPr>
        <p:txBody>
          <a:bodyPr/>
          <a:lstStyle/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/>
              <a:t>Udržování bezpečné vzdálenosti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/>
              <a:t>Útok na citlivá místa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/>
              <a:t>Páky na malé klouby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/>
              <a:t>Útěk</a:t>
            </a:r>
          </a:p>
          <a:p>
            <a:endParaRPr lang="cs-CZ" dirty="0"/>
          </a:p>
        </p:txBody>
      </p:sp>
      <p:pic>
        <p:nvPicPr>
          <p:cNvPr id="4" name="Obrázek 3" descr="Sebeobrana_děti.jpg"/>
          <p:cNvPicPr>
            <a:picLocks noChangeAspect="1"/>
          </p:cNvPicPr>
          <p:nvPr/>
        </p:nvPicPr>
        <p:blipFill>
          <a:blip r:embed="rId2" cstate="print"/>
          <a:srcRect l="50967"/>
          <a:stretch>
            <a:fillRect/>
          </a:stretch>
        </p:blipFill>
        <p:spPr>
          <a:xfrm>
            <a:off x="154004" y="4484921"/>
            <a:ext cx="2928336" cy="2200275"/>
          </a:xfrm>
          <a:prstGeom prst="rect">
            <a:avLst/>
          </a:prstGeom>
        </p:spPr>
      </p:pic>
      <p:pic>
        <p:nvPicPr>
          <p:cNvPr id="5" name="Obrázek 4" descr="Sebeobrana_děti.jpg"/>
          <p:cNvPicPr>
            <a:picLocks noChangeAspect="1"/>
          </p:cNvPicPr>
          <p:nvPr/>
        </p:nvPicPr>
        <p:blipFill>
          <a:blip r:embed="rId2" cstate="print"/>
          <a:srcRect r="50618"/>
          <a:stretch>
            <a:fillRect/>
          </a:stretch>
        </p:blipFill>
        <p:spPr>
          <a:xfrm>
            <a:off x="5511415" y="700588"/>
            <a:ext cx="2949191" cy="22002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061861" y="3888606"/>
            <a:ext cx="4235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NE</a:t>
            </a:r>
          </a:p>
          <a:p>
            <a:r>
              <a:rPr lang="cs-CZ" sz="2400" dirty="0"/>
              <a:t>Údery pěstí</a:t>
            </a:r>
          </a:p>
          <a:p>
            <a:r>
              <a:rPr lang="cs-CZ" sz="2400" dirty="0"/>
              <a:t>Hody, strhy</a:t>
            </a:r>
          </a:p>
          <a:p>
            <a:r>
              <a:rPr lang="cs-CZ" sz="2400" dirty="0"/>
              <a:t>Dlouhodobý fyzický odpor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985_slide">
  <a:themeElements>
    <a:clrScheme name="Motiv sady Office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A4D9"/>
      </a:accent1>
      <a:accent2>
        <a:srgbClr val="FFA66B"/>
      </a:accent2>
      <a:accent3>
        <a:srgbClr val="AAAAAA"/>
      </a:accent3>
      <a:accent4>
        <a:srgbClr val="DADADA"/>
      </a:accent4>
      <a:accent5>
        <a:srgbClr val="FFCFE9"/>
      </a:accent5>
      <a:accent6>
        <a:srgbClr val="E79660"/>
      </a:accent6>
      <a:hlink>
        <a:srgbClr val="FFB5B5"/>
      </a:hlink>
      <a:folHlink>
        <a:srgbClr val="FFE685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AAAAA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AAAA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AAAA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AAAA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AAAA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AAAA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EC"/>
        </a:accent1>
        <a:accent2>
          <a:srgbClr val="F2EF16"/>
        </a:accent2>
        <a:accent3>
          <a:srgbClr val="AAAAAA"/>
        </a:accent3>
        <a:accent4>
          <a:srgbClr val="DADADA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AAAA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AAAAA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AAAAA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AAAAA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AAAA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EB5CC"/>
        </a:accent1>
        <a:accent2>
          <a:srgbClr val="8FBAE5"/>
        </a:accent2>
        <a:accent3>
          <a:srgbClr val="AAAAAA"/>
        </a:accent3>
        <a:accent4>
          <a:srgbClr val="DADADA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BB6DF"/>
        </a:accent1>
        <a:accent2>
          <a:srgbClr val="C6BEE7"/>
        </a:accent2>
        <a:accent3>
          <a:srgbClr val="AAAAAA"/>
        </a:accent3>
        <a:accent4>
          <a:srgbClr val="DADADA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1D2E7"/>
        </a:accent1>
        <a:accent2>
          <a:srgbClr val="E7C4B2"/>
        </a:accent2>
        <a:accent3>
          <a:srgbClr val="AAAAAA"/>
        </a:accent3>
        <a:accent4>
          <a:srgbClr val="DADADA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ED88D"/>
        </a:accent1>
        <a:accent2>
          <a:srgbClr val="D7BB8F"/>
        </a:accent2>
        <a:accent3>
          <a:srgbClr val="AAAAAA"/>
        </a:accent3>
        <a:accent4>
          <a:srgbClr val="DADADA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F2EF16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EB5CC"/>
        </a:accent1>
        <a:accent2>
          <a:srgbClr val="8FBAE5"/>
        </a:accent2>
        <a:accent3>
          <a:srgbClr val="FFFFFF"/>
        </a:accent3>
        <a:accent4>
          <a:srgbClr val="000000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BB6DF"/>
        </a:accent1>
        <a:accent2>
          <a:srgbClr val="C6BEE7"/>
        </a:accent2>
        <a:accent3>
          <a:srgbClr val="FFFFFF"/>
        </a:accent3>
        <a:accent4>
          <a:srgbClr val="000000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1D2E7"/>
        </a:accent1>
        <a:accent2>
          <a:srgbClr val="E7C4B2"/>
        </a:accent2>
        <a:accent3>
          <a:srgbClr val="FFFFFF"/>
        </a:accent3>
        <a:accent4>
          <a:srgbClr val="000000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D88D"/>
        </a:accent1>
        <a:accent2>
          <a:srgbClr val="D7BB8F"/>
        </a:accent2>
        <a:accent3>
          <a:srgbClr val="FFFFFF"/>
        </a:accent3>
        <a:accent4>
          <a:srgbClr val="000000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A4D9"/>
      </a:accent1>
      <a:accent2>
        <a:srgbClr val="FFA66B"/>
      </a:accent2>
      <a:accent3>
        <a:srgbClr val="AAAAAA"/>
      </a:accent3>
      <a:accent4>
        <a:srgbClr val="DADADA"/>
      </a:accent4>
      <a:accent5>
        <a:srgbClr val="FFCFE9"/>
      </a:accent5>
      <a:accent6>
        <a:srgbClr val="E79660"/>
      </a:accent6>
      <a:hlink>
        <a:srgbClr val="FFB5B5"/>
      </a:hlink>
      <a:folHlink>
        <a:srgbClr val="FFE685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AAAAA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AAAA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AAAA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AAAA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AAAA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AAAA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EC"/>
        </a:accent1>
        <a:accent2>
          <a:srgbClr val="F2EF16"/>
        </a:accent2>
        <a:accent3>
          <a:srgbClr val="AAAAAA"/>
        </a:accent3>
        <a:accent4>
          <a:srgbClr val="DADADA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AAAA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AAAAA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AAAAA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AAAAA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AAAA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EB5CC"/>
        </a:accent1>
        <a:accent2>
          <a:srgbClr val="8FBAE5"/>
        </a:accent2>
        <a:accent3>
          <a:srgbClr val="AAAAAA"/>
        </a:accent3>
        <a:accent4>
          <a:srgbClr val="DADADA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BB6DF"/>
        </a:accent1>
        <a:accent2>
          <a:srgbClr val="C6BEE7"/>
        </a:accent2>
        <a:accent3>
          <a:srgbClr val="AAAAAA"/>
        </a:accent3>
        <a:accent4>
          <a:srgbClr val="DADADA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1D2E7"/>
        </a:accent1>
        <a:accent2>
          <a:srgbClr val="E7C4B2"/>
        </a:accent2>
        <a:accent3>
          <a:srgbClr val="AAAAAA"/>
        </a:accent3>
        <a:accent4>
          <a:srgbClr val="DADADA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ED88D"/>
        </a:accent1>
        <a:accent2>
          <a:srgbClr val="D7BB8F"/>
        </a:accent2>
        <a:accent3>
          <a:srgbClr val="AAAAAA"/>
        </a:accent3>
        <a:accent4>
          <a:srgbClr val="DADADA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F2EF16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EB5CC"/>
        </a:accent1>
        <a:accent2>
          <a:srgbClr val="8FBAE5"/>
        </a:accent2>
        <a:accent3>
          <a:srgbClr val="FFFFFF"/>
        </a:accent3>
        <a:accent4>
          <a:srgbClr val="000000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BB6DF"/>
        </a:accent1>
        <a:accent2>
          <a:srgbClr val="C6BEE7"/>
        </a:accent2>
        <a:accent3>
          <a:srgbClr val="FFFFFF"/>
        </a:accent3>
        <a:accent4>
          <a:srgbClr val="000000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1D2E7"/>
        </a:accent1>
        <a:accent2>
          <a:srgbClr val="E7C4B2"/>
        </a:accent2>
        <a:accent3>
          <a:srgbClr val="FFFFFF"/>
        </a:accent3>
        <a:accent4>
          <a:srgbClr val="000000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D88D"/>
        </a:accent1>
        <a:accent2>
          <a:srgbClr val="D7BB8F"/>
        </a:accent2>
        <a:accent3>
          <a:srgbClr val="FFFFFF"/>
        </a:accent3>
        <a:accent4>
          <a:srgbClr val="000000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ind_1985_slide</Template>
  <TotalTime>613</TotalTime>
  <Words>156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ind_1985_slide</vt:lpstr>
      <vt:lpstr>1_Default Design</vt:lpstr>
      <vt:lpstr>Sebeobrana dětí</vt:lpstr>
      <vt:lpstr>Prezentace aplikace PowerPoint</vt:lpstr>
      <vt:lpstr>Sexuální zneužívání</vt:lpstr>
      <vt:lpstr>Sebeobrana dětí</vt:lpstr>
      <vt:lpstr>Fyzická sebeobrana dětí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dětí</dc:title>
  <dc:creator>142803</dc:creator>
  <cp:lastModifiedBy>Jitka Čihounková</cp:lastModifiedBy>
  <cp:revision>51</cp:revision>
  <dcterms:created xsi:type="dcterms:W3CDTF">2014-08-14T10:24:11Z</dcterms:created>
  <dcterms:modified xsi:type="dcterms:W3CDTF">2019-09-18T09:57:02Z</dcterms:modified>
</cp:coreProperties>
</file>