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2" r:id="rId6"/>
    <p:sldId id="263" r:id="rId7"/>
    <p:sldId id="285" r:id="rId8"/>
    <p:sldId id="264" r:id="rId9"/>
    <p:sldId id="267" r:id="rId10"/>
    <p:sldId id="268" r:id="rId11"/>
    <p:sldId id="269" r:id="rId12"/>
    <p:sldId id="270" r:id="rId13"/>
    <p:sldId id="279" r:id="rId14"/>
    <p:sldId id="272" r:id="rId15"/>
    <p:sldId id="273" r:id="rId16"/>
    <p:sldId id="274" r:id="rId17"/>
    <p:sldId id="275" r:id="rId18"/>
    <p:sldId id="276" r:id="rId19"/>
    <p:sldId id="277" r:id="rId20"/>
    <p:sldId id="304" r:id="rId21"/>
    <p:sldId id="280" r:id="rId22"/>
    <p:sldId id="281" r:id="rId23"/>
    <p:sldId id="282" r:id="rId24"/>
    <p:sldId id="283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8" r:id="rId37"/>
    <p:sldId id="299" r:id="rId38"/>
    <p:sldId id="302" r:id="rId39"/>
    <p:sldId id="300" r:id="rId40"/>
    <p:sldId id="301" r:id="rId41"/>
    <p:sldId id="305" r:id="rId42"/>
    <p:sldId id="297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1900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30.09.2019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30.09.2019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30.09.2019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klipart 2"/>
          <p:cNvSpPr>
            <a:spLocks noGrp="1"/>
          </p:cNvSpPr>
          <p:nvPr>
            <p:ph type="clipArt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809DF817-314D-4B71-B0C6-769B21BD38D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05A7C420-CB5E-41B4-BCCC-EA76B602FB6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30.09.2019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30.09.2019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30.09.2019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30.09.2019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30.09.2019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30.09.2019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30.09.2019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30.09.2019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2FC8F8-6C1D-444B-B350-1E617DA7B856}" type="datetimeFigureOut">
              <a:rPr lang="cs-CZ" smtClean="0"/>
              <a:pPr/>
              <a:t>30.09.2019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polymed.cz/sub/igmproducts/F151b.jpg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is.braillnet.cz/pomucky_vypis.php?aid%5b%5d=1&amp;spe%5b%5d=2" TargetMode="External"/><Relationship Id="rId2" Type="http://schemas.openxmlformats.org/officeDocument/2006/relationships/hyperlink" Target="http://www.gymhost.cz/old/download/tyflopedie/braillska_abeceda.pdf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iresias.muni.cz/futsal-pn/main.php?strana=uvod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oftalmopedie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Přednáška: Mgr. Alena Skotáková, </a:t>
            </a:r>
            <a:r>
              <a:rPr lang="cs-CZ" dirty="0" err="1"/>
              <a:t>Ph.D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Divergentní strabismus:</a:t>
            </a:r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844824"/>
            <a:ext cx="3925888" cy="3760788"/>
          </a:xfrm>
        </p:spPr>
      </p:pic>
      <p:sp>
        <p:nvSpPr>
          <p:cNvPr id="71684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19663" y="1905000"/>
            <a:ext cx="3925887" cy="4191000"/>
          </a:xfrm>
        </p:spPr>
        <p:txBody>
          <a:bodyPr/>
          <a:lstStyle/>
          <a:p>
            <a:r>
              <a:rPr lang="cs-CZ" sz="2800" dirty="0"/>
              <a:t>Rozbíhavé šilhání</a:t>
            </a:r>
          </a:p>
          <a:p>
            <a:r>
              <a:rPr lang="cs-CZ" sz="2800" dirty="0"/>
              <a:t>Šilhavé oko se stáčí do zevního koutku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357298"/>
            <a:ext cx="57626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amblyopie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Zrakové vady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b="1" dirty="0"/>
              <a:t>Refrakční vady </a:t>
            </a:r>
            <a:r>
              <a:rPr lang="cs-CZ" dirty="0"/>
              <a:t>- </a:t>
            </a:r>
            <a:r>
              <a:rPr lang="cs-CZ" dirty="0" err="1"/>
              <a:t>Vady</a:t>
            </a:r>
            <a:r>
              <a:rPr lang="cs-CZ" dirty="0"/>
              <a:t> oka, při nichž se nevytváří ostrý obraz na sítnici. Porušen poměr mezi délkou oka a lomivostí optického systému. Lomivost oka správná (světelné paprsky vytvářejí obraz právě na sítnici) = zraková ostrost normální – </a:t>
            </a:r>
            <a:r>
              <a:rPr lang="cs-CZ" b="1" dirty="0"/>
              <a:t>oko emetropické. </a:t>
            </a:r>
            <a:r>
              <a:rPr lang="cs-CZ" dirty="0"/>
              <a:t>Vady v lomivosti oka –</a:t>
            </a:r>
            <a:r>
              <a:rPr lang="cs-CZ" b="1" dirty="0"/>
              <a:t> oko ametropické</a:t>
            </a:r>
          </a:p>
          <a:p>
            <a:endParaRPr lang="cs-CZ" dirty="0"/>
          </a:p>
        </p:txBody>
      </p:sp>
      <p:pic>
        <p:nvPicPr>
          <p:cNvPr id="6" name="Picture 2" descr="ok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302314"/>
            <a:ext cx="3214709" cy="5022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refrakčních vad:</a:t>
            </a: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2800" b="1" dirty="0"/>
              <a:t>Ametropie sférická</a:t>
            </a:r>
            <a:r>
              <a:rPr lang="cs-CZ" sz="2800" dirty="0"/>
              <a:t>:</a:t>
            </a:r>
          </a:p>
          <a:p>
            <a:r>
              <a:rPr lang="cs-CZ" sz="2400" b="1" dirty="0"/>
              <a:t>Myopie </a:t>
            </a:r>
            <a:r>
              <a:rPr lang="cs-CZ" sz="2400" dirty="0"/>
              <a:t>(krátkozrakost) Světelné paprsky vytvářejí ostrý obraz již před sítnicí, na níž pak vzniká neostrý obraz, jedinec vidí špatně do dálky, korekce rozptylkami (označení v minusových dioptriích) </a:t>
            </a:r>
          </a:p>
          <a:p>
            <a:pPr>
              <a:buNone/>
            </a:pPr>
            <a:r>
              <a:rPr lang="cs-CZ" sz="2400" dirty="0"/>
              <a:t>		</a:t>
            </a:r>
            <a:r>
              <a:rPr lang="cs-CZ" sz="2400" dirty="0" err="1"/>
              <a:t>Myopia</a:t>
            </a:r>
            <a:r>
              <a:rPr lang="cs-CZ" sz="2400" dirty="0"/>
              <a:t> </a:t>
            </a:r>
            <a:r>
              <a:rPr lang="cs-CZ" sz="2400" dirty="0" err="1"/>
              <a:t>levis</a:t>
            </a:r>
            <a:r>
              <a:rPr lang="cs-CZ" sz="2400" dirty="0"/>
              <a:t> (lehká): do –2 až –3D</a:t>
            </a:r>
          </a:p>
          <a:p>
            <a:pPr>
              <a:buNone/>
            </a:pPr>
            <a:r>
              <a:rPr lang="cs-CZ" sz="2400" dirty="0"/>
              <a:t>		</a:t>
            </a:r>
            <a:r>
              <a:rPr lang="cs-CZ" sz="2400" dirty="0" err="1"/>
              <a:t>Myopia</a:t>
            </a:r>
            <a:r>
              <a:rPr lang="cs-CZ" sz="2400" dirty="0"/>
              <a:t> </a:t>
            </a:r>
            <a:r>
              <a:rPr lang="cs-CZ" sz="2400" dirty="0" err="1"/>
              <a:t>modica</a:t>
            </a:r>
            <a:r>
              <a:rPr lang="cs-CZ" sz="2400" dirty="0"/>
              <a:t> (střední): -3.25 až –6D</a:t>
            </a:r>
          </a:p>
          <a:p>
            <a:pPr>
              <a:buNone/>
            </a:pPr>
            <a:r>
              <a:rPr lang="cs-CZ" sz="2400" dirty="0"/>
              <a:t>		</a:t>
            </a:r>
            <a:r>
              <a:rPr lang="cs-CZ" sz="2400" dirty="0" err="1"/>
              <a:t>Myopia</a:t>
            </a:r>
            <a:r>
              <a:rPr lang="cs-CZ" sz="2400" dirty="0"/>
              <a:t> gravis (těžká): nad –8D (doprovázena změnami na očním pozadí)</a:t>
            </a:r>
          </a:p>
          <a:p>
            <a:r>
              <a:rPr lang="cs-CZ" sz="2400" b="1" dirty="0"/>
              <a:t>Hypermetropie</a:t>
            </a:r>
            <a:r>
              <a:rPr lang="cs-CZ" sz="2400" dirty="0"/>
              <a:t> (dalekozrakost) Světelné paprsky vytvářejí ostrý obraz za sítnicí, jedinec vidí hůře do blízka, korekce spojkami (konvexní čočky, plusové dioptrie)</a:t>
            </a:r>
          </a:p>
          <a:p>
            <a:endParaRPr lang="cs-CZ" sz="2400" dirty="0"/>
          </a:p>
          <a:p>
            <a:r>
              <a:rPr lang="cs-CZ" sz="2800" b="1" dirty="0"/>
              <a:t>Ametropie asférická</a:t>
            </a:r>
            <a:r>
              <a:rPr lang="cs-CZ" sz="2800" dirty="0"/>
              <a:t>:</a:t>
            </a:r>
          </a:p>
          <a:p>
            <a:r>
              <a:rPr lang="cs-CZ" sz="2400" b="1" dirty="0"/>
              <a:t>Astigmatismus -</a:t>
            </a:r>
            <a:r>
              <a:rPr lang="cs-CZ" sz="2400" dirty="0"/>
              <a:t> p</a:t>
            </a:r>
            <a:r>
              <a:rPr lang="cs-CZ" sz="2800" dirty="0"/>
              <a:t>orucha pravidelného vyklenutí (zakřivení) rohovky a čočky, bod se na sítnici nezobrazí jako bod, ale jako neostrá čárka, k</a:t>
            </a:r>
            <a:r>
              <a:rPr lang="cs-CZ" sz="2400" dirty="0"/>
              <a:t>orekce cylindrickými spojnými nebo rozptylnými skly</a:t>
            </a:r>
          </a:p>
          <a:p>
            <a:pPr lvl="1"/>
            <a:endParaRPr lang="cs-CZ" sz="2400" dirty="0"/>
          </a:p>
          <a:p>
            <a:pPr lvl="1">
              <a:buFont typeface="Wingdings" pitchFamily="2" charset="2"/>
              <a:buNone/>
            </a:pPr>
            <a:endParaRPr lang="cs-CZ" sz="2400" dirty="0"/>
          </a:p>
          <a:p>
            <a:pPr lvl="1">
              <a:buFont typeface="Wingdings" pitchFamily="2" charset="2"/>
              <a:buNone/>
            </a:pPr>
            <a:r>
              <a:rPr lang="cs-CZ" sz="2400" b="1" dirty="0"/>
              <a:t>Anizometropie</a:t>
            </a:r>
            <a:r>
              <a:rPr lang="cs-CZ" sz="2400" dirty="0"/>
              <a:t> – odlišná refrakce obou očí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zraku do dálky:</a:t>
            </a:r>
            <a:endParaRPr lang="cs-CZ" sz="3200" dirty="0"/>
          </a:p>
        </p:txBody>
      </p:sp>
      <p:sp>
        <p:nvSpPr>
          <p:cNvPr id="78851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1398588" y="2670175"/>
            <a:ext cx="2767012" cy="2549525"/>
          </a:xfrm>
        </p:spPr>
        <p:txBody>
          <a:bodyPr/>
          <a:lstStyle/>
          <a:p>
            <a:endParaRPr lang="cs-CZ" sz="2400"/>
          </a:p>
        </p:txBody>
      </p:sp>
      <p:sp>
        <p:nvSpPr>
          <p:cNvPr id="78852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429125" y="1571612"/>
            <a:ext cx="4416426" cy="4524388"/>
          </a:xfrm>
        </p:spPr>
        <p:txBody>
          <a:bodyPr>
            <a:normAutofit fontScale="77500" lnSpcReduction="20000"/>
          </a:bodyPr>
          <a:lstStyle/>
          <a:p>
            <a:r>
              <a:rPr lang="cs-CZ" sz="2300" b="1" dirty="0" err="1"/>
              <a:t>Snellenovy</a:t>
            </a:r>
            <a:r>
              <a:rPr lang="cs-CZ" sz="2300" b="1" dirty="0"/>
              <a:t> optotypy</a:t>
            </a:r>
          </a:p>
          <a:p>
            <a:pPr>
              <a:buFont typeface="Wingdings" pitchFamily="2" charset="2"/>
              <a:buNone/>
            </a:pPr>
            <a:r>
              <a:rPr lang="cs-CZ" sz="2300" dirty="0"/>
              <a:t>	písmena, číslice či znaky sestaveny do řádků, velikost znaků se směrem dolů zmenšuje</a:t>
            </a:r>
          </a:p>
          <a:p>
            <a:pPr>
              <a:buFont typeface="Wingdings" pitchFamily="2" charset="2"/>
              <a:buNone/>
            </a:pPr>
            <a:r>
              <a:rPr lang="cs-CZ" sz="2300" dirty="0"/>
              <a:t>	velikost znaků určena vzdáleností, ze které by je zdravé oko mělo rozpoznat</a:t>
            </a:r>
          </a:p>
          <a:p>
            <a:r>
              <a:rPr lang="cs-CZ" sz="2300" b="1" dirty="0" err="1"/>
              <a:t>Pflügnerovy</a:t>
            </a:r>
            <a:r>
              <a:rPr lang="cs-CZ" sz="2300" b="1" dirty="0"/>
              <a:t> háky</a:t>
            </a:r>
          </a:p>
          <a:p>
            <a:pPr>
              <a:buFont typeface="Wingdings" pitchFamily="2" charset="2"/>
              <a:buNone/>
            </a:pPr>
            <a:r>
              <a:rPr lang="cs-CZ" sz="2300" b="1" dirty="0"/>
              <a:t>	</a:t>
            </a:r>
            <a:r>
              <a:rPr lang="cs-CZ" sz="2300" dirty="0"/>
              <a:t>představují písmeno E ve </a:t>
            </a:r>
          </a:p>
          <a:p>
            <a:pPr>
              <a:buFont typeface="Wingdings" pitchFamily="2" charset="2"/>
              <a:buNone/>
            </a:pPr>
            <a:r>
              <a:rPr lang="cs-CZ" sz="2300" dirty="0"/>
              <a:t>	4 základních polohách</a:t>
            </a:r>
          </a:p>
          <a:p>
            <a:r>
              <a:rPr lang="cs-CZ" sz="2300" dirty="0"/>
              <a:t>Běžná vyšetřovací vzdálenost je 5 m, Zraková ostrost je zapisována do zlomku</a:t>
            </a:r>
          </a:p>
          <a:p>
            <a:pPr lvl="1"/>
            <a:r>
              <a:rPr lang="cs-CZ" sz="2300" dirty="0"/>
              <a:t>Čitatel – vzdálenost od optotypu v m</a:t>
            </a:r>
          </a:p>
          <a:p>
            <a:pPr lvl="1"/>
            <a:r>
              <a:rPr lang="cs-CZ" sz="2300" dirty="0"/>
              <a:t>Jmenovatel – vzdálenost, ze které by měl být daný řádek přečten</a:t>
            </a:r>
          </a:p>
          <a:p>
            <a:r>
              <a:rPr lang="cs-CZ" sz="2300" dirty="0"/>
              <a:t>Fyziologický </a:t>
            </a:r>
            <a:r>
              <a:rPr lang="cs-CZ" sz="2300" dirty="0" err="1"/>
              <a:t>vizus</a:t>
            </a:r>
            <a:r>
              <a:rPr lang="cs-CZ" sz="2300" dirty="0"/>
              <a:t> = 5/5</a:t>
            </a:r>
          </a:p>
          <a:p>
            <a:pPr>
              <a:buFont typeface="Wingdings" pitchFamily="2" charset="2"/>
              <a:buNone/>
            </a:pPr>
            <a:endParaRPr lang="cs-CZ" sz="2400" b="1" dirty="0"/>
          </a:p>
        </p:txBody>
      </p:sp>
      <p:pic>
        <p:nvPicPr>
          <p:cNvPr id="78853" name="Picture 5" descr="F151b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349500"/>
            <a:ext cx="2951162" cy="2736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/>
              <a:t>Vyšetření zrakové ostrosti do blízka:</a:t>
            </a:r>
          </a:p>
        </p:txBody>
      </p:sp>
      <p:sp>
        <p:nvSpPr>
          <p:cNvPr id="808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Jägerovy</a:t>
            </a:r>
            <a:r>
              <a:rPr lang="cs-CZ" dirty="0"/>
              <a:t> tabulky:</a:t>
            </a:r>
          </a:p>
          <a:p>
            <a:r>
              <a:rPr lang="cs-CZ" dirty="0"/>
              <a:t>Pracovní vzdálenost 35 cm</a:t>
            </a:r>
          </a:p>
          <a:p>
            <a:r>
              <a:rPr lang="cs-CZ" dirty="0"/>
              <a:t>Různá velikost písma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Vizus</a:t>
            </a:r>
            <a:r>
              <a:rPr lang="cs-CZ" dirty="0"/>
              <a:t> 5/5:</a:t>
            </a:r>
          </a:p>
        </p:txBody>
      </p:sp>
      <p:pic>
        <p:nvPicPr>
          <p:cNvPr id="82947" name="Picture 3" descr="Orig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714500"/>
            <a:ext cx="51435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Vizus</a:t>
            </a:r>
            <a:r>
              <a:rPr lang="cs-CZ" dirty="0"/>
              <a:t> 6/18:</a:t>
            </a:r>
          </a:p>
        </p:txBody>
      </p:sp>
      <p:pic>
        <p:nvPicPr>
          <p:cNvPr id="83971" name="Picture 3" descr="6_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714500"/>
            <a:ext cx="51435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Vizus</a:t>
            </a:r>
            <a:r>
              <a:rPr lang="cs-CZ" dirty="0"/>
              <a:t> 3/60:</a:t>
            </a:r>
          </a:p>
        </p:txBody>
      </p:sp>
      <p:pic>
        <p:nvPicPr>
          <p:cNvPr id="84995" name="Picture 3" descr="3_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714500"/>
            <a:ext cx="51435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Vizus</a:t>
            </a:r>
            <a:r>
              <a:rPr lang="cs-CZ" dirty="0"/>
              <a:t> 1/60:</a:t>
            </a:r>
          </a:p>
        </p:txBody>
      </p:sp>
      <p:pic>
        <p:nvPicPr>
          <p:cNvPr id="86019" name="Picture 3" descr="1_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714500"/>
            <a:ext cx="51435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85720" y="1428736"/>
            <a:ext cx="8686800" cy="4929221"/>
          </a:xfrm>
        </p:spPr>
        <p:txBody>
          <a:bodyPr>
            <a:normAutofit/>
          </a:bodyPr>
          <a:lstStyle/>
          <a:p>
            <a:r>
              <a:rPr lang="cs-CZ" b="1" dirty="0" err="1"/>
              <a:t>Oftalmopedie</a:t>
            </a:r>
            <a:r>
              <a:rPr lang="cs-CZ" dirty="0"/>
              <a:t> – zabývá se výchovou, vzděláváním a rozvojem osob se zrakovým postižením (</a:t>
            </a:r>
            <a:r>
              <a:rPr lang="cs-CZ" dirty="0" err="1"/>
              <a:t>ophtalmos</a:t>
            </a:r>
            <a:r>
              <a:rPr lang="cs-CZ" dirty="0"/>
              <a:t> – oko, </a:t>
            </a:r>
            <a:r>
              <a:rPr lang="cs-CZ" dirty="0" err="1"/>
              <a:t>paidea</a:t>
            </a:r>
            <a:r>
              <a:rPr lang="cs-CZ" dirty="0"/>
              <a:t> – výchova)</a:t>
            </a:r>
          </a:p>
          <a:p>
            <a:r>
              <a:rPr lang="cs-CZ" b="1" dirty="0" err="1"/>
              <a:t>Tyflopedie</a:t>
            </a:r>
            <a:r>
              <a:rPr lang="cs-CZ" dirty="0"/>
              <a:t> – (</a:t>
            </a:r>
            <a:r>
              <a:rPr lang="cs-CZ" dirty="0" err="1"/>
              <a:t>typhlos</a:t>
            </a:r>
            <a:r>
              <a:rPr lang="cs-CZ" dirty="0"/>
              <a:t> – slepý, </a:t>
            </a:r>
            <a:r>
              <a:rPr lang="cs-CZ" dirty="0" err="1"/>
              <a:t>paidea</a:t>
            </a:r>
            <a:r>
              <a:rPr lang="cs-CZ" dirty="0"/>
              <a:t> – výchova). Obě označení považována za synonyma.</a:t>
            </a:r>
          </a:p>
          <a:p>
            <a:r>
              <a:rPr lang="cs-CZ" b="1" dirty="0"/>
              <a:t>Zrakové postižení </a:t>
            </a:r>
            <a:r>
              <a:rPr lang="cs-CZ" dirty="0"/>
              <a:t>= </a:t>
            </a:r>
            <a:r>
              <a:rPr lang="cs-CZ" dirty="0" err="1"/>
              <a:t>Visual</a:t>
            </a:r>
            <a:r>
              <a:rPr lang="cs-CZ" dirty="0"/>
              <a:t> </a:t>
            </a:r>
            <a:r>
              <a:rPr lang="cs-CZ" dirty="0" err="1"/>
              <a:t>Impairment</a:t>
            </a:r>
            <a:r>
              <a:rPr lang="cs-CZ" dirty="0"/>
              <a:t> = </a:t>
            </a:r>
            <a:r>
              <a:rPr lang="cs-CZ" dirty="0" err="1"/>
              <a:t>Sehbehinderung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zrakové ostrosti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571612"/>
            <a:ext cx="8686800" cy="4857784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1.</a:t>
            </a:r>
            <a:r>
              <a:rPr lang="cs-CZ" dirty="0"/>
              <a:t> </a:t>
            </a:r>
            <a:r>
              <a:rPr lang="cs-CZ" b="1" dirty="0"/>
              <a:t>Střední slabozrakost - </a:t>
            </a:r>
            <a:r>
              <a:rPr lang="cs-CZ" dirty="0"/>
              <a:t>maximum menší než 6/18 (0,30) - minimum rovné nebo lepší než 6/60 (0,10)</a:t>
            </a:r>
          </a:p>
          <a:p>
            <a:r>
              <a:rPr lang="cs-CZ" b="1" dirty="0"/>
              <a:t>2.Silná slabozrakost - </a:t>
            </a:r>
            <a:r>
              <a:rPr lang="cs-CZ" dirty="0"/>
              <a:t>maximum menší než 6/60 (0,10) - minimum rovné nebo lepší než 3/60 (0,05)</a:t>
            </a:r>
          </a:p>
          <a:p>
            <a:r>
              <a:rPr lang="cs-CZ" b="1" dirty="0"/>
              <a:t>3.Těžce slabý zrak</a:t>
            </a:r>
            <a:r>
              <a:rPr lang="cs-CZ" dirty="0"/>
              <a:t> - maximum menší než 3/60 (0,05) - minimum rovné nebo lepší než 1/60 (0,02), koncentrické zúžení </a:t>
            </a:r>
            <a:r>
              <a:rPr lang="cs-CZ" b="1" dirty="0"/>
              <a:t>zorného pole </a:t>
            </a:r>
            <a:r>
              <a:rPr lang="cs-CZ" dirty="0"/>
              <a:t>obou očí pod 20 stupňů, nebo jediného funkčně zdatného oka pod 45 stupňů </a:t>
            </a:r>
          </a:p>
          <a:p>
            <a:r>
              <a:rPr lang="cs-CZ" b="1" dirty="0"/>
              <a:t>4.Praktická nevidomost - </a:t>
            </a:r>
            <a:r>
              <a:rPr lang="cs-CZ" dirty="0"/>
              <a:t>1/60 až světlocit nebo omezení </a:t>
            </a:r>
            <a:r>
              <a:rPr lang="cs-CZ" b="1" dirty="0"/>
              <a:t>zorného pole </a:t>
            </a:r>
            <a:r>
              <a:rPr lang="cs-CZ" dirty="0"/>
              <a:t>do 5 stupňů kolem centrální fixace, i když centrální ostrost není postižena, </a:t>
            </a:r>
          </a:p>
          <a:p>
            <a:r>
              <a:rPr lang="cs-CZ" b="1" dirty="0"/>
              <a:t>5.Úplná nevidomost - </a:t>
            </a:r>
            <a:r>
              <a:rPr lang="cs-CZ" dirty="0"/>
              <a:t>ztráta zraku zahrnující stavy od naprosté ztráty světlocitu až po zachování světlocitu s chybnou světelnou projekcí, </a:t>
            </a:r>
          </a:p>
          <a:p>
            <a:pPr>
              <a:buNone/>
            </a:pPr>
            <a:r>
              <a:rPr lang="cs-CZ" dirty="0"/>
              <a:t>Zraková ostrost s nejlepší možnou korekcí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Zrakové vady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643050"/>
            <a:ext cx="8686800" cy="4525963"/>
          </a:xfrm>
        </p:spPr>
        <p:txBody>
          <a:bodyPr/>
          <a:lstStyle/>
          <a:p>
            <a:r>
              <a:rPr lang="cs-CZ" b="1" dirty="0"/>
              <a:t>Postižení šíře zorného pole</a:t>
            </a:r>
          </a:p>
          <a:p>
            <a:endParaRPr lang="cs-CZ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4348" y="2500306"/>
            <a:ext cx="3810000" cy="3463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43504" y="2428868"/>
            <a:ext cx="34290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Zrakové vady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000240"/>
            <a:ext cx="3562356" cy="3562356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Trubicové vidění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Zrakové vady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Poruchy barvocitu </a:t>
            </a:r>
          </a:p>
          <a:p>
            <a:r>
              <a:rPr lang="cs-CZ" sz="2800" b="1" dirty="0"/>
              <a:t>Úplná (totální) barvoslepost – </a:t>
            </a:r>
            <a:r>
              <a:rPr lang="cs-CZ" sz="2800" dirty="0"/>
              <a:t>postižený vidí pouze odstíny bílé, šedé a černé</a:t>
            </a:r>
          </a:p>
          <a:p>
            <a:r>
              <a:rPr lang="cs-CZ" sz="2800" b="1" dirty="0"/>
              <a:t>Částečná barvoslepost</a:t>
            </a:r>
          </a:p>
          <a:p>
            <a:pPr lvl="1"/>
            <a:r>
              <a:rPr lang="cs-CZ" sz="2400" b="1" dirty="0" err="1"/>
              <a:t>Dichromazie</a:t>
            </a:r>
            <a:r>
              <a:rPr lang="cs-CZ" sz="2400" dirty="0"/>
              <a:t> – ze čtyř skupin základních barev je poškozeno vnímání jednoho páru barev (červené a zelené nebo žluté a modré)</a:t>
            </a:r>
          </a:p>
          <a:p>
            <a:pPr lvl="2"/>
            <a:r>
              <a:rPr lang="cs-CZ" sz="2000" b="1" dirty="0"/>
              <a:t>Daltonismus </a:t>
            </a:r>
            <a:r>
              <a:rPr lang="cs-CZ" sz="2000" dirty="0"/>
              <a:t>– barvoslepost pro červenou a zelenou barvy</a:t>
            </a:r>
            <a:endParaRPr lang="cs-CZ" sz="2000" b="1" dirty="0"/>
          </a:p>
          <a:p>
            <a:endParaRPr lang="cs-CZ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Časté diagnózy Zrakových vad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b="1" dirty="0"/>
              <a:t>Katarakta</a:t>
            </a:r>
            <a:r>
              <a:rPr lang="cs-CZ" dirty="0"/>
              <a:t> – patologie čočky (šedý zákal) - snížená ZO, vidění jako přes špinavé sklo, vrozený nebo získaný (úraz), spojený se stářím, částečný nebo úplný. Může se vyskytnout v každém věku. Léčba: chirurgické odstranění zkalené čočky a brýle, úprava osvětlení.</a:t>
            </a:r>
          </a:p>
          <a:p>
            <a:pPr lvl="0"/>
            <a:r>
              <a:rPr lang="cs-CZ" b="1" dirty="0"/>
              <a:t>Retinopatie nedonošených (ROP) </a:t>
            </a:r>
            <a:r>
              <a:rPr lang="cs-CZ" dirty="0"/>
              <a:t>U předčasně narozených dětí, pobyt v inkubátoru s vysokým přívodem kyslíku – po vysazení může dojít ke krvácení v nezralé sítnici a sklivci – odchlípení sítnice. Nejčastější příčinou slepoty</a:t>
            </a:r>
          </a:p>
          <a:p>
            <a:pPr lvl="0"/>
            <a:r>
              <a:rPr lang="cs-CZ" b="1" dirty="0"/>
              <a:t>Diabetická retinopatie - </a:t>
            </a:r>
            <a:r>
              <a:rPr lang="cs-CZ" dirty="0"/>
              <a:t>tvorba nových cév, odchlípení sítnice, proměnlivé vidění (někdy vidí lépe, jindy hůře), výpadky zorného pole, zhoršování zraku.</a:t>
            </a:r>
          </a:p>
          <a:p>
            <a:pPr lvl="0"/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Časté diagnózy Zrakových vad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b="1" dirty="0"/>
              <a:t>Glaukom - zelený zákal oka - </a:t>
            </a:r>
            <a:r>
              <a:rPr lang="cs-CZ" dirty="0"/>
              <a:t>zvýšený nitroočního tlaku, zúžení ZP a pokles ZO, vidění jako v mlze, někdy bolesti hlavy. Léčba: chirurgický zákrok – musí se mnohdy opakovat, léky – ne příliš účinné, úprava osvětlení, lupy pro rozšíření zorného pole. Často se děti stávají slabozrakými nebo i nevidomými.</a:t>
            </a:r>
          </a:p>
          <a:p>
            <a:r>
              <a:rPr lang="cs-CZ" b="1" dirty="0"/>
              <a:t>Albinismus  - d</a:t>
            </a:r>
            <a:r>
              <a:rPr lang="cs-CZ" dirty="0"/>
              <a:t>ědičná porucha, vyplývající z nedostatku pigmentu. Oční projevy albinismu - duhovka propouští světlo, dítě je světloplaché.</a:t>
            </a:r>
          </a:p>
          <a:p>
            <a:r>
              <a:rPr lang="cs-CZ" b="1" dirty="0" err="1"/>
              <a:t>Anoftalmus</a:t>
            </a:r>
            <a:r>
              <a:rPr lang="cs-CZ" b="1" dirty="0"/>
              <a:t>, </a:t>
            </a:r>
            <a:r>
              <a:rPr lang="cs-CZ" b="1" dirty="0" err="1"/>
              <a:t>Mikroftalmus</a:t>
            </a:r>
            <a:r>
              <a:rPr lang="cs-CZ" b="1" dirty="0"/>
              <a:t>  - m</a:t>
            </a:r>
            <a:r>
              <a:rPr lang="cs-CZ" dirty="0"/>
              <a:t>ůže být buď jednostranný, nebo poškozující obě dvě oči. </a:t>
            </a:r>
            <a:r>
              <a:rPr lang="cs-CZ" dirty="0" err="1"/>
              <a:t>Bulbus</a:t>
            </a:r>
            <a:r>
              <a:rPr lang="cs-CZ" dirty="0"/>
              <a:t> buď zcela chybí, nebo jen jeho některé části.</a:t>
            </a:r>
          </a:p>
          <a:p>
            <a:pPr lvl="0"/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Časté diagnózy Zrakových vad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 err="1"/>
              <a:t>Aniridie</a:t>
            </a:r>
            <a:r>
              <a:rPr lang="cs-CZ" dirty="0"/>
              <a:t> </a:t>
            </a:r>
            <a:r>
              <a:rPr lang="cs-CZ" b="1" dirty="0"/>
              <a:t>(chybění, anomálie duhovky)</a:t>
            </a:r>
            <a:r>
              <a:rPr lang="cs-CZ" dirty="0"/>
              <a:t> - dědičná, vrozená vada. Extrémní světloplachost, špatná schopnost adaptace na světelné podmínky. </a:t>
            </a:r>
          </a:p>
          <a:p>
            <a:r>
              <a:rPr lang="cs-CZ" b="1" dirty="0"/>
              <a:t>Degenerace sítnice (pigmentová degenerace, </a:t>
            </a:r>
            <a:r>
              <a:rPr lang="cs-CZ" b="1" dirty="0" err="1"/>
              <a:t>degenerace</a:t>
            </a:r>
            <a:r>
              <a:rPr lang="cs-CZ" b="1" dirty="0"/>
              <a:t> žluté skvrny) - ř</a:t>
            </a:r>
            <a:r>
              <a:rPr lang="cs-CZ" dirty="0"/>
              <a:t>ada degenerativních onemocnění nezánětlivého původu (i když byla dříve označována jako "retinitis"), jimž je společné poškození nervových elementů sítnice, vztah k dědičnosti, oboustranný výskyt a progrese choroby. Podle zasažené části je můžeme rozdělit na centrální a periferní, i když jednotlivé obrazy onemocnění mohou splývat. </a:t>
            </a:r>
          </a:p>
          <a:p>
            <a:r>
              <a:rPr lang="cs-CZ" b="1" dirty="0"/>
              <a:t>Vady po úrazech</a:t>
            </a:r>
            <a:r>
              <a:rPr lang="cs-CZ" dirty="0"/>
              <a:t>  - jde o poúrazové stavy, jako je posttraumatická katarakta a další. Mnohdy není úraz tak závažný oproti tomu, jaké mohou nastat komplikace právě při fázi hojení. Vzhledem k sympatickému propojení obou očí v oblasti chiasmatu dochází k přenosu nemoci či následku úrazu do oka zdravého (tedy nepostiženého). </a:t>
            </a:r>
          </a:p>
          <a:p>
            <a:r>
              <a:rPr lang="cs-CZ" b="1" dirty="0"/>
              <a:t>Z DŮVODU VČASNÉHO ODHALENÍ ZRAKOVÉHO POSTIŽENÍ BY SE MĚLI RODIČE I PEDAGOGOVÉ SEZNÁMIT SE ZÁKLADNÍMI PROJEVY ZRAKOVÝCH VAD!!!!!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KLASIFIKACE OSOB SE ZRAKOVÝM POSTIŽENÍM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Osoby slabozraké – lehká, střední, těžká</a:t>
            </a:r>
          </a:p>
          <a:p>
            <a:r>
              <a:rPr lang="cs-CZ" sz="3600" b="1" dirty="0"/>
              <a:t>Osoby se zbytky zraku</a:t>
            </a:r>
          </a:p>
          <a:p>
            <a:r>
              <a:rPr lang="cs-CZ" sz="3600" b="1" dirty="0"/>
              <a:t>Osoby nevidomé – praktická, totální, osleplý</a:t>
            </a:r>
          </a:p>
          <a:p>
            <a:r>
              <a:rPr lang="cs-CZ" sz="3600" b="1" dirty="0"/>
              <a:t>Osoby s poruchami binokulárního vidění</a:t>
            </a:r>
          </a:p>
          <a:p>
            <a:r>
              <a:rPr lang="cs-CZ" sz="3600" b="1" dirty="0"/>
              <a:t>Zrakově postižení s kombinovaným  postižením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Osoby slabozraké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Slabozrakost se projevuje v částečném omezení zrakových schopností. Z psychologického hlediska je také omezena kognitivní činnost a vytváření sociálních vztahů.  Těžkosti se objevují i v samostatném pohybu a orientaci. Žáci s lehčí zrakovou vadou mohou s pomocí optických pomůcek zvládnout nároky v běžné škole. Nepříznivých a dalších postižení může být ale i více a v didaktickém procesu hrají velkou roli. Důležitou speciálně pedagogickou metodou je </a:t>
            </a:r>
            <a:r>
              <a:rPr lang="cs-CZ" b="1" dirty="0"/>
              <a:t>reedukace zraku.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Osoby se zbytky zraku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Dochází  ke snížení až deformaci zrakových schopností a k obtížím při prostorové orientaci, při které nejsou vždy schopni  využít zrak. Někdy dělíme do dvou skupin – ti, jež více inklinují ke způsobu poznávání nevidomých (využívají více kompenzačních smyslů) a ti, kteří se přibližují ke způsobu poznávání vidomých (využívají postiženého smyslu). Vzdělávání má velmi specifické znaky. Využívá se kompenzačních i reedukačních postupů, osvojují si obě techniky čtení a psaní  - zvětšený </a:t>
            </a:r>
            <a:r>
              <a:rPr lang="cs-CZ" dirty="0" err="1"/>
              <a:t>černotisk</a:t>
            </a:r>
            <a:r>
              <a:rPr lang="cs-CZ" dirty="0"/>
              <a:t> i Braillovo písmo. Při prostorové orientaci většinou používají bílou hůl.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a metody </a:t>
            </a:r>
            <a:r>
              <a:rPr lang="cs-CZ" dirty="0" err="1"/>
              <a:t>oftalmopedie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Cíl </a:t>
            </a:r>
            <a:r>
              <a:rPr lang="cs-CZ" b="1" dirty="0" err="1"/>
              <a:t>oftalmopedie</a:t>
            </a:r>
            <a:r>
              <a:rPr lang="cs-CZ" b="1" dirty="0"/>
              <a:t> </a:t>
            </a:r>
            <a:r>
              <a:rPr lang="cs-CZ" dirty="0"/>
              <a:t>– maximální rozvoj osobnosti jedince se zrakovým postižením, což znamená nejen dosažení nejvyššího stupně socializace, včetně zajištění adekvátních podmínek pro edukaci, ale i příprava na povolání, následné pracovní zařazení a plnohodnotné společenské uplatnění</a:t>
            </a:r>
          </a:p>
          <a:p>
            <a:r>
              <a:rPr lang="cs-CZ" b="1" dirty="0" err="1"/>
              <a:t>Speciálněpedagogické</a:t>
            </a:r>
            <a:r>
              <a:rPr lang="cs-CZ" b="1" dirty="0"/>
              <a:t> metody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b="1" dirty="0"/>
              <a:t>reedukační </a:t>
            </a:r>
            <a:r>
              <a:rPr lang="cs-CZ" dirty="0"/>
              <a:t>(např. zraková stimulace, reedukace zraku, </a:t>
            </a:r>
            <a:r>
              <a:rPr lang="cs-CZ" dirty="0" err="1"/>
              <a:t>ortopticko</a:t>
            </a:r>
            <a:r>
              <a:rPr lang="cs-CZ" dirty="0"/>
              <a:t>-</a:t>
            </a:r>
            <a:r>
              <a:rPr lang="cs-CZ" dirty="0" err="1"/>
              <a:t>pleoptická</a:t>
            </a:r>
            <a:r>
              <a:rPr lang="cs-CZ" dirty="0"/>
              <a:t> cvičení apod.)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b="1" dirty="0"/>
              <a:t>kompenzační metody </a:t>
            </a:r>
            <a:r>
              <a:rPr lang="cs-CZ" dirty="0"/>
              <a:t>(např. výcvik hmatu a sluchu, apod.)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b="1" dirty="0" err="1"/>
              <a:t>reahabilitační</a:t>
            </a:r>
            <a:r>
              <a:rPr lang="cs-CZ" b="1" dirty="0"/>
              <a:t> metody </a:t>
            </a:r>
            <a:r>
              <a:rPr lang="cs-CZ" dirty="0"/>
              <a:t>(výcvik chůze s bílou holí u později osleplých, nácvik </a:t>
            </a:r>
            <a:r>
              <a:rPr lang="cs-CZ" dirty="0" err="1"/>
              <a:t>sebeobslužných</a:t>
            </a:r>
            <a:r>
              <a:rPr lang="cs-CZ" dirty="0"/>
              <a:t> činností apod.)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Nevidomé osoby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 důsledku nevidomosti je postiženému znemožněno zrakové vnímání a vytváření zrakových představ. Nevidomý má ztížený samostatný pohyb a prostorovou orientaci. Nevidomé osoby vyžadují zvláštní péči při rozvíjení hmatu a sluchu - kompenzační smysly, výcviku ve čtení a psaní Braillovým písmem, rozvíjení orientačních schopností a samostatného pohybu v prostoru.  Nevidomé osoby používají celou řadu kompenzačních pomůcek, včetně počítače.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Osoby s kombinovaným postižením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Britský termín – </a:t>
            </a:r>
            <a:r>
              <a:rPr lang="cs-CZ" dirty="0" err="1"/>
              <a:t>multidisabled</a:t>
            </a:r>
            <a:r>
              <a:rPr lang="cs-CZ" dirty="0"/>
              <a:t> </a:t>
            </a:r>
            <a:r>
              <a:rPr lang="cs-CZ" dirty="0" err="1"/>
              <a:t>visually</a:t>
            </a:r>
            <a:r>
              <a:rPr lang="cs-CZ" dirty="0"/>
              <a:t> </a:t>
            </a:r>
            <a:r>
              <a:rPr lang="cs-CZ" dirty="0" err="1"/>
              <a:t>impaired</a:t>
            </a:r>
            <a:r>
              <a:rPr lang="cs-CZ" dirty="0"/>
              <a:t> – MDVI.</a:t>
            </a:r>
          </a:p>
          <a:p>
            <a:r>
              <a:rPr lang="cs-CZ" dirty="0"/>
              <a:t>Velmi heterogenní skupina se specifickými nároky pro vzdělávání, ale i pro lékařskou a speciálně pedagogickou diagnostiku. </a:t>
            </a:r>
          </a:p>
          <a:p>
            <a:r>
              <a:rPr lang="cs-CZ" dirty="0"/>
              <a:t>Důležité poznatky 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i="1" dirty="0"/>
              <a:t>Prostředí a čas</a:t>
            </a:r>
          </a:p>
          <a:p>
            <a:pPr>
              <a:buNone/>
            </a:pPr>
            <a:r>
              <a:rPr lang="cs-CZ" i="1" dirty="0"/>
              <a:t>	Hmatová zkušenost</a:t>
            </a:r>
          </a:p>
          <a:p>
            <a:pPr>
              <a:buNone/>
            </a:pPr>
            <a:r>
              <a:rPr lang="cs-CZ" i="1" dirty="0"/>
              <a:t>	Organizace  a struktura</a:t>
            </a:r>
          </a:p>
          <a:p>
            <a:pPr>
              <a:buNone/>
            </a:pPr>
            <a:r>
              <a:rPr lang="cs-CZ" i="1" dirty="0"/>
              <a:t>	Využití funkčního vidění </a:t>
            </a:r>
          </a:p>
          <a:p>
            <a:pPr>
              <a:buNone/>
            </a:pPr>
            <a:r>
              <a:rPr lang="cs-CZ" i="1" dirty="0"/>
              <a:t>	Taktilní </a:t>
            </a:r>
            <a:r>
              <a:rPr lang="cs-CZ" i="1" dirty="0" err="1"/>
              <a:t>defenzivita</a:t>
            </a:r>
            <a:endParaRPr lang="cs-CZ" i="1" dirty="0"/>
          </a:p>
          <a:p>
            <a:pPr>
              <a:buNone/>
            </a:pPr>
            <a:r>
              <a:rPr lang="cs-CZ" i="1" dirty="0"/>
              <a:t>	Pasivita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Poradenský systém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cs-CZ" b="1" dirty="0"/>
              <a:t>SRP – Středisko rané péče </a:t>
            </a:r>
            <a:r>
              <a:rPr lang="cs-CZ" dirty="0"/>
              <a:t>– dítě se zrakových postižením ve věku 0-4 roky, dítě s kombinovaným postižením ve věku 0-6 let. Zajišťuje depistáž, diagnostiku, poradenství, výcvik smyslů u dětí, podporu psychomotorického vývoje, zrakovou stimulaci, kompenzaci zraku, budování, posilování rodičovských rolí, doprovázení rodiny k dalšímu poskytovateli služeb.</a:t>
            </a:r>
          </a:p>
          <a:p>
            <a:pPr lvl="0"/>
            <a:r>
              <a:rPr lang="cs-CZ" b="1" dirty="0"/>
              <a:t>SPC – speciálně pedagogické centrum - </a:t>
            </a:r>
            <a:r>
              <a:rPr lang="cs-CZ" dirty="0"/>
              <a:t>služby pro děti a mládež se zrakovou vadou od počátku školního vzdělávání až po ukončení školního vzdělávání.</a:t>
            </a:r>
          </a:p>
          <a:p>
            <a:pPr lvl="0"/>
            <a:r>
              <a:rPr lang="cs-CZ" i="1" dirty="0"/>
              <a:t>Úkoly</a:t>
            </a:r>
            <a:r>
              <a:rPr lang="cs-CZ" dirty="0"/>
              <a:t>: Odborné podklady pro integraci žáka, </a:t>
            </a:r>
            <a:r>
              <a:rPr lang="cs-CZ" dirty="0" err="1"/>
              <a:t>Speciálněpedagogická</a:t>
            </a:r>
            <a:r>
              <a:rPr lang="cs-CZ" dirty="0"/>
              <a:t> péče integrovaným žákům, </a:t>
            </a:r>
            <a:r>
              <a:rPr lang="cs-CZ" dirty="0" err="1"/>
              <a:t>Speciálněpedagogická</a:t>
            </a:r>
            <a:r>
              <a:rPr lang="cs-CZ" dirty="0"/>
              <a:t> a psychologická diagnostika, poradenství ve vzdělávání, v psychickém a sociálním vývoji. Poradenství rodičům, pedagogickým pracovníkům, metodická podpora škole.</a:t>
            </a:r>
          </a:p>
          <a:p>
            <a:r>
              <a:rPr lang="cs-CZ" i="1" dirty="0"/>
              <a:t>Podpůrné vzdělávací služby SPC: </a:t>
            </a:r>
            <a:r>
              <a:rPr lang="cs-CZ" dirty="0"/>
              <a:t>výcvik smyslů a </a:t>
            </a:r>
            <a:r>
              <a:rPr lang="cs-CZ" dirty="0" err="1"/>
              <a:t>sebeobslužných</a:t>
            </a:r>
            <a:r>
              <a:rPr lang="cs-CZ" dirty="0"/>
              <a:t> návyků, výcvik čtení Braillova písma, samostatného pohybu a prostorové orientace, obsluha reedukačních a kompenzačních pomůcek pro zrakově postižené, zpracovávají návrh IVP. </a:t>
            </a:r>
            <a:r>
              <a:rPr lang="cs-CZ" dirty="0">
                <a:hlinkClick r:id="rId2"/>
              </a:rPr>
              <a:t>Braillovo písmo </a:t>
            </a:r>
            <a:endParaRPr lang="cs-CZ" dirty="0"/>
          </a:p>
          <a:p>
            <a:r>
              <a:rPr lang="cs-CZ" dirty="0"/>
              <a:t>	</a:t>
            </a:r>
            <a:r>
              <a:rPr lang="cs-CZ" dirty="0" err="1">
                <a:hlinkClick r:id="rId3"/>
              </a:rPr>
              <a:t>Pichtův</a:t>
            </a:r>
            <a:r>
              <a:rPr lang="cs-CZ" dirty="0">
                <a:hlinkClick r:id="rId3"/>
              </a:rPr>
              <a:t> stroj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Poradenský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660919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cs-CZ" b="1" dirty="0"/>
              <a:t>PORADENSKÁ ZAŘÍZENÍ SOCIÁLNÍ REHABILITACE</a:t>
            </a:r>
          </a:p>
          <a:p>
            <a:pPr lvl="0"/>
            <a:r>
              <a:rPr lang="cs-CZ" b="1" dirty="0" err="1"/>
              <a:t>Tyfloservis</a:t>
            </a:r>
            <a:r>
              <a:rPr lang="cs-CZ" b="1" dirty="0"/>
              <a:t>  </a:t>
            </a:r>
            <a:r>
              <a:rPr lang="cs-CZ" dirty="0"/>
              <a:t>zajišťuje terénní a ambulantní sociální rehabilitaci nevidomých a slabozrakých od 15 let do stáří. 80% tvoří klienti nad 50 let. Řeší základní potřeby, naučit se žít se zrakovým handicapem, starat se o děti, jednat na úřadě. 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i="1" dirty="0"/>
              <a:t>Náplň práce </a:t>
            </a:r>
            <a:r>
              <a:rPr lang="cs-CZ" i="1" dirty="0" err="1"/>
              <a:t>Tyfloservisu</a:t>
            </a:r>
            <a:r>
              <a:rPr lang="cs-CZ" i="1" dirty="0"/>
              <a:t>: </a:t>
            </a:r>
            <a:r>
              <a:rPr lang="cs-CZ" dirty="0"/>
              <a:t>nácvik prostorové orientace a samostatného pohybu, </a:t>
            </a:r>
            <a:r>
              <a:rPr lang="cs-CZ" dirty="0" err="1"/>
              <a:t>sebeobslužné</a:t>
            </a:r>
            <a:r>
              <a:rPr lang="cs-CZ" dirty="0"/>
              <a:t> činnosti, nácvik čtení a psaní Braillova písma, Nácvik psaní na PC klávesnici, nácvik vlastnoručního podpisu</a:t>
            </a:r>
          </a:p>
          <a:p>
            <a:r>
              <a:rPr lang="cs-CZ" b="1" dirty="0" err="1"/>
              <a:t>Tyflocentrum</a:t>
            </a:r>
            <a:r>
              <a:rPr lang="cs-CZ" b="1" dirty="0"/>
              <a:t> - </a:t>
            </a:r>
            <a:r>
              <a:rPr lang="cs-CZ" dirty="0"/>
              <a:t>nácvik obsluhy náročných kompenzačních pomůcek, služby zajišťovány v daném kraji docházkou do denního stacionáře.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i="1" dirty="0"/>
              <a:t>Služby </a:t>
            </a:r>
            <a:r>
              <a:rPr lang="cs-CZ" i="1" dirty="0" err="1"/>
              <a:t>Tyflocentra</a:t>
            </a:r>
            <a:r>
              <a:rPr lang="cs-CZ" i="1" dirty="0"/>
              <a:t>:</a:t>
            </a:r>
          </a:p>
          <a:p>
            <a:pPr>
              <a:buNone/>
            </a:pPr>
            <a:r>
              <a:rPr lang="cs-CZ" i="1" dirty="0"/>
              <a:t>	- </a:t>
            </a:r>
            <a:r>
              <a:rPr lang="cs-CZ" dirty="0"/>
              <a:t>Centrum sociálních služeb pro nevidomé (služby sociální péče pro ZP seniory – poradenství, předčitatelská služba, sociální a pracovně právní poradenství)</a:t>
            </a:r>
          </a:p>
          <a:p>
            <a:pPr lvl="0">
              <a:buNone/>
            </a:pPr>
            <a:r>
              <a:rPr lang="cs-CZ" dirty="0"/>
              <a:t>	- Centrum pomůcek a informatiky (výběr kompenzačních pomůcek, informačně technologické pomůcky, kurzy obsluhy těchto pomůcek, práce s internetem)</a:t>
            </a:r>
          </a:p>
          <a:p>
            <a:r>
              <a:rPr lang="cs-CZ" b="1" dirty="0"/>
              <a:t>Sjednocená organizace nevidomých a  slabozrakých (SONS ČR) </a:t>
            </a:r>
          </a:p>
          <a:p>
            <a:pPr lvl="0"/>
            <a:r>
              <a:rPr lang="cs-CZ" b="1" dirty="0"/>
              <a:t>Ústav sociální péče pro zrakově postižené </a:t>
            </a:r>
            <a:r>
              <a:rPr lang="cs-CZ" dirty="0"/>
              <a:t>– v Brně v Chrlicích, v Praze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Vzdělávání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09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cs-CZ" b="1" dirty="0"/>
              <a:t>Předškolní vzdělávání - Mateřská škola pro ZP, třídy pro ZP při běžné MŠ, Integrace do běžné MŠ</a:t>
            </a:r>
          </a:p>
          <a:p>
            <a:pPr lvl="0"/>
            <a:r>
              <a:rPr lang="cs-CZ" b="1" dirty="0"/>
              <a:t>Základní vzdělávání:</a:t>
            </a:r>
          </a:p>
          <a:p>
            <a:pPr>
              <a:buNone/>
            </a:pPr>
            <a:r>
              <a:rPr lang="cs-CZ" b="1" dirty="0"/>
              <a:t>	Základní škola pro ZP</a:t>
            </a:r>
            <a:r>
              <a:rPr lang="cs-CZ" dirty="0"/>
              <a:t>  (10 ZŠ pro ZP v ČR) </a:t>
            </a:r>
          </a:p>
          <a:p>
            <a:pPr>
              <a:buNone/>
            </a:pPr>
            <a:r>
              <a:rPr lang="cs-CZ" dirty="0"/>
              <a:t>	Učební plán ZŠ pro ZP–speciální podpora: Předměty speciální péče: POSZP, zraková stimulace, speciální příprava psaní a čtení Braillova písma, </a:t>
            </a:r>
            <a:r>
              <a:rPr lang="cs-CZ" dirty="0" err="1"/>
              <a:t>tyflopedická</a:t>
            </a:r>
            <a:r>
              <a:rPr lang="cs-CZ" dirty="0"/>
              <a:t> péče, Předměty psaní na PC a práce na PC: od 5.-7.ročníku. Volitelné předměty: druhý cizí jazyk, konverzace, cvičení v ČJ, M.. Nepovinné předměty: příprava individuální hry na hudební nástroj, sborový zpěv.</a:t>
            </a:r>
          </a:p>
          <a:p>
            <a:pPr lvl="0">
              <a:buNone/>
            </a:pPr>
            <a:r>
              <a:rPr lang="cs-CZ" b="1" dirty="0"/>
              <a:t>	Integrace do běžné ZŠ</a:t>
            </a:r>
          </a:p>
          <a:p>
            <a:pPr lvl="0"/>
            <a:r>
              <a:rPr lang="cs-CZ" b="1" dirty="0"/>
              <a:t>Profesní příprava ZP  - </a:t>
            </a:r>
            <a:r>
              <a:rPr lang="cs-CZ" dirty="0"/>
              <a:t>Gymnázium pro ZP v Praze, Obchodní akademie a obchodní škola pro ZP v Praze, Praktická škola 2 </a:t>
            </a:r>
            <a:r>
              <a:rPr lang="cs-CZ" dirty="0" err="1"/>
              <a:t>letá</a:t>
            </a:r>
            <a:r>
              <a:rPr lang="cs-CZ" dirty="0"/>
              <a:t>, SOU – Střední odborné učiliště Aloise Klára pro ZP v Praze (obry: čalouník, keramik, knihař, rekondiční a sportovní masér, služby pro domácnost), Střední školy a odborné učiliště pro ZP v Brně, Konzervatoř a ladičská škola Jana </a:t>
            </a:r>
            <a:r>
              <a:rPr lang="cs-CZ" dirty="0" err="1"/>
              <a:t>Deyla</a:t>
            </a:r>
            <a:r>
              <a:rPr lang="cs-CZ" dirty="0"/>
              <a:t> pro ZP v Praze</a:t>
            </a:r>
          </a:p>
          <a:p>
            <a:r>
              <a:rPr lang="cs-CZ" b="1" dirty="0"/>
              <a:t> Vysoké školy – </a:t>
            </a:r>
            <a:r>
              <a:rPr lang="cs-CZ" dirty="0"/>
              <a:t>studenti se zrakovým postižením dnes běžně studují na vysokých školách. K optimálnímu studiu přispívá činnost středisek pro pomoc studentům s postižením – </a:t>
            </a:r>
            <a:r>
              <a:rPr lang="cs-CZ" dirty="0" err="1"/>
              <a:t>Teireisias</a:t>
            </a:r>
            <a:r>
              <a:rPr lang="cs-CZ" dirty="0"/>
              <a:t> v Brně apod.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Kompenzační pomůcky pro ZP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b="1" dirty="0"/>
              <a:t>Pomůcky pro informatiku a komunikaci (např. psací a čtecí stroje)</a:t>
            </a:r>
          </a:p>
          <a:p>
            <a:pPr lvl="0"/>
            <a:r>
              <a:rPr lang="cs-CZ" b="1" dirty="0"/>
              <a:t>Pomůcky pro orientaci (např. bílé hole)</a:t>
            </a:r>
          </a:p>
          <a:p>
            <a:pPr lvl="0"/>
            <a:r>
              <a:rPr lang="cs-CZ" b="1" dirty="0"/>
              <a:t>Pomůcky pro každodenní život (ozvučené hodinky, ozvučený mobil apod.)</a:t>
            </a:r>
          </a:p>
          <a:p>
            <a:pPr lvl="0"/>
            <a:r>
              <a:rPr lang="cs-CZ" b="1" dirty="0"/>
              <a:t>Nářadí, nástroje, přístroje a přípravky pro řemeslné práce a výrobní činnosti</a:t>
            </a:r>
          </a:p>
          <a:p>
            <a:pPr lvl="0"/>
            <a:r>
              <a:rPr lang="cs-CZ" b="1" dirty="0"/>
              <a:t>Hračky a hry, sportovní potřeby a pomůcky (tandem,..)</a:t>
            </a:r>
          </a:p>
          <a:p>
            <a:pPr lvl="0"/>
            <a:r>
              <a:rPr lang="cs-CZ" b="1" dirty="0"/>
              <a:t>Pomůcky pro vzdělávání</a:t>
            </a:r>
          </a:p>
          <a:p>
            <a:pPr lvl="0"/>
            <a:r>
              <a:rPr lang="cs-CZ" b="1" dirty="0"/>
              <a:t>Trenažéry na výcvik kompenzačních zručností</a:t>
            </a:r>
          </a:p>
          <a:p>
            <a:pPr lvl="0"/>
            <a:r>
              <a:rPr lang="cs-CZ" b="1" dirty="0"/>
              <a:t>Pomůcky pro diagnostiku</a:t>
            </a:r>
          </a:p>
          <a:p>
            <a:pPr lvl="0"/>
            <a:endParaRPr lang="cs-CZ" b="1" dirty="0"/>
          </a:p>
          <a:p>
            <a:pPr lvl="0"/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Pohybový vývoj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U dětí s těžkým zrakovým postižením v raném věku dochází k opoždění vývoje za kalendářním věkem a přeskočení některých vývojových fází</a:t>
            </a:r>
          </a:p>
          <a:p>
            <a:r>
              <a:rPr lang="cs-CZ" dirty="0"/>
              <a:t>Mají </a:t>
            </a:r>
            <a:r>
              <a:rPr lang="cs-CZ" b="1" dirty="0"/>
              <a:t>problémy s vytvářením představy o jejich prostředí</a:t>
            </a:r>
          </a:p>
          <a:p>
            <a:r>
              <a:rPr lang="cs-CZ" dirty="0"/>
              <a:t>Jsou </a:t>
            </a:r>
            <a:r>
              <a:rPr lang="cs-CZ" b="1" dirty="0"/>
              <a:t>nejistí v orientaci </a:t>
            </a:r>
            <a:r>
              <a:rPr lang="cs-CZ" dirty="0"/>
              <a:t>v prostředí, což může vést k nedostatku sebevědomí při objevování okolí</a:t>
            </a:r>
          </a:p>
          <a:p>
            <a:r>
              <a:rPr lang="cs-CZ" dirty="0"/>
              <a:t>Překonávají překážky, určují svou polohu a odhalují prostředí </a:t>
            </a:r>
            <a:r>
              <a:rPr lang="cs-CZ" b="1" dirty="0"/>
              <a:t>pod neustálou kontrolou vědomí za velké pozornosti</a:t>
            </a:r>
            <a:r>
              <a:rPr lang="cs-CZ" dirty="0"/>
              <a:t> ve srovnání s vidícími, kteří tyto činnosti provádějí mnohdy automaticky</a:t>
            </a:r>
          </a:p>
          <a:p>
            <a:r>
              <a:rPr lang="cs-CZ" dirty="0"/>
              <a:t>Pro samostatný život má pro zrakově postižené jedince klíčový význam </a:t>
            </a:r>
            <a:r>
              <a:rPr lang="cs-CZ" b="1" dirty="0"/>
              <a:t>nácvik prostorové orientace a samostatného pohybu (POSP).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Cíle tělesné výchovy u žáků se zrakovým postižením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fontAlgn="base" hangingPunct="0"/>
            <a:r>
              <a:rPr lang="cs-CZ" sz="1500" dirty="0"/>
              <a:t>zlepšení zdravotního stavu žáků a otužování jejich organismu</a:t>
            </a:r>
          </a:p>
          <a:p>
            <a:pPr lvl="0" fontAlgn="base" hangingPunct="0"/>
            <a:r>
              <a:rPr lang="cs-CZ" sz="1500" dirty="0"/>
              <a:t>učení k potřebě pohybu a také snaha o vytvoření trvalých pohybových návyků v každodenním životě – zejména u nevidomých</a:t>
            </a:r>
          </a:p>
          <a:p>
            <a:pPr lvl="0" fontAlgn="base" hangingPunct="0"/>
            <a:r>
              <a:rPr lang="cs-CZ" sz="1500" dirty="0"/>
              <a:t>rozvoj fyzické dovednosti v co nejranějším věku a použití v aktuálních životních podmínkách – zejména u dětí nedávno osleplých</a:t>
            </a:r>
          </a:p>
          <a:p>
            <a:pPr lvl="0" fontAlgn="base" hangingPunct="0"/>
            <a:r>
              <a:rPr lang="cs-CZ" sz="1500" dirty="0"/>
              <a:t>učení žáků s kombinovaným postižením, mentálním postižením v oblasti jejich každodenních potřeb</a:t>
            </a:r>
          </a:p>
          <a:p>
            <a:pPr lvl="0" fontAlgn="base" hangingPunct="0"/>
            <a:r>
              <a:rPr lang="cs-CZ" sz="1500" dirty="0"/>
              <a:t>využití zbytků zraku pro rozvoj pohybových schopností (při zachování zbytků zraku)</a:t>
            </a:r>
          </a:p>
          <a:p>
            <a:pPr lvl="0" fontAlgn="base" hangingPunct="0"/>
            <a:r>
              <a:rPr lang="cs-CZ" sz="1500" dirty="0"/>
              <a:t>rozvoj základních motorických pohybů za pomoci současné spolupráce se zachovanými smysly a učení se tzv. „smyslu překážek“</a:t>
            </a:r>
          </a:p>
          <a:p>
            <a:pPr lvl="0" fontAlgn="base" hangingPunct="0"/>
            <a:r>
              <a:rPr lang="cs-CZ" sz="1500" dirty="0"/>
              <a:t>učení se kinestetické paměti nezbytné v procesu pracovní rehabilitace, zlepšení odolnosti proti podmínkám v pracovním prostředí a rozvoj fyzické síly</a:t>
            </a:r>
          </a:p>
          <a:p>
            <a:pPr lvl="0" fontAlgn="base" hangingPunct="0"/>
            <a:r>
              <a:rPr lang="cs-CZ" sz="1500" dirty="0"/>
              <a:t>umožnění poznání  světa v jeho každodenních projevech</a:t>
            </a:r>
          </a:p>
          <a:p>
            <a:pPr lvl="0" fontAlgn="base" hangingPunct="0"/>
            <a:r>
              <a:rPr lang="cs-CZ" sz="1500" dirty="0"/>
              <a:t>seznámení se se všemi dostupnými formami sportu pro nevidomé, pohybovými rekreacemi a turistikou</a:t>
            </a:r>
          </a:p>
          <a:p>
            <a:pPr lvl="0" fontAlgn="base" hangingPunct="0"/>
            <a:r>
              <a:rPr lang="cs-CZ" sz="1500" dirty="0"/>
              <a:t>učení se disciplíně a přesnosti, aktivitě a dovednosti kolektivního soužití, odvaze a samostatnosti, zlepšování společných vlastností, pracovitosti a rozvíjení psychických procesů jako paměť, dovednost sdružování a předvídání, vyšší analýzy a syntézy a všeho, co je potřebné  pro život nevidomého po opuštění školy a přípravě  do zaměstnání a pro život ve společnosti  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Tělesná výchova  a sport osob se zrakovým postižením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Vyučující by měl být dobře informován o zrakové vadě žáka/studenta a nebezpečí zhoršení stavu při pohybových aktivitách (</a:t>
            </a:r>
            <a:r>
              <a:rPr lang="cs-CZ" dirty="0" err="1"/>
              <a:t>např.při</a:t>
            </a:r>
            <a:r>
              <a:rPr lang="cs-CZ" dirty="0"/>
              <a:t> vertikálním zrychlení, silových cvicích a poskocích, shybech, zvedání apod.). Lidé se zrakovým postižením mohou vykonávat různé sporty, např</a:t>
            </a:r>
            <a:r>
              <a:rPr lang="cs-CZ" b="1" dirty="0"/>
              <a:t>. jízdu na tandemovém kole, plavání, vodní sporty, atletiku, turistiku, lezení</a:t>
            </a:r>
            <a:r>
              <a:rPr lang="cs-CZ" dirty="0"/>
              <a:t>, mezi specifické sporty zrakově postižených patří např. </a:t>
            </a:r>
            <a:r>
              <a:rPr lang="cs-CZ" b="1" dirty="0" err="1"/>
              <a:t>goalball</a:t>
            </a:r>
            <a:r>
              <a:rPr lang="cs-CZ" b="1" dirty="0"/>
              <a:t>, </a:t>
            </a:r>
            <a:r>
              <a:rPr lang="cs-CZ" b="1" dirty="0" err="1"/>
              <a:t>showdown</a:t>
            </a:r>
            <a:r>
              <a:rPr lang="cs-CZ" dirty="0"/>
              <a:t>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Systém sportu zrakově postižených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dirty="0"/>
              <a:t>Kategorizace IBSA (Mezinárodní asociace sportu pro zrakově postižené):</a:t>
            </a:r>
          </a:p>
          <a:p>
            <a:pPr>
              <a:buNone/>
            </a:pPr>
            <a:endParaRPr lang="cs-CZ" dirty="0"/>
          </a:p>
          <a:p>
            <a:r>
              <a:rPr lang="cs-CZ" b="1" u="sng" dirty="0"/>
              <a:t>TŘÍDA B1 - </a:t>
            </a:r>
            <a:r>
              <a:rPr lang="cs-CZ" dirty="0"/>
              <a:t>Bez světlocitu obou očí až po světlocit, ale neschopnost rozeznat tvar ruky z jakékoliv vzdálenosti nebo v jakémkoliv směru.</a:t>
            </a:r>
          </a:p>
          <a:p>
            <a:pPr>
              <a:buNone/>
            </a:pPr>
            <a:endParaRPr lang="cs-CZ" dirty="0"/>
          </a:p>
          <a:p>
            <a:r>
              <a:rPr lang="cs-CZ" b="1" u="sng" dirty="0"/>
              <a:t>TŘÍDA B2 - </a:t>
            </a:r>
            <a:r>
              <a:rPr lang="cs-CZ" dirty="0"/>
              <a:t>Od schopnosti rozeznat tvar ruky až po zrakovou ostrost 2/60 a/nebo zorné pole menší než 5 stupňů.</a:t>
            </a:r>
          </a:p>
          <a:p>
            <a:pPr>
              <a:buNone/>
            </a:pPr>
            <a:endParaRPr lang="cs-CZ" dirty="0"/>
          </a:p>
          <a:p>
            <a:r>
              <a:rPr lang="cs-CZ" b="1" u="sng" dirty="0"/>
              <a:t>TŘÍDA B3 - </a:t>
            </a:r>
            <a:r>
              <a:rPr lang="cs-CZ" dirty="0"/>
              <a:t>Od zrakové ostrosti nad 2/60 až po zrakovou ostrost 6/60 a/nebo zorné pole větší než 5 stupňů a menší než 20 stupňů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Všechna klasifikace na lepším oku s optimální korekcí (tj. všichni závodníci, kteří používají kontaktní nebo brýlové čočky, musí je nasadit při klasifikaci, ať mají v úmyslu závodit s nimi či nikoliv.)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Zastoupení analyzátorů při spontánním získávání 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Zrak: 70-80% informací</a:t>
            </a:r>
          </a:p>
          <a:p>
            <a:r>
              <a:rPr lang="cs-CZ" dirty="0"/>
              <a:t>Sluch: 15%</a:t>
            </a:r>
          </a:p>
          <a:p>
            <a:r>
              <a:rPr lang="cs-CZ" dirty="0"/>
              <a:t>Hmat: 6%</a:t>
            </a:r>
          </a:p>
          <a:p>
            <a:r>
              <a:rPr lang="cs-CZ" dirty="0"/>
              <a:t>Chuť: 3%</a:t>
            </a:r>
          </a:p>
          <a:p>
            <a:r>
              <a:rPr lang="cs-CZ" dirty="0"/>
              <a:t>Čich: 2%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Organizace sportovců se zrakovým postižením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Tělocvičné a sportovní  aktivity pro zrakově postižené koordinuje a  organizačně řídí Český svaz zrakově postižených sportovců (dále jen ČSZPS) http://www.sport-</a:t>
            </a:r>
            <a:r>
              <a:rPr lang="cs-CZ" dirty="0" err="1"/>
              <a:t>nevidomych.cz</a:t>
            </a:r>
            <a:r>
              <a:rPr lang="cs-CZ" dirty="0"/>
              <a:t>/index.</a:t>
            </a:r>
            <a:r>
              <a:rPr lang="cs-CZ" dirty="0" err="1"/>
              <a:t>php</a:t>
            </a:r>
            <a:r>
              <a:rPr lang="cs-CZ" dirty="0"/>
              <a:t>, který sdružuje tělocvičné jednoty, oddíly a kluby orientované na činnost zrakově postižených. </a:t>
            </a:r>
            <a:r>
              <a:rPr lang="cs-CZ" b="1" dirty="0"/>
              <a:t>ČSZPS je členem zastřešujících organizací </a:t>
            </a:r>
            <a:r>
              <a:rPr lang="cs-CZ" dirty="0"/>
              <a:t>IBSA (</a:t>
            </a:r>
            <a:r>
              <a:rPr lang="cs-CZ" dirty="0" err="1"/>
              <a:t>International</a:t>
            </a:r>
            <a:r>
              <a:rPr lang="cs-CZ" dirty="0"/>
              <a:t> Blind Sport </a:t>
            </a:r>
            <a:r>
              <a:rPr lang="cs-CZ" dirty="0" err="1"/>
              <a:t>Association</a:t>
            </a:r>
            <a:r>
              <a:rPr lang="cs-CZ" dirty="0"/>
              <a:t>), Český paralympijský výbor (ČPV) a Mezinárodního paralympijského výboru (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Paralympic</a:t>
            </a:r>
            <a:r>
              <a:rPr lang="cs-CZ" dirty="0"/>
              <a:t> </a:t>
            </a:r>
            <a:r>
              <a:rPr lang="cs-CZ" dirty="0" err="1"/>
              <a:t>Comitee</a:t>
            </a:r>
            <a:r>
              <a:rPr lang="cs-CZ" dirty="0"/>
              <a:t> - IPC).</a:t>
            </a:r>
            <a:endParaRPr lang="cs-CZ" b="1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>
                <a:hlinkClick r:id="rId2"/>
              </a:rPr>
              <a:t>http://www.teiresias.muni.cz/futsal-pn/main.php?strana=uvod</a:t>
            </a:r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Použitá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PIPEKOVÁ, J. (</a:t>
            </a:r>
            <a:r>
              <a:rPr lang="cs-CZ" dirty="0" err="1"/>
              <a:t>ed</a:t>
            </a:r>
            <a:r>
              <a:rPr lang="cs-CZ" dirty="0"/>
              <a:t>.)</a:t>
            </a:r>
            <a:r>
              <a:rPr lang="cs-CZ" i="1" dirty="0"/>
              <a:t> Kapitoly ze speciální pedagogiky.</a:t>
            </a:r>
            <a:r>
              <a:rPr lang="cs-CZ" dirty="0"/>
              <a:t> 2., rozšířené a přepracované vydání. Brno : </a:t>
            </a:r>
            <a:r>
              <a:rPr lang="cs-CZ" dirty="0" err="1"/>
              <a:t>Paido</a:t>
            </a:r>
            <a:r>
              <a:rPr lang="cs-CZ" dirty="0"/>
              <a:t>, 2006. ISBN 80-7315-120-0.</a:t>
            </a:r>
          </a:p>
          <a:p>
            <a:r>
              <a:rPr lang="cs-CZ" dirty="0" err="1"/>
              <a:t>Hamadová</a:t>
            </a:r>
            <a:r>
              <a:rPr lang="cs-CZ" dirty="0"/>
              <a:t>, P. </a:t>
            </a:r>
            <a:r>
              <a:rPr lang="cs-CZ" dirty="0" err="1"/>
              <a:t>Květoňová</a:t>
            </a:r>
            <a:r>
              <a:rPr lang="cs-CZ" dirty="0"/>
              <a:t>, L., Nováková, Z. </a:t>
            </a:r>
            <a:r>
              <a:rPr lang="cs-CZ" i="1" dirty="0" err="1"/>
              <a:t>Oftalmopedie</a:t>
            </a:r>
            <a:r>
              <a:rPr lang="cs-CZ" i="1" dirty="0"/>
              <a:t>. </a:t>
            </a:r>
            <a:r>
              <a:rPr lang="cs-CZ" dirty="0"/>
              <a:t>Brno: </a:t>
            </a:r>
            <a:r>
              <a:rPr lang="cs-CZ" dirty="0" err="1"/>
              <a:t>Paido</a:t>
            </a:r>
            <a:r>
              <a:rPr lang="cs-CZ" dirty="0"/>
              <a:t>, 2007. ISBN 978-80-7315-145-4</a:t>
            </a:r>
          </a:p>
          <a:p>
            <a:r>
              <a:rPr lang="cs-CZ" dirty="0"/>
              <a:t>Skotáková, A. </a:t>
            </a:r>
            <a:r>
              <a:rPr lang="cs-CZ" i="1" dirty="0"/>
              <a:t>Komparativní studie koordinačních schopností zrakově postižených na speciálních základních školách v České republice a Polsku</a:t>
            </a:r>
            <a:r>
              <a:rPr lang="cs-CZ" dirty="0"/>
              <a:t>. Disertační práce. Brno: 2004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Zrakové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zraková ostrost, </a:t>
            </a:r>
          </a:p>
          <a:p>
            <a:r>
              <a:rPr lang="cs-CZ" dirty="0"/>
              <a:t>zorné pole, </a:t>
            </a:r>
          </a:p>
          <a:p>
            <a:r>
              <a:rPr lang="cs-CZ" dirty="0"/>
              <a:t>barvocit, </a:t>
            </a:r>
          </a:p>
          <a:p>
            <a:r>
              <a:rPr lang="cs-CZ" dirty="0"/>
              <a:t>adaptace, </a:t>
            </a:r>
          </a:p>
          <a:p>
            <a:r>
              <a:rPr lang="cs-CZ" dirty="0"/>
              <a:t>akomodace,  </a:t>
            </a:r>
          </a:p>
          <a:p>
            <a:r>
              <a:rPr lang="cs-CZ" dirty="0"/>
              <a:t>binokulární vidění, </a:t>
            </a:r>
          </a:p>
          <a:p>
            <a:r>
              <a:rPr lang="cs-CZ" dirty="0"/>
              <a:t>citlivost na kontrast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PŘÍČINY ZRAKOVÝCH VAD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Prenatální, perinatální, postnatální, získané (jednodušeji vady vrozené a dědičné a vady získané během života)</a:t>
            </a:r>
          </a:p>
          <a:p>
            <a:r>
              <a:rPr lang="cs-CZ" dirty="0"/>
              <a:t>Zrakové funkce – zraková ostrost, zorné pole, barvocit, adaptace, akomodace,  binokulární vidění, citlivost na kontrast</a:t>
            </a:r>
          </a:p>
          <a:p>
            <a:r>
              <a:rPr lang="cs-CZ" b="1" dirty="0"/>
              <a:t>Vrozené – exogenní vlivy – </a:t>
            </a:r>
            <a:r>
              <a:rPr lang="cs-CZ" dirty="0"/>
              <a:t>mechanické, fyzikální, chemické, poruchy výživy a metabolismu matky.</a:t>
            </a:r>
          </a:p>
          <a:p>
            <a:pPr>
              <a:buNone/>
            </a:pPr>
            <a:r>
              <a:rPr lang="cs-CZ" b="1" dirty="0"/>
              <a:t>			- endogenní (dědičné) vlivy </a:t>
            </a:r>
          </a:p>
          <a:p>
            <a:r>
              <a:rPr lang="cs-CZ" b="1" dirty="0"/>
              <a:t>Získané – </a:t>
            </a:r>
            <a:r>
              <a:rPr lang="cs-CZ" dirty="0"/>
              <a:t>nemoci jako diabetes, revmatická onemocnění, tuberkulóza, </a:t>
            </a:r>
            <a:r>
              <a:rPr lang="cs-CZ" dirty="0" err="1"/>
              <a:t>rs</a:t>
            </a:r>
            <a:r>
              <a:rPr lang="cs-CZ" dirty="0"/>
              <a:t>, úrazy</a:t>
            </a:r>
          </a:p>
          <a:p>
            <a:pPr>
              <a:buNone/>
            </a:pPr>
            <a:endParaRPr lang="cs-CZ" b="1" dirty="0"/>
          </a:p>
          <a:p>
            <a:pPr>
              <a:buNone/>
            </a:pPr>
            <a:endParaRPr lang="cs-CZ" b="1" dirty="0"/>
          </a:p>
          <a:p>
            <a:pPr>
              <a:buNone/>
            </a:pPr>
            <a:endParaRPr lang="cs-CZ" b="1" dirty="0"/>
          </a:p>
          <a:p>
            <a:pPr>
              <a:buNone/>
            </a:pPr>
            <a:endParaRPr lang="cs-CZ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zrakových vad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/>
              <a:t>Podle doby vzniku: </a:t>
            </a:r>
            <a:r>
              <a:rPr lang="cs-CZ" i="1" dirty="0"/>
              <a:t>Vrozené x Získané</a:t>
            </a:r>
          </a:p>
          <a:p>
            <a:pPr lvl="0"/>
            <a:r>
              <a:rPr lang="cs-CZ" b="1" dirty="0"/>
              <a:t>Podle porušení zrakové funkce</a:t>
            </a:r>
          </a:p>
          <a:p>
            <a:pPr>
              <a:buNone/>
            </a:pPr>
            <a:r>
              <a:rPr lang="cs-CZ" b="1" i="1" dirty="0"/>
              <a:t>	- </a:t>
            </a:r>
            <a:r>
              <a:rPr lang="cs-CZ" i="1" dirty="0"/>
              <a:t>Ztráta zrakové ostrosti</a:t>
            </a:r>
            <a:r>
              <a:rPr lang="cs-CZ" dirty="0"/>
              <a:t> – dítě nevidí zřetelně. Bude mít potíže s rozlišováním detailů, ale nemusí mít potíže s identifikací velkých předmětů. Měříme ji nejčastěji </a:t>
            </a:r>
            <a:r>
              <a:rPr lang="cs-CZ" dirty="0" err="1"/>
              <a:t>Snellenovými</a:t>
            </a:r>
            <a:r>
              <a:rPr lang="cs-CZ" dirty="0"/>
              <a:t> optotypy (obr.4).</a:t>
            </a:r>
          </a:p>
          <a:p>
            <a:pPr lvl="0">
              <a:buNone/>
            </a:pPr>
            <a:r>
              <a:rPr lang="cs-CZ" i="1" dirty="0"/>
              <a:t>	- Postižení zorného pole</a:t>
            </a:r>
            <a:r>
              <a:rPr lang="cs-CZ" dirty="0"/>
              <a:t> – znamená omezení prostoru, který dítě vidí.</a:t>
            </a:r>
          </a:p>
          <a:p>
            <a:pPr lvl="0">
              <a:buNone/>
            </a:pPr>
            <a:r>
              <a:rPr lang="cs-CZ" i="1" dirty="0"/>
              <a:t>	- Okulomotorické poruchy</a:t>
            </a:r>
            <a:r>
              <a:rPr lang="cs-CZ" dirty="0"/>
              <a:t> – nastávají při vadné koordinaci pohybu očí.</a:t>
            </a:r>
          </a:p>
          <a:p>
            <a:pPr lvl="0">
              <a:buNone/>
            </a:pPr>
            <a:r>
              <a:rPr lang="cs-CZ" i="1" dirty="0"/>
              <a:t>	- Obtíže se zpracováním zrakových informací</a:t>
            </a:r>
            <a:r>
              <a:rPr lang="cs-CZ" dirty="0"/>
              <a:t> – vznikají u dětí s poškozením zrakových center v kůře mozku, tzv. korová slepota.</a:t>
            </a:r>
          </a:p>
          <a:p>
            <a:pPr lvl="0">
              <a:buNone/>
            </a:pPr>
            <a:r>
              <a:rPr lang="cs-CZ" i="1" dirty="0"/>
              <a:t>	- Postižení kvality zrakového vnímání</a:t>
            </a:r>
            <a:r>
              <a:rPr lang="cs-CZ" dirty="0"/>
              <a:t> – </a:t>
            </a:r>
            <a:r>
              <a:rPr lang="cs-CZ" i="1" dirty="0"/>
              <a:t>barvoslepost</a:t>
            </a:r>
            <a:r>
              <a:rPr lang="cs-CZ" dirty="0"/>
              <a:t> - rozeznávají se poruchy, které postihují vnímání barvy červené a zelené, a to 8% u mužů, zatímco u žen je výskyt poruch barevné percepce pouze 0,4%, </a:t>
            </a:r>
            <a:r>
              <a:rPr lang="cs-CZ" i="1" dirty="0"/>
              <a:t>šeroslepost</a:t>
            </a:r>
          </a:p>
          <a:p>
            <a:r>
              <a:rPr lang="cs-CZ" b="1" dirty="0"/>
              <a:t>Podle stupně: </a:t>
            </a:r>
            <a:r>
              <a:rPr lang="cs-CZ" dirty="0"/>
              <a:t>slabozraký, nevidomý  - viz. Slide 24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Zrakové vady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Poruchy binokulárního vidění </a:t>
            </a:r>
            <a:r>
              <a:rPr lang="cs-CZ" dirty="0"/>
              <a:t>– následkem je špatné prostorové vnímání, dochází k problémům v koordinaci oko – ruka.</a:t>
            </a:r>
          </a:p>
          <a:p>
            <a:pPr>
              <a:buNone/>
            </a:pPr>
            <a:r>
              <a:rPr lang="cs-CZ" dirty="0"/>
              <a:t>		</a:t>
            </a:r>
            <a:r>
              <a:rPr lang="cs-CZ" b="1" dirty="0"/>
              <a:t>šilhavost </a:t>
            </a:r>
            <a:r>
              <a:rPr lang="cs-CZ" dirty="0"/>
              <a:t>(strabismus) – konvergentní</a:t>
            </a:r>
          </a:p>
          <a:p>
            <a:pPr>
              <a:buNone/>
            </a:pPr>
            <a:r>
              <a:rPr lang="cs-CZ" dirty="0"/>
              <a:t>						 - divergentní</a:t>
            </a:r>
          </a:p>
          <a:p>
            <a:pPr>
              <a:buNone/>
            </a:pPr>
            <a:r>
              <a:rPr lang="cs-CZ" dirty="0"/>
              <a:t>		</a:t>
            </a:r>
            <a:r>
              <a:rPr lang="cs-CZ" b="1" dirty="0"/>
              <a:t>tupozrakost </a:t>
            </a:r>
            <a:r>
              <a:rPr lang="cs-CZ" dirty="0"/>
              <a:t>(amblyopie) – podstatné snížení zrakové ostrosti jednoho oka, které nelze korigovat brýlemi. Náprava - zdravé oko se kryje okluzí a postižené oko se trénuje.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Konvergentní strabismus:</a:t>
            </a:r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19663" y="1905000"/>
            <a:ext cx="3925887" cy="4191000"/>
          </a:xfrm>
        </p:spPr>
        <p:txBody>
          <a:bodyPr/>
          <a:lstStyle/>
          <a:p>
            <a:r>
              <a:rPr lang="cs-CZ" sz="2800" dirty="0"/>
              <a:t>Sbíhavé šilhání</a:t>
            </a:r>
          </a:p>
          <a:p>
            <a:r>
              <a:rPr lang="cs-CZ" sz="2800" dirty="0"/>
              <a:t>Šilhavé oko se stáčí do vnitřního koutku</a:t>
            </a:r>
          </a:p>
          <a:p>
            <a:r>
              <a:rPr lang="cs-CZ" sz="2800" dirty="0"/>
              <a:t>70-75% všech šilhavostí</a:t>
            </a:r>
          </a:p>
        </p:txBody>
      </p:sp>
      <p:pic>
        <p:nvPicPr>
          <p:cNvPr id="70660" name="Picture 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1113" y="2017713"/>
            <a:ext cx="3297237" cy="2736850"/>
          </a:xfrm>
          <a:noFill/>
          <a:ln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2385</TotalTime>
  <Words>1815</Words>
  <Application>Microsoft Office PowerPoint</Application>
  <PresentationFormat>Předvádění na obrazovce (4:3)</PresentationFormat>
  <Paragraphs>213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7" baseType="lpstr">
      <vt:lpstr>Franklin Gothic Book</vt:lpstr>
      <vt:lpstr>Franklin Gothic Medium</vt:lpstr>
      <vt:lpstr>Wingdings</vt:lpstr>
      <vt:lpstr>Wingdings 2</vt:lpstr>
      <vt:lpstr>Cesta</vt:lpstr>
      <vt:lpstr>oftalmopedie</vt:lpstr>
      <vt:lpstr>pojmy</vt:lpstr>
      <vt:lpstr>Cíle a metody oftalmopedie</vt:lpstr>
      <vt:lpstr>Zastoupení analyzátorů při spontánním získávání informací</vt:lpstr>
      <vt:lpstr>Zrakové funkce</vt:lpstr>
      <vt:lpstr>PŘÍČINY ZRAKOVÝCH VAD</vt:lpstr>
      <vt:lpstr>Dělení zrakových vad</vt:lpstr>
      <vt:lpstr>Zrakové vady</vt:lpstr>
      <vt:lpstr>Konvergentní strabismus:</vt:lpstr>
      <vt:lpstr>Divergentní strabismus:</vt:lpstr>
      <vt:lpstr>amblyopie</vt:lpstr>
      <vt:lpstr>Zrakové vady</vt:lpstr>
      <vt:lpstr>Druhy refrakčních vad:</vt:lpstr>
      <vt:lpstr>Vyšetření zraku do dálky:</vt:lpstr>
      <vt:lpstr>Vyšetření zrakové ostrosti do blízka:</vt:lpstr>
      <vt:lpstr>Vizus 5/5:</vt:lpstr>
      <vt:lpstr>Vizus 6/18:</vt:lpstr>
      <vt:lpstr>Vizus 3/60:</vt:lpstr>
      <vt:lpstr>Vizus 1/60:</vt:lpstr>
      <vt:lpstr>Klasifikace zrakové ostrosti</vt:lpstr>
      <vt:lpstr>Zrakové vady</vt:lpstr>
      <vt:lpstr>Zrakové vady</vt:lpstr>
      <vt:lpstr>Zrakové vady</vt:lpstr>
      <vt:lpstr>Časté diagnózy Zrakových vad</vt:lpstr>
      <vt:lpstr>Časté diagnózy Zrakových vad</vt:lpstr>
      <vt:lpstr>Časté diagnózy Zrakových vad</vt:lpstr>
      <vt:lpstr>KLASIFIKACE OSOB SE ZRAKOVÝM POSTIŽENÍM</vt:lpstr>
      <vt:lpstr>Osoby slabozraké</vt:lpstr>
      <vt:lpstr>Osoby se zbytky zraku</vt:lpstr>
      <vt:lpstr>Nevidomé osoby</vt:lpstr>
      <vt:lpstr>Osoby s kombinovaným postižením</vt:lpstr>
      <vt:lpstr>Poradenský systém </vt:lpstr>
      <vt:lpstr>Poradenský systém</vt:lpstr>
      <vt:lpstr>Vzdělávání </vt:lpstr>
      <vt:lpstr>Kompenzační pomůcky pro ZP </vt:lpstr>
      <vt:lpstr>Pohybový vývoj</vt:lpstr>
      <vt:lpstr>Cíle tělesné výchovy u žáků se zrakovým postižením</vt:lpstr>
      <vt:lpstr>Tělesná výchova  a sport osob se zrakovým postižením</vt:lpstr>
      <vt:lpstr>Systém sportu zrakově postižených </vt:lpstr>
      <vt:lpstr>Organizace sportovců se zrakovým postižením</vt:lpstr>
      <vt:lpstr>Prezentace aplikace PowerPoint</vt:lpstr>
      <vt:lpstr>Použitá Literatura</vt:lpstr>
    </vt:vector>
  </TitlesOfParts>
  <Company>Your Organization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oftalmopedie</dc:title>
  <dc:creator>Your User Name</dc:creator>
  <cp:lastModifiedBy>Jitka Čihounková</cp:lastModifiedBy>
  <cp:revision>29</cp:revision>
  <dcterms:created xsi:type="dcterms:W3CDTF">2011-08-03T20:19:27Z</dcterms:created>
  <dcterms:modified xsi:type="dcterms:W3CDTF">2019-09-30T11:37:44Z</dcterms:modified>
</cp:coreProperties>
</file>