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2" r:id="rId7"/>
    <p:sldId id="266" r:id="rId8"/>
    <p:sldId id="269" r:id="rId9"/>
    <p:sldId id="265" r:id="rId10"/>
    <p:sldId id="268" r:id="rId11"/>
    <p:sldId id="261" r:id="rId12"/>
    <p:sldId id="274" r:id="rId13"/>
    <p:sldId id="267" r:id="rId14"/>
    <p:sldId id="260" r:id="rId15"/>
    <p:sldId id="273" r:id="rId16"/>
    <p:sldId id="262" r:id="rId17"/>
    <p:sldId id="26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5D7A-D50A-4732-BC52-623BB2E861F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26932C5-B3DF-4EEE-A1C1-2223AE5C69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90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5D7A-D50A-4732-BC52-623BB2E861F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2C5-B3DF-4EEE-A1C1-2223AE5C69C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1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5D7A-D50A-4732-BC52-623BB2E861F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2C5-B3DF-4EEE-A1C1-2223AE5C69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57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5D7A-D50A-4732-BC52-623BB2E861F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2C5-B3DF-4EEE-A1C1-2223AE5C69C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52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5D7A-D50A-4732-BC52-623BB2E861F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2C5-B3DF-4EEE-A1C1-2223AE5C69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9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5D7A-D50A-4732-BC52-623BB2E861F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2C5-B3DF-4EEE-A1C1-2223AE5C69C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5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5D7A-D50A-4732-BC52-623BB2E861F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2C5-B3DF-4EEE-A1C1-2223AE5C69C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39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5D7A-D50A-4732-BC52-623BB2E861F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2C5-B3DF-4EEE-A1C1-2223AE5C69C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1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5D7A-D50A-4732-BC52-623BB2E861F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2C5-B3DF-4EEE-A1C1-2223AE5C6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8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5D7A-D50A-4732-BC52-623BB2E861F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2C5-B3DF-4EEE-A1C1-2223AE5C69C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0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5855D7A-D50A-4732-BC52-623BB2E861F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2C5-B3DF-4EEE-A1C1-2223AE5C69C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6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5D7A-D50A-4732-BC52-623BB2E861F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26932C5-B3DF-4EEE-A1C1-2223AE5C69C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1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8369-0EFD-4026-B0E6-0A4B5E253F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in Sports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C5E49-ACD5-4995-82F8-34F2CFDF0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Brenda Li</a:t>
            </a:r>
          </a:p>
        </p:txBody>
      </p:sp>
    </p:spTree>
    <p:extLst>
      <p:ext uri="{BB962C8B-B14F-4D97-AF65-F5344CB8AC3E}">
        <p14:creationId xmlns:p14="http://schemas.microsoft.com/office/powerpoint/2010/main" val="338262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8369-0EFD-4026-B0E6-0A4B5E253F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Setting up a survey</a:t>
            </a:r>
          </a:p>
        </p:txBody>
      </p:sp>
    </p:spTree>
    <p:extLst>
      <p:ext uri="{BB962C8B-B14F-4D97-AF65-F5344CB8AC3E}">
        <p14:creationId xmlns:p14="http://schemas.microsoft.com/office/powerpoint/2010/main" val="384304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CE13-DE3C-4594-B36A-1C1CA912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Question Set-Up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08AF-0FCA-4854-901A-4CEC25A58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Surveying should be unbiased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Leading questions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Loaded questions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Two questions at once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Absolute answers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Accurate scales</a:t>
            </a:r>
          </a:p>
        </p:txBody>
      </p:sp>
    </p:spTree>
    <p:extLst>
      <p:ext uri="{BB962C8B-B14F-4D97-AF65-F5344CB8AC3E}">
        <p14:creationId xmlns:p14="http://schemas.microsoft.com/office/powerpoint/2010/main" val="163427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CE13-DE3C-4594-B36A-1C1CA912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Types of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08AF-0FCA-4854-901A-4CEC25A58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Yes/No (Are you currently a season ticket holder?)</a:t>
            </a:r>
          </a:p>
          <a:p>
            <a:r>
              <a:rPr lang="en-US" dirty="0"/>
              <a:t>Multiple Choice (Where did you buy your tickets from?)</a:t>
            </a:r>
          </a:p>
          <a:p>
            <a:pPr lvl="1"/>
            <a:r>
              <a:rPr lang="en-US" dirty="0"/>
              <a:t>Should always include an other selection</a:t>
            </a:r>
          </a:p>
          <a:p>
            <a:pPr lvl="1"/>
            <a:r>
              <a:rPr lang="en-US" dirty="0"/>
              <a:t>Can we only one selection or multi-selection </a:t>
            </a:r>
          </a:p>
          <a:p>
            <a:r>
              <a:rPr lang="en-US" dirty="0"/>
              <a:t>Ranking (Please rank the following brands on their product durability with 1 being the highest, and 5 being the lowest.)</a:t>
            </a:r>
          </a:p>
          <a:p>
            <a:pPr lvl="1"/>
            <a:r>
              <a:rPr lang="en-US" dirty="0"/>
              <a:t>Scale explanation extremely important</a:t>
            </a:r>
          </a:p>
          <a:p>
            <a:r>
              <a:rPr lang="en-US" dirty="0"/>
              <a:t>Rating Scale (How likely are you to purchase a sponsor product vs a non-sponsor product?)</a:t>
            </a:r>
          </a:p>
          <a:p>
            <a:pPr lvl="1"/>
            <a:r>
              <a:rPr lang="en-US" dirty="0"/>
              <a:t>Answers should be evenly spaced – likely, neutral, unlikely</a:t>
            </a:r>
          </a:p>
          <a:p>
            <a:r>
              <a:rPr lang="en-US" dirty="0"/>
              <a:t>Open-ended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1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F5A3-746A-4369-A4D8-37225317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Questions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EB4B9D-8D0F-460B-882A-80A05077CDC9}"/>
              </a:ext>
            </a:extLst>
          </p:cNvPr>
          <p:cNvSpPr txBox="1">
            <a:spLocks/>
          </p:cNvSpPr>
          <p:nvPr/>
        </p:nvSpPr>
        <p:spPr>
          <a:xfrm>
            <a:off x="1451579" y="2015732"/>
            <a:ext cx="9603275" cy="3813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Brands might be interested in knowing the following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Household income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Consumption habits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Marital status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Leisure activities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other things might a brand want to know?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43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22A3-8851-4443-9D01-F294AF20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BFE24-C486-4895-921B-D0590066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Aided vs non-aided (brand awareness)</a:t>
            </a:r>
          </a:p>
          <a:p>
            <a:r>
              <a:rPr lang="en-US" dirty="0"/>
              <a:t>Aided example</a:t>
            </a:r>
          </a:p>
          <a:p>
            <a:pPr lvl="1"/>
            <a:r>
              <a:rPr lang="en-US" dirty="0"/>
              <a:t>Which of the following brands are car sponsors of the team?</a:t>
            </a:r>
          </a:p>
          <a:p>
            <a:r>
              <a:rPr lang="en-US" dirty="0"/>
              <a:t>Unaided example (stronger awareness)</a:t>
            </a:r>
          </a:p>
          <a:p>
            <a:pPr lvl="1"/>
            <a:r>
              <a:rPr lang="en-US" dirty="0"/>
              <a:t>Please list all hospital sponsors of the team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Likelihood to purchase</a:t>
            </a:r>
          </a:p>
          <a:p>
            <a:r>
              <a:rPr lang="en-US" dirty="0"/>
              <a:t>Are you more or less likely to consider the brand if it is a sponsor?</a:t>
            </a:r>
          </a:p>
        </p:txBody>
      </p:sp>
    </p:spTree>
    <p:extLst>
      <p:ext uri="{BB962C8B-B14F-4D97-AF65-F5344CB8AC3E}">
        <p14:creationId xmlns:p14="http://schemas.microsoft.com/office/powerpoint/2010/main" val="3244671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721D65-4FCC-447E-A635-06FCB4B33796}"/>
              </a:ext>
            </a:extLst>
          </p:cNvPr>
          <p:cNvSpPr txBox="1">
            <a:spLocks/>
          </p:cNvSpPr>
          <p:nvPr/>
        </p:nvSpPr>
        <p:spPr>
          <a:xfrm>
            <a:off x="1603979" y="9569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Sample Survey Questions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414801-AA3A-41EC-9A59-6DE0E9776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2016125"/>
            <a:ext cx="9604375" cy="3449638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How likely are you to purchase a sponsor product vs. a non-sponsor product?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Which of the following are automobile partners of the team?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Please list all sponsors of the team you can recall.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1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CE13-DE3C-4594-B36A-1C1CA912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Survey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08AF-0FCA-4854-901A-4CEC25A58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How great have Toyota’s on-site activations been this past season? </a:t>
            </a:r>
          </a:p>
          <a:p>
            <a:pPr marL="0" indent="0" algn="ctr">
              <a:buNone/>
            </a:pPr>
            <a:r>
              <a:rPr lang="en-US" dirty="0"/>
              <a:t>Vs. </a:t>
            </a:r>
          </a:p>
          <a:p>
            <a:pPr marL="0" indent="0" algn="ctr">
              <a:buNone/>
            </a:pPr>
            <a:r>
              <a:rPr lang="en-US" dirty="0"/>
              <a:t>How do you feel about Toyota’s activations this past season?</a:t>
            </a:r>
          </a:p>
        </p:txBody>
      </p:sp>
    </p:spTree>
    <p:extLst>
      <p:ext uri="{BB962C8B-B14F-4D97-AF65-F5344CB8AC3E}">
        <p14:creationId xmlns:p14="http://schemas.microsoft.com/office/powerpoint/2010/main" val="219684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CE13-DE3C-4594-B36A-1C1CA912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Survey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08AF-0FCA-4854-901A-4CEC25A58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Do you always visit our on-site activation space? </a:t>
            </a:r>
          </a:p>
          <a:p>
            <a:pPr marL="0" indent="0" algn="ctr">
              <a:buNone/>
            </a:pPr>
            <a:r>
              <a:rPr lang="en-US" dirty="0"/>
              <a:t>Vs. </a:t>
            </a:r>
          </a:p>
          <a:p>
            <a:pPr marL="0" indent="0" algn="ctr">
              <a:buNone/>
            </a:pPr>
            <a:r>
              <a:rPr lang="en-US" dirty="0"/>
              <a:t>How many times have you stopped at the activation space?</a:t>
            </a:r>
          </a:p>
        </p:txBody>
      </p:sp>
    </p:spTree>
    <p:extLst>
      <p:ext uri="{BB962C8B-B14F-4D97-AF65-F5344CB8AC3E}">
        <p14:creationId xmlns:p14="http://schemas.microsoft.com/office/powerpoint/2010/main" val="2117482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434B8D-4BAB-4C9D-B21E-9568A8888444}"/>
              </a:ext>
            </a:extLst>
          </p:cNvPr>
          <p:cNvSpPr txBox="1">
            <a:spLocks/>
          </p:cNvSpPr>
          <p:nvPr/>
        </p:nvSpPr>
        <p:spPr>
          <a:xfrm>
            <a:off x="1603979" y="9569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  <p:pic>
        <p:nvPicPr>
          <p:cNvPr id="1026" name="Picture 2" descr="https://cdn.decision-wise.com/wp-content/uploads/2017/09/AND-THE-SURVEY-SAYS.jpg">
            <a:extLst>
              <a:ext uri="{FF2B5EF4-FFF2-40B4-BE49-F238E27FC236}">
                <a16:creationId xmlns:a16="http://schemas.microsoft.com/office/drawing/2014/main" id="{31C8EE42-26E1-4F81-A337-238EFC593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2006154"/>
            <a:ext cx="7620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4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F09-2511-4050-8044-EE40B212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DDFF-F88F-4B1A-B546-33030434F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surveys?</a:t>
            </a:r>
          </a:p>
          <a:p>
            <a:r>
              <a:rPr lang="en-US" dirty="0"/>
              <a:t>Surveying in sports</a:t>
            </a:r>
          </a:p>
          <a:p>
            <a:pPr lvl="1"/>
            <a:r>
              <a:rPr lang="en-US" dirty="0"/>
              <a:t>Sponsorships</a:t>
            </a:r>
          </a:p>
          <a:p>
            <a:pPr lvl="1"/>
            <a:r>
              <a:rPr lang="en-US" dirty="0"/>
              <a:t>Challenges with surveying</a:t>
            </a:r>
          </a:p>
          <a:p>
            <a:r>
              <a:rPr lang="en-US" dirty="0"/>
              <a:t>Setting up a survey</a:t>
            </a:r>
          </a:p>
          <a:p>
            <a:r>
              <a:rPr lang="en-US" dirty="0"/>
              <a:t>Examples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2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E584B-A57E-451B-B2A6-A9F707A9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EC7E3-274C-4CC8-8E48-75082A39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Easiest form of wide-scale information gathering</a:t>
            </a:r>
          </a:p>
          <a:p>
            <a:pPr lvl="1"/>
            <a:r>
              <a:rPr lang="en-US" dirty="0"/>
              <a:t>No limit on how many people receive the survey</a:t>
            </a:r>
          </a:p>
          <a:p>
            <a:pPr marL="514350" indent="-514350">
              <a:buAutoNum type="arabicPeriod"/>
            </a:pPr>
            <a:r>
              <a:rPr lang="en-US" dirty="0"/>
              <a:t>Cost-effective</a:t>
            </a:r>
          </a:p>
          <a:p>
            <a:pPr lvl="1"/>
            <a:r>
              <a:rPr lang="en-US" dirty="0"/>
              <a:t>Can be internally produced and managed</a:t>
            </a:r>
          </a:p>
          <a:p>
            <a:pPr marL="514350" indent="-514350"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dirty="0"/>
              <a:t>Various ways of distribution</a:t>
            </a:r>
          </a:p>
          <a:p>
            <a:pPr lvl="1"/>
            <a:r>
              <a:rPr lang="en-US" dirty="0"/>
              <a:t>In – person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App</a:t>
            </a:r>
          </a:p>
          <a:p>
            <a:pPr marL="514350" indent="-514350">
              <a:lnSpc>
                <a:spcPct val="140000"/>
              </a:lnSpc>
              <a:buFont typeface="Arial" panose="020B0604020202020204" pitchFamily="34" charset="0"/>
              <a:buAutoNum type="arabicPeriod"/>
            </a:pPr>
            <a:r>
              <a:rPr lang="en-US" dirty="0"/>
              <a:t>Precise results for analysis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0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EFF6-36E3-40DA-803E-13B95C914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Surveys in 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DCF2A-071D-49AD-BB57-AA93A7A5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135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Typically used for customer satisfaction</a:t>
            </a:r>
          </a:p>
          <a:p>
            <a:pPr lvl="1"/>
            <a:r>
              <a:rPr lang="en-US" dirty="0"/>
              <a:t>How do consumers feel about the experience?</a:t>
            </a:r>
          </a:p>
          <a:p>
            <a:pPr lvl="1"/>
            <a:r>
              <a:rPr lang="en-US" dirty="0"/>
              <a:t>What are areas of improvement?</a:t>
            </a:r>
          </a:p>
          <a:p>
            <a:pPr lvl="1"/>
            <a:r>
              <a:rPr lang="en-US" b="1" dirty="0"/>
              <a:t>Who is in the building?</a:t>
            </a:r>
          </a:p>
          <a:p>
            <a:r>
              <a:rPr lang="en-US" dirty="0"/>
              <a:t>Sponsorships (pre and post)</a:t>
            </a:r>
          </a:p>
          <a:p>
            <a:pPr lvl="1"/>
            <a:r>
              <a:rPr lang="en-US" dirty="0"/>
              <a:t>Benchmarking for engagement level at the start of sponsorship</a:t>
            </a:r>
          </a:p>
          <a:p>
            <a:pPr lvl="2"/>
            <a:r>
              <a:rPr lang="en-US" dirty="0"/>
              <a:t>App question example: Have you heard of this brand?</a:t>
            </a:r>
          </a:p>
          <a:p>
            <a:pPr lvl="1"/>
            <a:r>
              <a:rPr lang="en-US" dirty="0"/>
              <a:t>How has the sponsorship increased brand awareness?</a:t>
            </a:r>
          </a:p>
          <a:p>
            <a:pPr lvl="1"/>
            <a:r>
              <a:rPr lang="en-US" dirty="0"/>
              <a:t>Are people more likely to purchase a sponsor brand?</a:t>
            </a:r>
          </a:p>
          <a:p>
            <a:pPr lvl="1"/>
            <a:r>
              <a:rPr lang="en-US" b="1" dirty="0"/>
              <a:t>Who is in the building?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2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EFF6-36E3-40DA-803E-13B95C914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League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DCF2A-071D-49AD-BB57-AA93A7A5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13568"/>
          </a:xfrm>
        </p:spPr>
        <p:txBody>
          <a:bodyPr>
            <a:normAutofit/>
          </a:bodyPr>
          <a:lstStyle/>
          <a:p>
            <a:r>
              <a:rPr lang="en-US" dirty="0"/>
              <a:t>Every league sends out a report to its fans to understand their reactions to the league and to sponsors</a:t>
            </a:r>
          </a:p>
          <a:p>
            <a:r>
              <a:rPr lang="en-US" dirty="0"/>
              <a:t>Awareness of the league</a:t>
            </a:r>
          </a:p>
          <a:p>
            <a:r>
              <a:rPr lang="en-US" dirty="0"/>
              <a:t>Awareness of leagues sponsors</a:t>
            </a:r>
          </a:p>
          <a:p>
            <a:r>
              <a:rPr lang="en-US" dirty="0"/>
              <a:t>Affinity to sponsors</a:t>
            </a:r>
          </a:p>
          <a:p>
            <a:r>
              <a:rPr lang="en-US" dirty="0"/>
              <a:t>Likelihood to purchase (consideration) from sponsors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Why spend here instead of elsewhere?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8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0305-335D-4880-A903-2388D40B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03333-3040-45C0-BB6F-93A585625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822"/>
            <a:ext cx="7286876" cy="3554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0032B8-1C80-443B-9ABE-E18D68E3B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93131"/>
            <a:ext cx="3400069" cy="2443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C9BC2F-CAC2-4AB5-8769-DC9984B12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00" y="2773054"/>
            <a:ext cx="4885969" cy="32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7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F5A3-746A-4369-A4D8-37225317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Popular survey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EA74D-211B-4CC7-A452-3A29B3162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3FD21-FECD-4782-A83F-89A670041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015732"/>
            <a:ext cx="9603275" cy="39920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9FA697-3D70-45C2-98C2-E5F378DEF352}"/>
              </a:ext>
            </a:extLst>
          </p:cNvPr>
          <p:cNvSpPr/>
          <p:nvPr/>
        </p:nvSpPr>
        <p:spPr>
          <a:xfrm>
            <a:off x="10372725" y="2238375"/>
            <a:ext cx="485775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AE727F-D421-4F2A-8109-660055C30FF4}"/>
              </a:ext>
            </a:extLst>
          </p:cNvPr>
          <p:cNvSpPr/>
          <p:nvPr/>
        </p:nvSpPr>
        <p:spPr>
          <a:xfrm>
            <a:off x="2933700" y="2828925"/>
            <a:ext cx="485775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2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22A3-8851-4443-9D01-F294AF20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BFE24-C486-4895-921B-D0590066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Used both from a customer experience perspective and a sponsorship side</a:t>
            </a:r>
          </a:p>
          <a:p>
            <a:r>
              <a:rPr lang="en-US" dirty="0"/>
              <a:t>Teams need to know who is in the building</a:t>
            </a:r>
          </a:p>
          <a:p>
            <a:r>
              <a:rPr lang="en-US" dirty="0"/>
              <a:t>Brands want to know who they’re communicating to through the partnership</a:t>
            </a:r>
          </a:p>
          <a:p>
            <a:r>
              <a:rPr lang="en-US" dirty="0"/>
              <a:t>Are there specific subsets that can be targeted?</a:t>
            </a:r>
          </a:p>
        </p:txBody>
      </p:sp>
    </p:spTree>
    <p:extLst>
      <p:ext uri="{BB962C8B-B14F-4D97-AF65-F5344CB8AC3E}">
        <p14:creationId xmlns:p14="http://schemas.microsoft.com/office/powerpoint/2010/main" val="142268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EFF6-36E3-40DA-803E-13B95C914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surveying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DCF2A-071D-49AD-BB57-AA93A7A5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fatigue</a:t>
            </a:r>
          </a:p>
          <a:p>
            <a:pPr lvl="1"/>
            <a:r>
              <a:rPr lang="en-US" dirty="0"/>
              <a:t>Consumers are over-communicated to by every brand</a:t>
            </a:r>
          </a:p>
          <a:p>
            <a:r>
              <a:rPr lang="en-US" dirty="0"/>
              <a:t>Lack of responses</a:t>
            </a:r>
          </a:p>
          <a:p>
            <a:pPr lvl="1"/>
            <a:r>
              <a:rPr lang="en-US" dirty="0"/>
              <a:t>Response rates can fluctuate from 40% of members to only 10% of single-ticket buyers</a:t>
            </a:r>
          </a:p>
          <a:p>
            <a:pPr lvl="1"/>
            <a:r>
              <a:rPr lang="en-US" dirty="0"/>
              <a:t>Respondents may start to answer then drop out</a:t>
            </a:r>
          </a:p>
          <a:p>
            <a:r>
              <a:rPr lang="en-US" dirty="0"/>
              <a:t>Biased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7125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350</TotalTime>
  <Words>571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Gallery</vt:lpstr>
      <vt:lpstr>Data in Sports</vt:lpstr>
      <vt:lpstr>Outline</vt:lpstr>
      <vt:lpstr>Why survey?</vt:lpstr>
      <vt:lpstr>Surveys in Sports</vt:lpstr>
      <vt:lpstr>League reports</vt:lpstr>
      <vt:lpstr>PowerPoint Presentation</vt:lpstr>
      <vt:lpstr>Example: Popular survey tool</vt:lpstr>
      <vt:lpstr>demographic Questions</vt:lpstr>
      <vt:lpstr>Challenges to surveying</vt:lpstr>
      <vt:lpstr>Setting up a survey</vt:lpstr>
      <vt:lpstr>Survey Question Set-Up</vt:lpstr>
      <vt:lpstr>Common Types of Questions</vt:lpstr>
      <vt:lpstr>Demographic Questions</vt:lpstr>
      <vt:lpstr>Sponsor Questions</vt:lpstr>
      <vt:lpstr>PowerPoint Presentation</vt:lpstr>
      <vt:lpstr>Sample Survey Questions</vt:lpstr>
      <vt:lpstr>Sample Survey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in Sports</dc:title>
  <dc:creator>Li, Brenda</dc:creator>
  <cp:lastModifiedBy>Li, Brenda</cp:lastModifiedBy>
  <cp:revision>20</cp:revision>
  <dcterms:created xsi:type="dcterms:W3CDTF">2019-09-28T15:21:34Z</dcterms:created>
  <dcterms:modified xsi:type="dcterms:W3CDTF">2019-10-01T20:00:01Z</dcterms:modified>
</cp:coreProperties>
</file>