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Ontogeneze člověka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98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Psychomotorický vývoj dítěte</a:t>
            </a:r>
            <a:br>
              <a:rPr lang="cs-CZ" dirty="0"/>
            </a:br>
            <a:r>
              <a:rPr lang="cs-CZ" dirty="0"/>
              <a:t>Motorická ontogeneze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Nervová soustava svým uspořádáním a funkcí determinuje dvojí motorické chování: </a:t>
            </a:r>
          </a:p>
          <a:p>
            <a:pPr lvl="0"/>
            <a:r>
              <a:rPr lang="cs-CZ" sz="1800" b="1" dirty="0"/>
              <a:t>„Motorické funkce“</a:t>
            </a:r>
            <a:r>
              <a:rPr lang="cs-CZ" sz="1800" dirty="0"/>
              <a:t>, které vznikají na základě motorického učení. Jde o soustavu dočasně neměnných podmíněných a nepodmíněných reflexů vzniklých na podkladě stereotypně se opakujících podnětů – motorickým učením. </a:t>
            </a:r>
          </a:p>
          <a:p>
            <a:pPr lvl="0"/>
            <a:r>
              <a:rPr lang="cs-CZ" sz="1800" b="1" dirty="0"/>
              <a:t>„Motorické stereotypy“</a:t>
            </a:r>
            <a:r>
              <a:rPr lang="cs-CZ" sz="1800" dirty="0"/>
              <a:t>, jsou naučené a zautomatizované motorické funkce. V centrálním nervovém </a:t>
            </a:r>
            <a:r>
              <a:rPr lang="cs-CZ" sz="1800" dirty="0" smtClean="0"/>
              <a:t>systému jsou </a:t>
            </a:r>
            <a:r>
              <a:rPr lang="cs-CZ" sz="1800" dirty="0"/>
              <a:t>uspořádány také motorické funkce, které se objevují v téže podobě ve sledu generací. Tyto geneticky determinované složky hybnosti jsou nazývány </a:t>
            </a:r>
            <a:r>
              <a:rPr lang="cs-CZ" sz="1800" b="1" dirty="0"/>
              <a:t>„Motorické vzory“</a:t>
            </a:r>
            <a:r>
              <a:rPr lang="cs-CZ" sz="1800" dirty="0"/>
              <a:t>. V motorických vzorech je zakódována funkce svalu a svalových </a:t>
            </a:r>
            <a:r>
              <a:rPr lang="cs-CZ" sz="1800" dirty="0" smtClean="0"/>
              <a:t>synergií.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5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Psychomotorický vývoj dítěte</a:t>
            </a:r>
            <a:br>
              <a:rPr lang="cs-CZ" dirty="0" smtClean="0"/>
            </a:br>
            <a:r>
              <a:rPr lang="cs-CZ" dirty="0" smtClean="0"/>
              <a:t>Motorická ontogeneze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specifická pro každý živočišný druh</a:t>
            </a:r>
          </a:p>
          <a:p>
            <a:r>
              <a:rPr lang="cs-CZ" dirty="0" smtClean="0"/>
              <a:t>Geneticky daná</a:t>
            </a:r>
          </a:p>
          <a:p>
            <a:r>
              <a:rPr lang="cs-CZ" dirty="0" smtClean="0"/>
              <a:t>Automatická</a:t>
            </a:r>
          </a:p>
          <a:p>
            <a:r>
              <a:rPr lang="cs-CZ" dirty="0" smtClean="0"/>
              <a:t>Ontogenetické modely – mezníky ve vývoji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99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Ontogenetické modely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uvedeném věku ukazuje daný model 50% dětí, o týden později 75% dětí, o 14 dnů později 100% dětí</a:t>
            </a:r>
          </a:p>
          <a:p>
            <a:r>
              <a:rPr lang="cs-CZ" dirty="0" smtClean="0"/>
              <a:t>Pokud se jedná o stranový model, ukáže dítě model do druhé strany do 14 dnů</a:t>
            </a:r>
          </a:p>
          <a:p>
            <a:r>
              <a:rPr lang="cs-CZ" dirty="0" smtClean="0"/>
              <a:t>Každý nižší ontogenetický model je plně obsažený v modelu vyšším</a:t>
            </a:r>
          </a:p>
          <a:p>
            <a:r>
              <a:rPr lang="cs-CZ" dirty="0" smtClean="0"/>
              <a:t>Kvantita versus Kvalita ontogenetických modelů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72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věku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Kalendářní věk</a:t>
            </a:r>
          </a:p>
          <a:p>
            <a:r>
              <a:rPr lang="cs-CZ" dirty="0" smtClean="0"/>
              <a:t>Korigovaný věk</a:t>
            </a:r>
          </a:p>
          <a:p>
            <a:r>
              <a:rPr lang="cs-CZ" dirty="0" smtClean="0"/>
              <a:t>Vývojový věk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2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Spontánní hybnost</a:t>
            </a:r>
          </a:p>
          <a:p>
            <a:r>
              <a:rPr lang="cs-CZ" dirty="0" smtClean="0"/>
              <a:t>Reflexy</a:t>
            </a:r>
          </a:p>
          <a:p>
            <a:r>
              <a:rPr lang="cs-CZ" dirty="0" smtClean="0"/>
              <a:t>Polohové 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5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Ontogeneze x Fylogeneze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Fylogeneze – vývoj druhů organizmů v historickém sledu ve smyslu evoluční teorie. Většinou vede od jednodušších organizmů ke složitějším a na prostředí nezávislejším. </a:t>
            </a:r>
          </a:p>
          <a:p>
            <a:r>
              <a:rPr lang="cs-CZ" dirty="0" smtClean="0"/>
              <a:t>Ontogeneze – individuální vývoj organizmu (nejen člověka) od vzniku zárodku až do zániku jedince</a:t>
            </a:r>
          </a:p>
          <a:p>
            <a:endParaRPr lang="cs-CZ" dirty="0"/>
          </a:p>
          <a:p>
            <a:r>
              <a:rPr lang="cs-CZ" dirty="0" smtClean="0"/>
              <a:t>Oba tyto procesy se navzájem podmiňují</a:t>
            </a:r>
          </a:p>
          <a:p>
            <a:r>
              <a:rPr lang="cs-CZ" dirty="0" smtClean="0"/>
              <a:t>Biogenetický zákon – biologický zákon, podle kterého každý organizmus v průběhu svého individuálního vývoje (ontogeneze) opakuje určité projevy a vlastnosti těch forem, které prošli jeho předkové v průběhu evoluce (fylogeneze)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86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Ontogeneze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kvalitativního i kvantitativního vývoje organizmu v čase, který zahrnuje jak změny biologické, tak změny psychické</a:t>
            </a:r>
          </a:p>
          <a:p>
            <a:pPr lvl="1"/>
            <a:r>
              <a:rPr lang="cs-CZ" dirty="0" smtClean="0"/>
              <a:t>Proces kvalitativních změn – obvykle označován jako vývoj</a:t>
            </a:r>
          </a:p>
          <a:p>
            <a:pPr lvl="1"/>
            <a:r>
              <a:rPr lang="cs-CZ" dirty="0" smtClean="0"/>
              <a:t>Proces kvantitativních změn – obvykle označován jako růst</a:t>
            </a:r>
          </a:p>
          <a:p>
            <a:endParaRPr lang="cs-CZ" dirty="0" smtClean="0"/>
          </a:p>
          <a:p>
            <a:r>
              <a:rPr lang="cs-CZ" dirty="0" smtClean="0"/>
              <a:t>Dělení ontogeneze</a:t>
            </a:r>
          </a:p>
          <a:p>
            <a:pPr lvl="1"/>
            <a:r>
              <a:rPr lang="cs-CZ" dirty="0" smtClean="0"/>
              <a:t>Prenatální – </a:t>
            </a:r>
            <a:r>
              <a:rPr lang="cs-CZ" dirty="0" err="1" smtClean="0"/>
              <a:t>germinální</a:t>
            </a:r>
            <a:r>
              <a:rPr lang="cs-CZ" dirty="0" smtClean="0"/>
              <a:t>, embryonální a fetální</a:t>
            </a:r>
          </a:p>
          <a:p>
            <a:pPr lvl="1"/>
            <a:r>
              <a:rPr lang="cs-CZ" dirty="0" smtClean="0"/>
              <a:t>Perinatální – předporodní fáze, porod, novorozenecká fáze</a:t>
            </a:r>
          </a:p>
          <a:p>
            <a:pPr lvl="1"/>
            <a:r>
              <a:rPr lang="cs-CZ" dirty="0" smtClean="0"/>
              <a:t>Postnatální – vývojová (růstová), dospělá a stárnutí</a:t>
            </a:r>
          </a:p>
        </p:txBody>
      </p:sp>
    </p:spTree>
    <p:extLst>
      <p:ext uri="{BB962C8B-B14F-4D97-AF65-F5344CB8AC3E}">
        <p14:creationId xmlns:p14="http://schemas.microsoft.com/office/powerpoint/2010/main" val="23885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fáze</a:t>
            </a:r>
            <a:br>
              <a:rPr lang="cs-CZ" dirty="0" smtClean="0"/>
            </a:br>
            <a:r>
              <a:rPr lang="cs-CZ" sz="2800" dirty="0" smtClean="0"/>
              <a:t>Germinální období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Germinální (</a:t>
            </a:r>
            <a:r>
              <a:rPr lang="cs-CZ" dirty="0" err="1"/>
              <a:t>germinační</a:t>
            </a:r>
            <a:r>
              <a:rPr lang="cs-CZ" dirty="0"/>
              <a:t>) – první období ontogenetického vývoje, během něhož ze zygoty vzniká embryo (blastogeneze, </a:t>
            </a:r>
            <a:r>
              <a:rPr lang="cs-CZ" dirty="0" err="1"/>
              <a:t>preembryo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Morula za 60 hodin</a:t>
            </a:r>
          </a:p>
          <a:p>
            <a:pPr lvl="1"/>
            <a:r>
              <a:rPr lang="cs-CZ" dirty="0"/>
              <a:t>Blastocysta za 96-120 hodin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3" y="3051595"/>
            <a:ext cx="5075208" cy="38064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2594" y="5786734"/>
            <a:ext cx="639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https://www.technologyreview.com/the-download/608979/researchers-are-first-to-edit-human-embryos-with-tiniest-of-genetic-snips/</a:t>
            </a:r>
          </a:p>
        </p:txBody>
      </p:sp>
    </p:spTree>
    <p:extLst>
      <p:ext uri="{BB962C8B-B14F-4D97-AF65-F5344CB8AC3E}">
        <p14:creationId xmlns:p14="http://schemas.microsoft.com/office/powerpoint/2010/main" val="22857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fáze</a:t>
            </a:r>
            <a:br>
              <a:rPr lang="cs-CZ" dirty="0" smtClean="0"/>
            </a:br>
            <a:r>
              <a:rPr lang="cs-CZ" sz="2800" dirty="0" smtClean="0"/>
              <a:t>Embryonální období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Embryonální období</a:t>
            </a:r>
          </a:p>
          <a:p>
            <a:pPr lvl="1"/>
            <a:r>
              <a:rPr lang="cs-CZ" dirty="0"/>
              <a:t>Vývojové stádium mezi 2.-8. týdnem po oplození</a:t>
            </a:r>
          </a:p>
          <a:p>
            <a:pPr lvl="1"/>
            <a:r>
              <a:rPr lang="cs-CZ" dirty="0"/>
              <a:t>Klíčová fáze ontogeneze</a:t>
            </a:r>
          </a:p>
          <a:p>
            <a:pPr lvl="1"/>
            <a:r>
              <a:rPr lang="cs-CZ" dirty="0"/>
              <a:t>Množení a diferenciace buněk a formování orgánů a orgánových soustav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6" y="3673235"/>
            <a:ext cx="5661804" cy="31847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3629" y="6248399"/>
            <a:ext cx="46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https://busy.org/@steemreview/embryo</a:t>
            </a:r>
          </a:p>
        </p:txBody>
      </p:sp>
    </p:spTree>
    <p:extLst>
      <p:ext uri="{BB962C8B-B14F-4D97-AF65-F5344CB8AC3E}">
        <p14:creationId xmlns:p14="http://schemas.microsoft.com/office/powerpoint/2010/main" val="67490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fáze</a:t>
            </a:r>
            <a:br>
              <a:rPr lang="cs-CZ" dirty="0" smtClean="0"/>
            </a:br>
            <a:r>
              <a:rPr lang="cs-CZ" sz="2800" dirty="0" smtClean="0"/>
              <a:t>Fetální období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Fetální období – od 9. týdne do konce těhotenství</a:t>
            </a:r>
          </a:p>
          <a:p>
            <a:pPr lvl="1"/>
            <a:r>
              <a:rPr lang="cs-CZ" dirty="0" smtClean="0"/>
              <a:t>Zrání tkání a orgánů</a:t>
            </a:r>
          </a:p>
          <a:p>
            <a:pPr lvl="1"/>
            <a:r>
              <a:rPr lang="cs-CZ" dirty="0" smtClean="0"/>
              <a:t>Intenzivní růst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33" y="2952113"/>
            <a:ext cx="5748068" cy="39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Perinatální fáze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34" y="2401853"/>
            <a:ext cx="6650966" cy="4456147"/>
          </a:xfrm>
        </p:spPr>
      </p:pic>
      <p:sp>
        <p:nvSpPr>
          <p:cNvPr id="5" name="TextovéPole 4"/>
          <p:cNvSpPr txBox="1"/>
          <p:nvPr/>
        </p:nvSpPr>
        <p:spPr>
          <a:xfrm>
            <a:off x="465922" y="5952227"/>
            <a:ext cx="488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https://www.babyweb.cz/chci-dobry-porod-jak-na</a:t>
            </a:r>
          </a:p>
        </p:txBody>
      </p:sp>
    </p:spTree>
    <p:extLst>
      <p:ext uri="{BB962C8B-B14F-4D97-AF65-F5344CB8AC3E}">
        <p14:creationId xmlns:p14="http://schemas.microsoft.com/office/powerpoint/2010/main" val="8640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Postnatální fáze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Novorozenecké období – 1. den – 28 dní</a:t>
            </a:r>
          </a:p>
          <a:p>
            <a:r>
              <a:rPr lang="cs-CZ" dirty="0"/>
              <a:t>Kojenec – 28 dní – 1 rok</a:t>
            </a:r>
          </a:p>
          <a:p>
            <a:r>
              <a:rPr lang="cs-CZ" dirty="0"/>
              <a:t>Batole – 1 – 3 roky</a:t>
            </a:r>
          </a:p>
          <a:p>
            <a:r>
              <a:rPr lang="cs-CZ" dirty="0"/>
              <a:t>Předškolní období – 3 – 6 (7) let</a:t>
            </a:r>
          </a:p>
          <a:p>
            <a:r>
              <a:rPr lang="cs-CZ" dirty="0"/>
              <a:t>Školní období</a:t>
            </a:r>
          </a:p>
          <a:p>
            <a:pPr lvl="1"/>
            <a:r>
              <a:rPr lang="cs-CZ" dirty="0"/>
              <a:t>Mladší školní věk – 6 – 11 let</a:t>
            </a:r>
          </a:p>
          <a:p>
            <a:pPr lvl="1"/>
            <a:r>
              <a:rPr lang="cs-CZ" dirty="0"/>
              <a:t>Starší školní věk – 11 – 15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Dospívání (adolescence) – 15 – 20 let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27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Postnatální fáze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Dospělost</a:t>
            </a:r>
          </a:p>
          <a:p>
            <a:pPr lvl="1"/>
            <a:r>
              <a:rPr lang="cs-CZ" dirty="0" smtClean="0"/>
              <a:t>Mladší dospělost – 20 – 35 let</a:t>
            </a:r>
          </a:p>
          <a:p>
            <a:pPr lvl="1"/>
            <a:r>
              <a:rPr lang="cs-CZ" dirty="0" smtClean="0"/>
              <a:t>Střední dospělost – 35 – 50 let</a:t>
            </a:r>
          </a:p>
          <a:p>
            <a:pPr lvl="1"/>
            <a:r>
              <a:rPr lang="cs-CZ" dirty="0" smtClean="0"/>
              <a:t>Starší dospělost – 50 – 65 let</a:t>
            </a:r>
            <a:endParaRPr lang="cs-CZ" dirty="0"/>
          </a:p>
          <a:p>
            <a:r>
              <a:rPr lang="cs-CZ" dirty="0" smtClean="0"/>
              <a:t>Stáří – 65 a více let</a:t>
            </a:r>
          </a:p>
          <a:p>
            <a:pPr lvl="1"/>
            <a:r>
              <a:rPr lang="cs-CZ" dirty="0" err="1" smtClean="0"/>
              <a:t>Presénium</a:t>
            </a:r>
            <a:r>
              <a:rPr lang="cs-CZ" dirty="0" smtClean="0"/>
              <a:t> (stárnutí) – 65 – 75 let</a:t>
            </a:r>
            <a:endParaRPr lang="cs-CZ" dirty="0"/>
          </a:p>
          <a:p>
            <a:pPr lvl="1"/>
            <a:r>
              <a:rPr lang="cs-CZ" dirty="0" err="1" smtClean="0"/>
              <a:t>Sénium</a:t>
            </a:r>
            <a:r>
              <a:rPr lang="cs-CZ" dirty="0" smtClean="0"/>
              <a:t> (stáří) – 75 – 85 let</a:t>
            </a:r>
          </a:p>
          <a:p>
            <a:pPr lvl="1"/>
            <a:r>
              <a:rPr lang="cs-CZ" dirty="0" smtClean="0"/>
              <a:t>Dlouhověkost – nad 85 let</a:t>
            </a:r>
          </a:p>
        </p:txBody>
      </p:sp>
    </p:spTree>
    <p:extLst>
      <p:ext uri="{BB962C8B-B14F-4D97-AF65-F5344CB8AC3E}">
        <p14:creationId xmlns:p14="http://schemas.microsoft.com/office/powerpoint/2010/main" val="119806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506</Words>
  <Application>Microsoft Office PowerPoint</Application>
  <PresentationFormat>Širokoúhlá obrazovka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Ontogeneze člověka</vt:lpstr>
      <vt:lpstr>Ontogeneze x Fylogeneze</vt:lpstr>
      <vt:lpstr>Ontogeneze</vt:lpstr>
      <vt:lpstr>Prenatální fáze Germinální období</vt:lpstr>
      <vt:lpstr>Prenatální fáze Embryonální období</vt:lpstr>
      <vt:lpstr>Prenatální fáze Fetální období</vt:lpstr>
      <vt:lpstr>Perinatální fáze</vt:lpstr>
      <vt:lpstr>Postnatální fáze I.</vt:lpstr>
      <vt:lpstr>Postnatální fáze II.</vt:lpstr>
      <vt:lpstr>Psychomotorický vývoj dítěte Motorická ontogeneze</vt:lpstr>
      <vt:lpstr>Psychomotorický vývoj dítěte Motorická ontogeneze</vt:lpstr>
      <vt:lpstr>Ontogenetické modely</vt:lpstr>
      <vt:lpstr>Hodnocení věku dítěte</vt:lpstr>
      <vt:lpstr>Hodnocení vývoje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Ontogeneze člověka</dc:title>
  <dc:creator>Radulenka</dc:creator>
  <cp:lastModifiedBy>Radulenka</cp:lastModifiedBy>
  <cp:revision>8</cp:revision>
  <dcterms:created xsi:type="dcterms:W3CDTF">2018-09-24T18:46:50Z</dcterms:created>
  <dcterms:modified xsi:type="dcterms:W3CDTF">2018-09-24T19:47:17Z</dcterms:modified>
</cp:coreProperties>
</file>