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4" r:id="rId3"/>
    <p:sldId id="355" r:id="rId4"/>
    <p:sldId id="670" r:id="rId5"/>
    <p:sldId id="863" r:id="rId6"/>
    <p:sldId id="864" r:id="rId7"/>
    <p:sldId id="865" r:id="rId8"/>
    <p:sldId id="866" r:id="rId9"/>
    <p:sldId id="915" r:id="rId10"/>
    <p:sldId id="914" r:id="rId11"/>
    <p:sldId id="909" r:id="rId12"/>
    <p:sldId id="910" r:id="rId13"/>
    <p:sldId id="911" r:id="rId14"/>
    <p:sldId id="912" r:id="rId15"/>
    <p:sldId id="913" r:id="rId16"/>
    <p:sldId id="867" r:id="rId17"/>
    <p:sldId id="35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AE20B-7A47-46A7-9C9B-35E90D236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DF7765-F340-41B2-B3F3-272793B89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132DB0-A8CD-4365-874B-D1F45C668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210FF1-1416-4FFD-8A56-7080BEAC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BA5FCA-9562-4594-A2C5-107A6FF3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22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D922C-9A94-46A1-95CC-BC897463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9EEE2E-A77C-4FCE-9E75-5B16B3FFC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802B0C-6D4E-40EB-890E-D1E817CF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9CE8FB-E6CC-4FE5-B256-43332212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52A103-917D-4070-BB37-0C492D82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872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2523FB-C030-4590-AE50-D2EF07CDF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581608-2CCE-48B4-A138-0AC9260B5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97835B-D6AF-4963-944F-3969EBC2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5A3557-2ED6-4E8B-8E06-832D3CFA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02921-0DE0-4649-8F6B-BEF1DC39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76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34558-E3B1-4908-B815-CC718549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FE5E0-34E3-4563-9753-E746D50C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A81F66-0A61-45FB-A3C7-34EE3EAF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360938-BBF9-4707-8EE3-58BDCB6B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F7C47D-44C7-4B46-A262-92BF5378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3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52B45-F9B4-4147-A585-0B5C85D8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B7F770-7589-4EA8-9B58-1F0C04E83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6A3F72-9D42-4A41-9243-CBA91FC0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7D8055-4119-486E-A828-0C0896EF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4354DA-3B5F-460B-94C5-192C87A9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60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2875A-F6CC-4792-8025-611B74A55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AE012-3200-4D43-B02B-4A65A9E6F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F04258-C2E0-4230-A14D-907F28D75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A9F41C-4F5A-4B48-839D-1FB9EF3BC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A60D27-1DDF-43D6-8FF8-6288AE5C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764BCE-4DED-41FD-A22B-9BA4367AB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56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D52B7-4C4E-4DC8-B113-C36C22EE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1A15A1-4B22-4FE5-AB9F-3FE6C2AFE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291211-79FE-4B7D-979F-17A4E99E5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F63CAC-6F73-438D-B6FD-CE4305944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0A89C8E-36A3-4821-9789-FC5D387B3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282CD6-0CBB-4BC4-B882-243EF85D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D24D706-D51A-4F78-BE90-BD6B4C32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D235BD-8EDE-412B-B092-31597BAE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7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C7707-C417-4357-86D7-62408ABD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F2C832-FAF7-45BF-990F-2B3DA7B6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E649A0-05DA-4E69-99F7-411AA006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804D34-D77B-46B1-8C7B-ED586056F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57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0CC766-1F1A-4EB6-B8BE-97759DD6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D169C4-73BC-4FA8-A40A-2928AE31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4EB70D-7D3C-408B-88DF-D9207AFA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92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09621-8CA2-41BF-A610-034035B7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EBD24-11D8-4EF1-9399-DE84D4467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C39C15-109A-431E-B001-97521526E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62BC92-1FAD-4054-8C9F-32234634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4F0718-27FD-4103-B1EB-ACF7E654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E6704B-5DBB-45CB-9668-59837560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A2D05-8D94-4392-8EE6-BD69D9BEC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C76182D-193C-44BA-A733-C71EADE18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F99AAE-192D-449F-94ED-B569E7E16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C98BDB-B225-49C7-BDB8-8EB1C8D6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CA26B7-679C-4297-8EA8-ECB9C491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D8009D-FEBF-46A4-B1FA-1EE1052D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74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EB2316-C38F-469F-AC8F-2710418E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F16004-CAC2-462B-96E1-0D4A91BF8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3338D2-2F4F-4481-93F0-9EEAFC4B1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7C5E-981D-417D-BEB9-7B53840B7B01}" type="datetimeFigureOut">
              <a:rPr lang="cs-CZ" smtClean="0"/>
              <a:t>16. 11. 2020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5A3B3-5328-4CA0-A649-F790C7880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09A73-8CAA-485E-A1B9-1E8580F4B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402CE-4EF3-4C86-A04D-A117ABB15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67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72B49-4A29-4B4A-AB4D-6914C20D58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Hemokoagulace v kostce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BAF9D7-B9ED-4E01-80C2-45C35C91C0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26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Nadpis 1">
            <a:extLst>
              <a:ext uri="{FF2B5EF4-FFF2-40B4-BE49-F238E27FC236}">
                <a16:creationId xmlns:a16="http://schemas.microsoft.com/office/drawing/2014/main" id="{4D2F7785-49D7-4B67-A900-F35379E0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Královna Victorie</a:t>
            </a:r>
          </a:p>
        </p:txBody>
      </p:sp>
      <p:pic>
        <p:nvPicPr>
          <p:cNvPr id="332803" name="Zástupný obsah 4" descr="Obsah obrázku budova, osoba, stojící, vpředu&#10;&#10;Popis byl vytvořen automaticky">
            <a:extLst>
              <a:ext uri="{FF2B5EF4-FFF2-40B4-BE49-F238E27FC236}">
                <a16:creationId xmlns:a16="http://schemas.microsoft.com/office/drawing/2014/main" id="{D2549A6B-8F51-4E1A-8D83-C91EF38BAA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4" y="1773238"/>
            <a:ext cx="6840537" cy="46799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Nadpis 1">
            <a:extLst>
              <a:ext uri="{FF2B5EF4-FFF2-40B4-BE49-F238E27FC236}">
                <a16:creationId xmlns:a16="http://schemas.microsoft.com/office/drawing/2014/main" id="{5461BFDD-0B7D-46CD-94CC-D8BA3016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hemofilie</a:t>
            </a:r>
          </a:p>
        </p:txBody>
      </p:sp>
      <p:sp>
        <p:nvSpPr>
          <p:cNvPr id="333827" name="Zástupný obsah 2">
            <a:extLst>
              <a:ext uri="{FF2B5EF4-FFF2-40B4-BE49-F238E27FC236}">
                <a16:creationId xmlns:a16="http://schemas.microsoft.com/office/drawing/2014/main" id="{39046CB1-1A83-43C4-BC62-5433B17C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Tato panovnice byla velmi plodná, s manželem princem Albertem měli devět dětí, z toho byl jeden syn hemofilik a dvě dcery přenašečky. Díky dochovaným rodokmenům i historickým faktům lze na rodině královny Viktorie sledovat, jak se hemofilie šířila na další generace a jak ovlivnila nejen život postižených osob, ale i historický vývoj v tehdejší Evropě.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Nadpis 1">
            <a:extLst>
              <a:ext uri="{FF2B5EF4-FFF2-40B4-BE49-F238E27FC236}">
                <a16:creationId xmlns:a16="http://schemas.microsoft.com/office/drawing/2014/main" id="{AEC82D0E-0EC0-41F7-9EF0-453EAA14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Hemofilie A,B</a:t>
            </a:r>
          </a:p>
        </p:txBody>
      </p:sp>
      <p:sp>
        <p:nvSpPr>
          <p:cNvPr id="334851" name="Zástupný obsah 2">
            <a:extLst>
              <a:ext uri="{FF2B5EF4-FFF2-40B4-BE49-F238E27FC236}">
                <a16:creationId xmlns:a16="http://schemas.microsoft.com/office/drawing/2014/main" id="{491F6BDB-904C-47DB-96FA-93AEF5A1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U hemofilie A je nedostatek srážecího faktoru VIII</a:t>
            </a:r>
            <a:br>
              <a:rPr lang="cs-CZ" altLang="cs-CZ"/>
            </a:br>
            <a:r>
              <a:rPr lang="cs-CZ" altLang="cs-CZ"/>
              <a:t>a u hemofilie B chybí srážecí faktor IX. Hemofilii A má přibližně jeden z 5 000 až 10 000 mužů, zatímco hemofilie B je méně častá a objevuje se přibližně u jednoho z 25 000 mužů. Obě formy postihují zejména muže.</a:t>
            </a:r>
          </a:p>
          <a:p>
            <a:pPr marL="0" indent="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Nadpis 1">
            <a:extLst>
              <a:ext uri="{FF2B5EF4-FFF2-40B4-BE49-F238E27FC236}">
                <a16:creationId xmlns:a16="http://schemas.microsoft.com/office/drawing/2014/main" id="{19991B8F-CAAC-4622-A7E0-FD1D1FA4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Dědičnost hemofilie A,B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5A145-F60D-49E3-9DDC-1C5DA5F40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Hemofilie A i B se obvykle dědí, ale mohou se objevit i v případě, že se porucha v rodinné anamnéze dosud neobjevila. U 30 % hemofiliků s formou A </a:t>
            </a:r>
            <a:r>
              <a:rPr lang="cs-CZ" dirty="0" err="1"/>
              <a:t>a</a:t>
            </a:r>
            <a:r>
              <a:rPr lang="cs-CZ" dirty="0"/>
              <a:t> B vznikne onemocnění spontánně, tedy mutací vlastních genů.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Nadpis 1">
            <a:extLst>
              <a:ext uri="{FF2B5EF4-FFF2-40B4-BE49-F238E27FC236}">
                <a16:creationId xmlns:a16="http://schemas.microsoft.com/office/drawing/2014/main" id="{E765DEA1-2FB1-4444-B643-4C7E30908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Léčba hemofilie</a:t>
            </a:r>
          </a:p>
        </p:txBody>
      </p:sp>
      <p:sp>
        <p:nvSpPr>
          <p:cNvPr id="336899" name="Zástupný obsah 2">
            <a:extLst>
              <a:ext uri="{FF2B5EF4-FFF2-40B4-BE49-F238E27FC236}">
                <a16:creationId xmlns:a16="http://schemas.microsoft.com/office/drawing/2014/main" id="{7B9B5CA9-974A-47A3-A0D7-F9E1E9C57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Substituce chybějícího faktoru- profylaktická nebo okamžitá při krvácení</a:t>
            </a:r>
          </a:p>
          <a:p>
            <a:r>
              <a:rPr lang="cs-CZ" altLang="cs-CZ"/>
              <a:t>Prevence úrazů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Nadpis 1">
            <a:extLst>
              <a:ext uri="{FF2B5EF4-FFF2-40B4-BE49-F238E27FC236}">
                <a16:creationId xmlns:a16="http://schemas.microsoft.com/office/drawing/2014/main" id="{C5502FA6-7ABA-4CAF-9117-C4D39931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Koagulační kaskáda</a:t>
            </a:r>
          </a:p>
        </p:txBody>
      </p:sp>
      <p:pic>
        <p:nvPicPr>
          <p:cNvPr id="337923" name="Zástupný obsah 4">
            <a:extLst>
              <a:ext uri="{FF2B5EF4-FFF2-40B4-BE49-F238E27FC236}">
                <a16:creationId xmlns:a16="http://schemas.microsoft.com/office/drawing/2014/main" id="{CEEA909D-6163-4384-9C4F-B48DBE655C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6" y="1484314"/>
            <a:ext cx="5903913" cy="468153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Nadpis 1">
            <a:extLst>
              <a:ext uri="{FF2B5EF4-FFF2-40B4-BE49-F238E27FC236}">
                <a16:creationId xmlns:a16="http://schemas.microsoft.com/office/drawing/2014/main" id="{835664D5-8CD2-4565-8A60-A94F0093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98600"/>
          </a:xfrm>
        </p:spPr>
        <p:txBody>
          <a:bodyPr/>
          <a:lstStyle/>
          <a:p>
            <a:r>
              <a:rPr lang="cs-CZ" altLang="cs-CZ"/>
              <a:t>Vaskulární hemoragické diatézy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3C2C18-E8DC-4478-A390-343FF2F58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Petechiální krvácení, hemoragické </a:t>
            </a:r>
            <a:r>
              <a:rPr lang="cs-CZ" dirty="0" err="1"/>
              <a:t>makuly</a:t>
            </a:r>
            <a:r>
              <a:rPr lang="cs-CZ" dirty="0"/>
              <a:t> na hýždích a distálních extenzorových </a:t>
            </a:r>
            <a:r>
              <a:rPr lang="cs-CZ"/>
              <a:t>částech bérců</a:t>
            </a:r>
            <a:endParaRPr lang="cs-CZ" dirty="0"/>
          </a:p>
          <a:p>
            <a:pPr>
              <a:buFont typeface="Arial" charset="0"/>
              <a:buChar char="•"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/>
              <a:t>Vrozené – </a:t>
            </a:r>
            <a:r>
              <a:rPr lang="cs-CZ" dirty="0" err="1"/>
              <a:t>Renduova</a:t>
            </a:r>
            <a:r>
              <a:rPr lang="cs-CZ" dirty="0"/>
              <a:t> </a:t>
            </a:r>
            <a:r>
              <a:rPr lang="cs-CZ" dirty="0" err="1"/>
              <a:t>Oslerova</a:t>
            </a:r>
            <a:r>
              <a:rPr lang="cs-CZ" dirty="0"/>
              <a:t> nemoc (hereditární hemoragická </a:t>
            </a:r>
            <a:r>
              <a:rPr lang="cs-CZ" dirty="0" err="1"/>
              <a:t>teleangiektazie</a:t>
            </a:r>
            <a:r>
              <a:rPr lang="cs-CZ" dirty="0"/>
              <a:t>)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/>
              <a:t>Získané – dlouhodobá terapie kortikoidy, avitaminóza C, alergická vaskulitida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Nadpis 1">
            <a:extLst>
              <a:ext uri="{FF2B5EF4-FFF2-40B4-BE49-F238E27FC236}">
                <a16:creationId xmlns:a16="http://schemas.microsoft.com/office/drawing/2014/main" id="{F9DCBE88-F937-4D7F-9D8A-EEB02D9E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268413"/>
          </a:xfrm>
        </p:spPr>
        <p:txBody>
          <a:bodyPr/>
          <a:lstStyle/>
          <a:p>
            <a:r>
              <a:rPr lang="cs-CZ" altLang="cs-CZ"/>
              <a:t>Gastroenterologie – nemoci jícnu </a:t>
            </a:r>
          </a:p>
        </p:txBody>
      </p:sp>
      <p:sp>
        <p:nvSpPr>
          <p:cNvPr id="339971" name="Zástupný symbol pro obsah 2">
            <a:extLst>
              <a:ext uri="{FF2B5EF4-FFF2-40B4-BE49-F238E27FC236}">
                <a16:creationId xmlns:a16="http://schemas.microsoft.com/office/drawing/2014/main" id="{F2093DA6-63A4-4039-8AF9-2D2546BFD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25539"/>
            <a:ext cx="8229600" cy="5000625"/>
          </a:xfrm>
        </p:spPr>
        <p:txBody>
          <a:bodyPr/>
          <a:lstStyle/>
          <a:p>
            <a:r>
              <a:rPr lang="cs-CZ" altLang="cs-CZ"/>
              <a:t>Vyšetřovací metody – ezofagoskopie, RTG pasáž jícnem, dynamická scintigrefioe jícnu,  pH-metrie jícnu,  endoskopická ultrasonografie, biopsie</a:t>
            </a:r>
          </a:p>
          <a:p>
            <a:r>
              <a:rPr lang="cs-CZ" altLang="cs-CZ"/>
              <a:t>Dysfagie a nemoci provázené dysfagii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    Horní dysfagie (nádor, divertikl, struma, suchost sliznice)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    Dolní dysfagie (nádor, neuromuskulární poruchy, nádor mediastina, bronchů, aneurysma aorty)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Nadpis 1">
            <a:extLst>
              <a:ext uri="{FF2B5EF4-FFF2-40B4-BE49-F238E27FC236}">
                <a16:creationId xmlns:a16="http://schemas.microsoft.com/office/drawing/2014/main" id="{74DAD6E2-8ED4-4543-9E4F-09ED43DBD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Poruchy hemostázy I</a:t>
            </a:r>
          </a:p>
        </p:txBody>
      </p:sp>
      <p:sp>
        <p:nvSpPr>
          <p:cNvPr id="324611" name="Zástupný symbol pro obsah 2">
            <a:extLst>
              <a:ext uri="{FF2B5EF4-FFF2-40B4-BE49-F238E27FC236}">
                <a16:creationId xmlns:a16="http://schemas.microsoft.com/office/drawing/2014/main" id="{AFF284C7-F6C3-408D-867E-8DBEC8DF7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Krvácivé stavy – porucha některého z hemostatických mechanismů, z poruchy cévní stěny, funkce krevních destiček, činitelů plazmatické koagulace a fibrinolytického systému</a:t>
            </a:r>
          </a:p>
          <a:p>
            <a:r>
              <a:rPr lang="cs-CZ" altLang="cs-CZ"/>
              <a:t>Trombofilní stavy – tromboembolické příhody z poruch hemostatické rovnováhy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Nadpis 1">
            <a:extLst>
              <a:ext uri="{FF2B5EF4-FFF2-40B4-BE49-F238E27FC236}">
                <a16:creationId xmlns:a16="http://schemas.microsoft.com/office/drawing/2014/main" id="{2FA50B16-8E84-4271-AE03-F173EA516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5889"/>
            <a:ext cx="8229600" cy="936625"/>
          </a:xfrm>
        </p:spPr>
        <p:txBody>
          <a:bodyPr/>
          <a:lstStyle/>
          <a:p>
            <a:r>
              <a:rPr lang="cs-CZ" altLang="cs-CZ"/>
              <a:t>Poruchy hemostázy II</a:t>
            </a:r>
          </a:p>
        </p:txBody>
      </p:sp>
      <p:sp>
        <p:nvSpPr>
          <p:cNvPr id="325635" name="Zástupný symbol pro obsah 2">
            <a:extLst>
              <a:ext uri="{FF2B5EF4-FFF2-40B4-BE49-F238E27FC236}">
                <a16:creationId xmlns:a16="http://schemas.microsoft.com/office/drawing/2014/main" id="{63FE22D7-40B1-4A45-9C09-ADD947B86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52513"/>
            <a:ext cx="8229600" cy="5073650"/>
          </a:xfrm>
        </p:spPr>
        <p:txBody>
          <a:bodyPr/>
          <a:lstStyle/>
          <a:p>
            <a:r>
              <a:rPr lang="cs-CZ" altLang="cs-CZ"/>
              <a:t>Krvácivé stavy z cévních příčin, vrozené, získané</a:t>
            </a:r>
          </a:p>
          <a:p>
            <a:r>
              <a:rPr lang="cs-CZ" altLang="cs-CZ"/>
              <a:t>Krvácivé stavy z destičkových příčin (70%)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    Trombocytopenie – snížená tvorba, zvýšený zánik krevních destiček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     Trombocytopatie, vrozené, získané</a:t>
            </a:r>
          </a:p>
          <a:p>
            <a:r>
              <a:rPr lang="cs-CZ" altLang="cs-CZ"/>
              <a:t>Koagulopatie – snížená koncentrace nebo aktivity koagulačních faktorů (hemofilie)(20%)</a:t>
            </a:r>
          </a:p>
          <a:p>
            <a:r>
              <a:rPr lang="cs-CZ" altLang="cs-CZ"/>
              <a:t>Cévní hemoragické diatézy (10%)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Nadpis 1">
            <a:extLst>
              <a:ext uri="{FF2B5EF4-FFF2-40B4-BE49-F238E27FC236}">
                <a16:creationId xmlns:a16="http://schemas.microsoft.com/office/drawing/2014/main" id="{6664EB09-6051-46A9-9AB3-923DBB8D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Hemostáza – přehledné schéma</a:t>
            </a:r>
          </a:p>
        </p:txBody>
      </p:sp>
      <p:pic>
        <p:nvPicPr>
          <p:cNvPr id="326659" name="Zástupný symbol pro obsah 3">
            <a:extLst>
              <a:ext uri="{FF2B5EF4-FFF2-40B4-BE49-F238E27FC236}">
                <a16:creationId xmlns:a16="http://schemas.microsoft.com/office/drawing/2014/main" id="{2D3A1454-7035-42A5-A98C-1688C81DAD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5914" y="1557338"/>
            <a:ext cx="6624637" cy="46085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Nadpis 1">
            <a:extLst>
              <a:ext uri="{FF2B5EF4-FFF2-40B4-BE49-F238E27FC236}">
                <a16:creationId xmlns:a16="http://schemas.microsoft.com/office/drawing/2014/main" id="{34B305CF-415C-455C-9C84-06BF37F69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Trombocytopenie</a:t>
            </a:r>
          </a:p>
        </p:txBody>
      </p:sp>
      <p:sp>
        <p:nvSpPr>
          <p:cNvPr id="327683" name="Zástupný symbol pro obsah 2">
            <a:extLst>
              <a:ext uri="{FF2B5EF4-FFF2-40B4-BE49-F238E27FC236}">
                <a16:creationId xmlns:a16="http://schemas.microsoft.com/office/drawing/2014/main" id="{8FAE8168-0AFD-40E0-AA67-B09F2F00F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Poruchy tvorby trombocytů</a:t>
            </a:r>
          </a:p>
          <a:p>
            <a:r>
              <a:rPr lang="cs-CZ" altLang="cs-CZ"/>
              <a:t>Zvýšený obrat trombocytů (protilátky)</a:t>
            </a:r>
          </a:p>
          <a:p>
            <a:r>
              <a:rPr lang="cs-CZ" altLang="cs-CZ"/>
              <a:t>Hypersplenizmus </a:t>
            </a:r>
          </a:p>
          <a:p>
            <a:r>
              <a:rPr lang="cs-CZ" altLang="cs-CZ"/>
              <a:t>Náhrada srdeční chlopně mechanickou protézou</a:t>
            </a:r>
          </a:p>
          <a:p>
            <a:r>
              <a:rPr lang="cs-CZ" altLang="cs-CZ"/>
              <a:t>Hemolyticko-uremický syndrom</a:t>
            </a:r>
          </a:p>
          <a:p>
            <a:r>
              <a:rPr lang="cs-CZ" altLang="cs-CZ"/>
              <a:t>Trombotická trombocytopenická purpura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Nadpis 1">
            <a:extLst>
              <a:ext uri="{FF2B5EF4-FFF2-40B4-BE49-F238E27FC236}">
                <a16:creationId xmlns:a16="http://schemas.microsoft.com/office/drawing/2014/main" id="{DD15E2FE-9EB6-4430-8878-27B934E41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76250"/>
            <a:ext cx="8229600" cy="941388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Idiopatická trombocytopenická purpura (ITP)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28707" name="Zástupný symbol pro obsah 2">
            <a:extLst>
              <a:ext uri="{FF2B5EF4-FFF2-40B4-BE49-F238E27FC236}">
                <a16:creationId xmlns:a16="http://schemas.microsoft.com/office/drawing/2014/main" id="{0DBA424B-1608-4FD8-BE09-E1EAEAC00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41439"/>
            <a:ext cx="8229600" cy="4784725"/>
          </a:xfrm>
        </p:spPr>
        <p:txBody>
          <a:bodyPr/>
          <a:lstStyle/>
          <a:p>
            <a:r>
              <a:rPr lang="cs-CZ" altLang="cs-CZ"/>
              <a:t>Slezina je hlavním místem tvorby autoprotilátek a hlavním místem odbourávání trombocytů</a:t>
            </a:r>
          </a:p>
          <a:p>
            <a:r>
              <a:rPr lang="cs-CZ" altLang="cs-CZ"/>
              <a:t>Klinicky: petechie, epistaxe, bez splenomegalie, možné intracerebrální krvácení</a:t>
            </a:r>
          </a:p>
          <a:p>
            <a:r>
              <a:rPr lang="cs-CZ" altLang="cs-CZ"/>
              <a:t>Dg.: izolovaná trombocytopenie, antitrombocytární protilátky IgG, obrovské trombocyty</a:t>
            </a:r>
          </a:p>
          <a:p>
            <a:r>
              <a:rPr lang="cs-CZ" altLang="cs-CZ"/>
              <a:t>Terapie: substituce trombokoncentrátem, kortikoidy, imunoglobuliny, splenektomie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Nadpis 1">
            <a:extLst>
              <a:ext uri="{FF2B5EF4-FFF2-40B4-BE49-F238E27FC236}">
                <a16:creationId xmlns:a16="http://schemas.microsoft.com/office/drawing/2014/main" id="{54155E0B-22AE-40EE-A092-3FD4B773E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Trombocytopatie</a:t>
            </a:r>
          </a:p>
        </p:txBody>
      </p:sp>
      <p:sp>
        <p:nvSpPr>
          <p:cNvPr id="329731" name="Zástupný symbol pro obsah 2">
            <a:extLst>
              <a:ext uri="{FF2B5EF4-FFF2-40B4-BE49-F238E27FC236}">
                <a16:creationId xmlns:a16="http://schemas.microsoft.com/office/drawing/2014/main" id="{4676832E-BAB0-4619-8664-2043F097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Narušená funkce trombocytů při jejich normálním počtu</a:t>
            </a:r>
          </a:p>
          <a:p>
            <a:r>
              <a:rPr lang="cs-CZ" altLang="cs-CZ"/>
              <a:t>Bývá po lécích - ASA, dextran, při uremii, u mnohočetného myelomu (monoklonální protilátky)</a:t>
            </a:r>
          </a:p>
          <a:p>
            <a:r>
              <a:rPr lang="cs-CZ" altLang="cs-CZ"/>
              <a:t>Počet trombocytů v normě, prodloužená doba krvácení</a:t>
            </a:r>
          </a:p>
          <a:p>
            <a:r>
              <a:rPr lang="cs-CZ" altLang="cs-CZ"/>
              <a:t>Terapie kauzální při známé příčině, jinak jen stavění krvácení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Nadpis 1">
            <a:extLst>
              <a:ext uri="{FF2B5EF4-FFF2-40B4-BE49-F238E27FC236}">
                <a16:creationId xmlns:a16="http://schemas.microsoft.com/office/drawing/2014/main" id="{ECFE5B3C-5E80-4960-8FD8-8E002CFD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Koagulopatie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666290-7652-48FF-A41A-3A749A286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/>
              <a:t>Vrozené: hemofilie, von </a:t>
            </a:r>
            <a:r>
              <a:rPr lang="cs-CZ" dirty="0" err="1"/>
              <a:t>Willebrandův</a:t>
            </a:r>
            <a:r>
              <a:rPr lang="cs-CZ" dirty="0"/>
              <a:t> </a:t>
            </a:r>
          </a:p>
          <a:p>
            <a:pPr marL="0" indent="0">
              <a:buNone/>
              <a:defRPr/>
            </a:pPr>
            <a:r>
              <a:rPr lang="cs-CZ" dirty="0"/>
              <a:t>    syndrom a četné další (vzácné)</a:t>
            </a:r>
          </a:p>
          <a:p>
            <a:pPr marL="0" indent="0">
              <a:buNone/>
              <a:defRPr/>
            </a:pPr>
            <a:r>
              <a:rPr lang="cs-CZ" dirty="0"/>
              <a:t>    Leidenská mutace 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/>
              <a:t>Získané: poškození jater, nedostatek vitaminu K, malabsorpční syndrom, konsumpční </a:t>
            </a:r>
            <a:r>
              <a:rPr lang="cs-CZ" dirty="0" err="1"/>
              <a:t>koagulopatie</a:t>
            </a:r>
            <a:r>
              <a:rPr lang="cs-CZ" dirty="0"/>
              <a:t>, </a:t>
            </a:r>
            <a:r>
              <a:rPr lang="cs-CZ" dirty="0" err="1"/>
              <a:t>hyperfibrinolýza</a:t>
            </a:r>
            <a:r>
              <a:rPr lang="cs-CZ" dirty="0"/>
              <a:t> napři při DIC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Nadpis 1">
            <a:extLst>
              <a:ext uri="{FF2B5EF4-FFF2-40B4-BE49-F238E27FC236}">
                <a16:creationId xmlns:a16="http://schemas.microsoft.com/office/drawing/2014/main" id="{038A2C3F-72DB-4679-A93E-42FF216CE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Léčba vrozených koagulopatií</a:t>
            </a:r>
          </a:p>
        </p:txBody>
      </p:sp>
      <p:sp>
        <p:nvSpPr>
          <p:cNvPr id="331779" name="Zástupný obsah 2">
            <a:extLst>
              <a:ext uri="{FF2B5EF4-FFF2-40B4-BE49-F238E27FC236}">
                <a16:creationId xmlns:a16="http://schemas.microsoft.com/office/drawing/2014/main" id="{6EB8A8A3-04B3-48AB-97AA-4E71BD8EB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Heterozygot x homozygot</a:t>
            </a:r>
          </a:p>
          <a:p>
            <a:r>
              <a:rPr lang="cs-CZ" altLang="cs-CZ"/>
              <a:t>Vyšší riziko u homozygotů</a:t>
            </a:r>
          </a:p>
          <a:p>
            <a:r>
              <a:rPr lang="cs-CZ" altLang="cs-CZ"/>
              <a:t>Důsledná prevence TEN</a:t>
            </a:r>
          </a:p>
          <a:p>
            <a:r>
              <a:rPr lang="cs-CZ" altLang="cs-CZ"/>
              <a:t>Ev. trvalá antikoagulancia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547</Words>
  <Application>Microsoft Office PowerPoint</Application>
  <PresentationFormat>Širokoúhlá obrazovka</PresentationFormat>
  <Paragraphs>63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Hemokoagulace v kostce</vt:lpstr>
      <vt:lpstr>Poruchy hemostázy I</vt:lpstr>
      <vt:lpstr>Poruchy hemostázy II</vt:lpstr>
      <vt:lpstr>Hemostáza – přehledné schéma</vt:lpstr>
      <vt:lpstr>Trombocytopenie</vt:lpstr>
      <vt:lpstr>Idiopatická trombocytopenická purpura (ITP) </vt:lpstr>
      <vt:lpstr>Trombocytopatie</vt:lpstr>
      <vt:lpstr>Koagulopatie</vt:lpstr>
      <vt:lpstr>Léčba vrozených koagulopatií</vt:lpstr>
      <vt:lpstr>Královna Victorie</vt:lpstr>
      <vt:lpstr>hemofilie</vt:lpstr>
      <vt:lpstr>Hemofilie A,B</vt:lpstr>
      <vt:lpstr>Dědičnost hemofilie A,B</vt:lpstr>
      <vt:lpstr>Léčba hemofilie</vt:lpstr>
      <vt:lpstr>Koagulační kaskáda</vt:lpstr>
      <vt:lpstr>Vaskulární hemoragické diatézy</vt:lpstr>
      <vt:lpstr>Gastroenterologie – nemoci jícnu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Hemokoagulace v kostce</dc:title>
  <dc:creator>Iva Tomášková</dc:creator>
  <cp:lastModifiedBy>Iva Tomášková</cp:lastModifiedBy>
  <cp:revision>1</cp:revision>
  <dcterms:created xsi:type="dcterms:W3CDTF">2020-11-16T19:26:06Z</dcterms:created>
  <dcterms:modified xsi:type="dcterms:W3CDTF">2020-11-16T19:29:09Z</dcterms:modified>
</cp:coreProperties>
</file>