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9" r:id="rId3"/>
    <p:sldId id="260" r:id="rId4"/>
    <p:sldId id="261" r:id="rId5"/>
    <p:sldId id="262" r:id="rId6"/>
    <p:sldId id="263" r:id="rId7"/>
    <p:sldId id="264" r:id="rId8"/>
    <p:sldId id="291" r:id="rId9"/>
    <p:sldId id="265" r:id="rId10"/>
    <p:sldId id="266" r:id="rId11"/>
    <p:sldId id="299" r:id="rId12"/>
    <p:sldId id="267" r:id="rId13"/>
    <p:sldId id="269" r:id="rId14"/>
    <p:sldId id="328" r:id="rId15"/>
    <p:sldId id="327" r:id="rId16"/>
    <p:sldId id="301" r:id="rId17"/>
    <p:sldId id="270" r:id="rId18"/>
    <p:sldId id="271" r:id="rId19"/>
    <p:sldId id="273" r:id="rId20"/>
    <p:sldId id="274" r:id="rId21"/>
    <p:sldId id="275" r:id="rId22"/>
    <p:sldId id="300" r:id="rId23"/>
    <p:sldId id="329" r:id="rId24"/>
    <p:sldId id="292" r:id="rId25"/>
    <p:sldId id="302" r:id="rId26"/>
    <p:sldId id="332" r:id="rId27"/>
    <p:sldId id="331" r:id="rId28"/>
    <p:sldId id="333" r:id="rId29"/>
    <p:sldId id="334" r:id="rId30"/>
    <p:sldId id="282" r:id="rId31"/>
    <p:sldId id="348" r:id="rId32"/>
    <p:sldId id="352" r:id="rId33"/>
    <p:sldId id="349" r:id="rId34"/>
    <p:sldId id="350" r:id="rId35"/>
    <p:sldId id="351" r:id="rId36"/>
    <p:sldId id="284" r:id="rId37"/>
    <p:sldId id="336" r:id="rId38"/>
    <p:sldId id="338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49934-BB12-4CD1-8E43-3DC31B3CC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9EDCB9-735F-4452-9523-249FC6384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6591EF-DD79-4630-B6FF-8F272C67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EE8F61-CA14-4D25-AB8D-6F9918FE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2E13D2-26C5-4C14-B860-CCC00A47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86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743EC-3807-472F-8352-57AF818F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B118CF-63AC-4497-810B-454AC61D3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E37F7E-52F1-4799-9794-4AF7F199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7C2508-BFCD-472B-9BAE-4C2A3992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A03E22-B06D-4030-A53B-046C50D2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58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20E8946-19AA-42BA-8AB1-36AA0C842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A5A64C-8C94-43A6-870C-332311189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1F1417-423D-4FBC-9AB0-F5531366B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2E3A3B-7299-4CD8-A1D2-51625FE2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7075F3-4916-4256-8BAC-C301D0F2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9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19B57-4319-4A31-9278-CCB136CF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7CFC7D-0D34-4875-8AAB-092B6828F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AEA102-172A-4667-920B-648B2194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CAE5E6-A7B9-47BB-85B8-BC8030CB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8453E-C1EA-4231-9CE3-49AE5FAF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6611B-8A69-4401-88EC-96E8355D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3320352-208B-46E0-A872-59AF2D4C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A2A536-84F8-40AC-A6A0-B15F3250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B53CE3-2F01-4C1F-90F7-59A8EDBF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B465C6-4D71-4D36-82D1-3CF16BA3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6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1BC42-18F3-45A1-8A14-EB00FEB7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F2A9CE-6CC6-4848-A103-B54769D0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32C38A-4AA6-410F-B605-0F58C8652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812A16-38F2-433D-A692-9B76CC5F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347AD0-096E-4E0D-8646-02B2DE0E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1EEA2E-779E-4358-B81E-65967017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17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8FB65-7FC6-4A80-BB15-8E1D7CCF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720E0F-1861-465F-BF4C-0500D36E6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31D55C5-4B5F-4EFD-9298-D9B6574CD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147CE5-731F-43EE-9519-F25BA32C8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5F8F858-A6C8-487B-835C-1D81F19BC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057480-9475-4B68-A205-FC0328A3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F42207-4699-4D1E-B671-266FB7AA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D654A3-1400-4635-AB1B-2B08F0D3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24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95EAD-28D2-400C-91CA-E2BD308E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CAE049-D99D-41AC-B06E-B351136C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4D9DB2-AB51-47E8-BC08-159FDBB9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70235F-4D25-41F5-AC64-3A5535F0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00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7355AD-40B8-4709-806C-7F59B466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5ADFFA-EE47-458F-B217-B0C170C4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83AF15-B977-4A12-A01B-9FE672CC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58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593E8-BE08-4FEC-A094-DE354219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55655B-BE0A-4F02-A846-8DA24469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8F8F27D-92CF-44EC-B6C1-159AAA94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8D6F59-EF63-4859-A80F-09BEE40B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0EDA4D-1656-4B32-A9B9-E98CA72C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14DBE3-A921-40C7-B668-560A2E5E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4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9B80C-8F0E-4D8B-AA86-FF7868D4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C22C70-2A66-4FB2-AD19-51A24DCE2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75D8B1D-7B8B-4771-BA58-B900763C6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AC07CB-0CE6-4E92-920D-7F133A73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E27BAB-FCB6-4AF2-92E7-17626147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71E167-3014-481C-83F5-E109D1E6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02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591402-4428-43B1-BFAF-D07F1949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BAA172-8CC3-4CA7-878A-A606E4A3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52B31-2BC8-45D5-ACA9-F6B0BBAEB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387E-0083-4328-A930-384EFE1322C7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6AA4DB-6CA1-4F50-9FBE-FBF892155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6954F4-33EB-4B1D-BF5B-8D74CE805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ACAB-E6AD-4172-8958-4D63834BE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40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>
            <a:extLst>
              <a:ext uri="{FF2B5EF4-FFF2-40B4-BE49-F238E27FC236}">
                <a16:creationId xmlns:a16="http://schemas.microsoft.com/office/drawing/2014/main" id="{DB9EC43A-5601-44CC-8145-EF5716E3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>
            <a:extLst>
              <a:ext uri="{FF2B5EF4-FFF2-40B4-BE49-F238E27FC236}">
                <a16:creationId xmlns:a16="http://schemas.microsoft.com/office/drawing/2014/main" id="{47E9CE0C-7C01-4857-8980-39BF52B38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9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480325DB-789C-40E9-AE85-A067DC7F18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77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3E507EDC-36CB-4AA9-BB50-46B334AF28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09138" y="663576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5" name="AutoShape 11">
            <a:extLst>
              <a:ext uri="{FF2B5EF4-FFF2-40B4-BE49-F238E27FC236}">
                <a16:creationId xmlns:a16="http://schemas.microsoft.com/office/drawing/2014/main" id="{7B821480-9FA5-4545-8713-8AB31E6792D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44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9F1479CB-AD4A-418D-AEEF-6D9E7F0A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1" y="1511300"/>
            <a:ext cx="80057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altLang="cs-CZ" sz="3200" b="1">
                <a:latin typeface="Arial" panose="020B0604020202020204" pitchFamily="34" charset="0"/>
              </a:rPr>
              <a:t>POHYBOVÁ SOUSTAVA</a:t>
            </a:r>
            <a:r>
              <a:rPr lang="en-US" altLang="cs-CZ" sz="3200" b="1"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cs-CZ" altLang="cs-CZ" sz="3200" b="1">
                <a:latin typeface="Arial" panose="020B0604020202020204" pitchFamily="34" charset="0"/>
              </a:rPr>
              <a:t>SVALY A TYPY SVALOVÝCH VLÁKEN</a:t>
            </a:r>
            <a:endParaRPr lang="en-US" altLang="cs-CZ" sz="3200" b="1">
              <a:latin typeface="Arial" panose="020B0604020202020204" pitchFamily="34" charset="0"/>
            </a:endParaRPr>
          </a:p>
        </p:txBody>
      </p:sp>
      <p:pic>
        <p:nvPicPr>
          <p:cNvPr id="36878" name="Picture 14">
            <a:extLst>
              <a:ext uri="{FF2B5EF4-FFF2-40B4-BE49-F238E27FC236}">
                <a16:creationId xmlns:a16="http://schemas.microsoft.com/office/drawing/2014/main" id="{C618B648-B348-4D8B-96FE-076F59E3F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325814"/>
            <a:ext cx="2717800" cy="2270125"/>
          </a:xfrm>
          <a:prstGeom prst="rect">
            <a:avLst/>
          </a:prstGeom>
          <a:noFill/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skenovat0002">
            <a:extLst>
              <a:ext uri="{FF2B5EF4-FFF2-40B4-BE49-F238E27FC236}">
                <a16:creationId xmlns:a16="http://schemas.microsoft.com/office/drawing/2014/main" id="{6E5268FF-44EE-4868-A1A3-64ADC26B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9" y="3278189"/>
            <a:ext cx="343852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tents">
            <a:extLst>
              <a:ext uri="{FF2B5EF4-FFF2-40B4-BE49-F238E27FC236}">
                <a16:creationId xmlns:a16="http://schemas.microsoft.com/office/drawing/2014/main" id="{79A80A10-D12C-4542-BEEE-63CABE41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6CEAFDAB-5640-41CF-91D3-4D1E1F65B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17651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>
                <a:latin typeface="Arial" panose="020B0604020202020204" pitchFamily="34" charset="0"/>
              </a:rPr>
              <a:t>1. </a:t>
            </a:r>
            <a:r>
              <a:rPr lang="cs-CZ" altLang="cs-CZ">
                <a:latin typeface="Arial" panose="020B0604020202020204" pitchFamily="34" charset="0"/>
              </a:rPr>
              <a:t>Motoneuron</a:t>
            </a:r>
            <a:r>
              <a:rPr lang="en-US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</a:rPr>
              <a:t>vysílající signály z mozku nebo míchy</a:t>
            </a:r>
            <a:r>
              <a:rPr lang="en-US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</a:rPr>
              <a:t>	uvolňuje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mediátor (</a:t>
            </a:r>
            <a:r>
              <a:rPr lang="en-US" altLang="cs-CZ">
                <a:latin typeface="Arial" panose="020B0604020202020204" pitchFamily="34" charset="0"/>
              </a:rPr>
              <a:t>neurotransmit</a:t>
            </a:r>
            <a:r>
              <a:rPr lang="cs-CZ" altLang="cs-CZ">
                <a:latin typeface="Arial" panose="020B0604020202020204" pitchFamily="34" charset="0"/>
              </a:rPr>
              <a:t>é</a:t>
            </a:r>
            <a:r>
              <a:rPr lang="en-US" altLang="cs-CZ">
                <a:latin typeface="Arial" panose="020B0604020202020204" pitchFamily="34" charset="0"/>
              </a:rPr>
              <a:t>r</a:t>
            </a:r>
            <a:r>
              <a:rPr lang="cs-CZ" altLang="cs-CZ">
                <a:latin typeface="Arial" panose="020B0604020202020204" pitchFamily="34" charset="0"/>
              </a:rPr>
              <a:t>) tzv.</a:t>
            </a:r>
            <a:r>
              <a:rPr lang="en-US" altLang="cs-CZ">
                <a:latin typeface="Arial" panose="020B0604020202020204" pitchFamily="34" charset="0"/>
              </a:rPr>
              <a:t> acetylcholin </a:t>
            </a:r>
            <a:r>
              <a:rPr lang="cs-CZ" altLang="cs-CZ">
                <a:latin typeface="Arial" panose="020B0604020202020204" pitchFamily="34" charset="0"/>
              </a:rPr>
              <a:t>	</a:t>
            </a:r>
            <a:r>
              <a:rPr lang="en-US" altLang="cs-CZ">
                <a:latin typeface="Arial" panose="020B0604020202020204" pitchFamily="34" charset="0"/>
              </a:rPr>
              <a:t>(Ach) </a:t>
            </a:r>
            <a:r>
              <a:rPr lang="cs-CZ" altLang="cs-CZ">
                <a:latin typeface="Arial" panose="020B0604020202020204" pitchFamily="34" charset="0"/>
              </a:rPr>
              <a:t>z nervosvalové ploténky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7449B939-48E6-479B-86A6-CE5C2A32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6376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>
                <a:latin typeface="Arial" panose="020B0604020202020204" pitchFamily="34" charset="0"/>
              </a:rPr>
              <a:t>2. </a:t>
            </a:r>
            <a:r>
              <a:rPr lang="cs-CZ" altLang="cs-CZ">
                <a:latin typeface="Arial" panose="020B0604020202020204" pitchFamily="34" charset="0"/>
              </a:rPr>
              <a:t>Navázáním </a:t>
            </a:r>
            <a:r>
              <a:rPr lang="en-US" altLang="cs-CZ">
                <a:latin typeface="Arial" panose="020B0604020202020204" pitchFamily="34" charset="0"/>
              </a:rPr>
              <a:t>ACh </a:t>
            </a:r>
            <a:r>
              <a:rPr lang="cs-CZ" altLang="cs-CZ">
                <a:latin typeface="Arial" panose="020B0604020202020204" pitchFamily="34" charset="0"/>
              </a:rPr>
              <a:t>na receptor způsobí v membráně 	otevření kanálů pro sodné ionty, a vyvolá tak vznik 	akčního potenciálů svalové buňky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18C8E7D5-2A96-4F6B-A450-69988D5D7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Podráždění</a:t>
            </a:r>
            <a:r>
              <a:rPr lang="en-US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/</a:t>
            </a: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Kontrakce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12C8A197-E154-4880-A47A-FE1BDD2AC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17976"/>
            <a:ext cx="83058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3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r>
              <a:rPr lang="cs-CZ" altLang="cs-CZ">
                <a:latin typeface="Arial" panose="020B0604020202020204" pitchFamily="34" charset="0"/>
              </a:rPr>
              <a:t>Akční potenciál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se šíří po sarkolemě a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skrz</a:t>
            </a:r>
            <a:r>
              <a:rPr lang="en-US" altLang="cs-CZ">
                <a:latin typeface="Arial" panose="020B0604020202020204" pitchFamily="34" charset="0"/>
              </a:rPr>
              <a:t> T</a:t>
            </a:r>
            <a:r>
              <a:rPr lang="cs-CZ" altLang="cs-CZ">
                <a:latin typeface="Arial" panose="020B0604020202020204" pitchFamily="34" charset="0"/>
              </a:rPr>
              <a:t>-tubuly k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                    	sarkoplazamtickému retikulu, pak se do sarkoplazmy 	vylijí ionty</a:t>
            </a:r>
            <a:r>
              <a:rPr lang="en-US" altLang="cs-CZ">
                <a:latin typeface="Arial" panose="020B0604020202020204" pitchFamily="34" charset="0"/>
              </a:rPr>
              <a:t> Ca</a:t>
            </a:r>
            <a:r>
              <a:rPr lang="en-US" altLang="cs-CZ" baseline="30000">
                <a:latin typeface="Arial" panose="020B0604020202020204" pitchFamily="34" charset="0"/>
              </a:rPr>
              <a:t>2+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12298" name="Group 10">
            <a:extLst>
              <a:ext uri="{FF2B5EF4-FFF2-40B4-BE49-F238E27FC236}">
                <a16:creationId xmlns:a16="http://schemas.microsoft.com/office/drawing/2014/main" id="{997D417B-79DD-4C08-9477-BE49825FAEAA}"/>
              </a:ext>
            </a:extLst>
          </p:cNvPr>
          <p:cNvGrpSpPr>
            <a:grpSpLocks/>
          </p:cNvGrpSpPr>
          <p:nvPr/>
        </p:nvGrpSpPr>
        <p:grpSpPr bwMode="auto">
          <a:xfrm>
            <a:off x="2146300" y="5284789"/>
            <a:ext cx="8521700" cy="1482725"/>
            <a:chOff x="384" y="3098"/>
            <a:chExt cx="5232" cy="934"/>
          </a:xfrm>
        </p:grpSpPr>
        <p:sp>
          <p:nvSpPr>
            <p:cNvPr id="12296" name="Text Box 8">
              <a:extLst>
                <a:ext uri="{FF2B5EF4-FFF2-40B4-BE49-F238E27FC236}">
                  <a16:creationId xmlns:a16="http://schemas.microsoft.com/office/drawing/2014/main" id="{0C5EAA10-2BC6-4189-82FA-8A7E9D0F6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98"/>
              <a:ext cx="5232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29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cs-CZ" altLang="cs-CZ">
                  <a:latin typeface="Arial" panose="020B0604020202020204" pitchFamily="34" charset="0"/>
                </a:rPr>
                <a:t>4</a:t>
              </a:r>
              <a:r>
                <a:rPr lang="en-US" altLang="cs-CZ">
                  <a:latin typeface="Arial" panose="020B0604020202020204" pitchFamily="34" charset="0"/>
                </a:rPr>
                <a:t>. Ca</a:t>
              </a:r>
              <a:r>
                <a:rPr lang="en-US" altLang="cs-CZ" baseline="30000">
                  <a:latin typeface="Arial" panose="020B0604020202020204" pitchFamily="34" charset="0"/>
                </a:rPr>
                <a:t>2+</a:t>
              </a:r>
              <a:r>
                <a:rPr lang="cs-CZ" altLang="cs-CZ" baseline="30000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ionty se váží na troponin na aktinovém vláknu</a:t>
              </a:r>
              <a:r>
                <a:rPr lang="en-US" altLang="cs-CZ">
                  <a:latin typeface="Arial" panose="020B0604020202020204" pitchFamily="34" charset="0"/>
                </a:rPr>
                <a:t>, 	troponin</a:t>
              </a:r>
              <a:r>
                <a:rPr lang="cs-CZ" altLang="cs-CZ">
                  <a:latin typeface="Arial" panose="020B0604020202020204" pitchFamily="34" charset="0"/>
                </a:rPr>
                <a:t> změní svoji prostorovou konfiguraci a umožní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	</a:t>
              </a:r>
              <a:r>
                <a:rPr lang="en-US" altLang="cs-CZ">
                  <a:latin typeface="Arial" panose="020B0604020202020204" pitchFamily="34" charset="0"/>
                </a:rPr>
                <a:t>tropomyo</a:t>
              </a:r>
              <a:r>
                <a:rPr lang="cs-CZ" altLang="cs-CZ">
                  <a:latin typeface="Arial" panose="020B0604020202020204" pitchFamily="34" charset="0"/>
                </a:rPr>
                <a:t>z</a:t>
              </a:r>
              <a:r>
                <a:rPr lang="en-US" altLang="cs-CZ">
                  <a:latin typeface="Arial" panose="020B0604020202020204" pitchFamily="34" charset="0"/>
                </a:rPr>
                <a:t>in</a:t>
              </a:r>
              <a:r>
                <a:rPr lang="cs-CZ" altLang="cs-CZ">
                  <a:latin typeface="Arial" panose="020B0604020202020204" pitchFamily="34" charset="0"/>
                </a:rPr>
                <a:t>u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zanořit se mezi vlákna aktinu, a odkrýt tak 	jeho aktivní místa</a:t>
              </a:r>
              <a:r>
                <a:rPr lang="en-US" altLang="cs-CZ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4715F7A9-EAAA-4283-9CA8-13E923CC0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3801"/>
              <a:ext cx="3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cs-CZ" altLang="cs-CZ" sz="1800" i="1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4" grpId="0" autoUpdateAnimBg="0"/>
      <p:bldP spid="122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ontents">
            <a:extLst>
              <a:ext uri="{FF2B5EF4-FFF2-40B4-BE49-F238E27FC236}">
                <a16:creationId xmlns:a16="http://schemas.microsoft.com/office/drawing/2014/main" id="{1D892DF7-B6DD-4EC2-B653-D3C849A9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>
            <a:extLst>
              <a:ext uri="{FF2B5EF4-FFF2-40B4-BE49-F238E27FC236}">
                <a16:creationId xmlns:a16="http://schemas.microsoft.com/office/drawing/2014/main" id="{004D646C-A4E1-4A86-93BA-97C150627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17651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</a:rPr>
              <a:t>5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r>
              <a:rPr lang="cs-CZ" altLang="cs-CZ">
                <a:latin typeface="Arial" panose="020B0604020202020204" pitchFamily="34" charset="0"/>
              </a:rPr>
              <a:t>Po těchto aktivních místech se „natahují“ hlavy myozinu, 	kloužou po nich a vytvářejí spojení neboli můstky mezi 	aktinem a myozinem.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31D8D5EA-D8E4-4B43-9A92-C928E4B3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6376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</a:rPr>
              <a:t>6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r>
              <a:rPr lang="cs-CZ" altLang="cs-CZ">
                <a:latin typeface="Arial" panose="020B0604020202020204" pitchFamily="34" charset="0"/>
              </a:rPr>
              <a:t>Myozinové vlákno tak aktivně přitahuje dvě aktinová 	vlákna zakotvená do protilehlých Z-proužků, a tím k sobě 	tyto proužky přitahuje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6F2570F4-3D3D-4E4D-9EE0-05457A21F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052889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</a:rPr>
              <a:t>7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r>
              <a:rPr lang="cs-CZ" altLang="cs-CZ">
                <a:latin typeface="Arial" panose="020B0604020202020204" pitchFamily="34" charset="0"/>
              </a:rPr>
              <a:t>Výsledkem je zkrácení sarkomery, zkrácení myofibrily, a 	tím i zkrácení svalu čili svalový stah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0E473885-FDBA-43DD-9B8D-3B4D1D5A5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Podráždění/Kontrakce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0519D8D0-3C2F-4D01-A4E6-EEF2A952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5127626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>
                <a:latin typeface="Arial" panose="020B0604020202020204" pitchFamily="34" charset="0"/>
              </a:rPr>
              <a:t>8. </a:t>
            </a:r>
            <a:r>
              <a:rPr lang="cs-CZ" altLang="cs-CZ">
                <a:latin typeface="Arial" panose="020B0604020202020204" pitchFamily="34" charset="0"/>
              </a:rPr>
              <a:t>Na konci svalové akce jsou vápenaté ionty aktivně 	pumpována zpět do plazmatického retikula, kde zůstanou 	uskladněna do příchodu dalšího akčního potenciálu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0" autoUpdateAnimBg="0"/>
      <p:bldP spid="48133" grpId="0" autoUpdateAnimBg="0"/>
      <p:bldP spid="48134" grpId="0" autoUpdateAnimBg="0"/>
      <p:bldP spid="4813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llustration">
            <a:extLst>
              <a:ext uri="{FF2B5EF4-FFF2-40B4-BE49-F238E27FC236}">
                <a16:creationId xmlns:a16="http://schemas.microsoft.com/office/drawing/2014/main" id="{E6211C8E-9BB3-4E35-96E7-0004A0C8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9E2580B3-AB40-41DF-9C55-DE23A0E2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5344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NERVOSVALOVÝ PŘENOS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13329" name="Picture 17">
            <a:extLst>
              <a:ext uri="{FF2B5EF4-FFF2-40B4-BE49-F238E27FC236}">
                <a16:creationId xmlns:a16="http://schemas.microsoft.com/office/drawing/2014/main" id="{E5E75259-5FC3-4ADF-BFD1-569F2A4A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" b="2750"/>
          <a:stretch>
            <a:fillRect/>
          </a:stretch>
        </p:blipFill>
        <p:spPr bwMode="auto">
          <a:xfrm>
            <a:off x="2667000" y="1143000"/>
            <a:ext cx="693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0" name="Text Box 18">
            <a:extLst>
              <a:ext uri="{FF2B5EF4-FFF2-40B4-BE49-F238E27FC236}">
                <a16:creationId xmlns:a16="http://schemas.microsoft.com/office/drawing/2014/main" id="{87549EE9-89D3-4954-AB84-49F8FFB2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1692275"/>
            <a:ext cx="172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MOTONEURON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B97E0F8D-D6D0-4CE8-8FF4-C44D2655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1" y="2176463"/>
            <a:ext cx="1508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SARKOLEMA</a:t>
            </a: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1A64A959-B0C4-4B2D-A838-163435D4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3584575"/>
            <a:ext cx="5222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ACH</a:t>
            </a: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0019369F-4A02-4481-A6F2-579830006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9" y="4014789"/>
            <a:ext cx="16017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SVALOVÉ VLÁKNO</a:t>
            </a: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CF0990B2-FA89-4DE1-B058-228D207F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663825"/>
            <a:ext cx="1397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ACH RECEPTOR</a:t>
            </a: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C867E069-72AE-4B55-B707-66805A07F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09689"/>
            <a:ext cx="28194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SARKOPLAZAMTICKÉ RETIKULUM</a:t>
            </a: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77EDE0AE-5505-4C1E-92D9-D9567417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4076700"/>
            <a:ext cx="701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>
                <a:latin typeface="Tahoma" panose="020B0604030504040204" pitchFamily="34" charset="0"/>
              </a:rPr>
              <a:t>Ca</a:t>
            </a:r>
            <a:r>
              <a:rPr lang="cs-CZ" altLang="cs-CZ" sz="1600" b="1" baseline="30000">
                <a:latin typeface="Tahoma" panose="020B0604030504040204" pitchFamily="34" charset="0"/>
              </a:rPr>
              <a:t>2+</a:t>
            </a: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ADC637A4-F3C6-4B43-A21E-4BBD1A60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1695450"/>
            <a:ext cx="8810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T-TUBUS</a:t>
            </a: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E03FBB5E-C3E0-4F95-AAB2-166ABAE12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5713414"/>
            <a:ext cx="2030412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MYOZINOVÉ HLAVICE</a:t>
            </a:r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CD477B42-0C19-4CD3-B2D3-EF95F23D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6" y="4695825"/>
            <a:ext cx="72707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AKTIN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D1BC3BAC-AB2B-4159-A963-F11AAF97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1" y="5300664"/>
            <a:ext cx="14192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TROPOMYOZIN</a:t>
            </a: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805FBA6A-0FB4-4014-B430-993071F4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4524375"/>
            <a:ext cx="111283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TROPONIN</a:t>
            </a: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F72ACD1F-1AF9-4D5F-9B91-5289EE54F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3" y="4391025"/>
            <a:ext cx="577850" cy="451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400" b="1">
                <a:latin typeface="Tahoma" panose="020B0604030504040204" pitchFamily="34" charset="0"/>
              </a:rPr>
              <a:t>Ca</a:t>
            </a:r>
            <a:r>
              <a:rPr lang="cs-CZ" altLang="cs-CZ" sz="1400" b="1" baseline="30000">
                <a:latin typeface="Tahoma" panose="020B0604030504040204" pitchFamily="34" charset="0"/>
              </a:rPr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llustration">
            <a:extLst>
              <a:ext uri="{FF2B5EF4-FFF2-40B4-BE49-F238E27FC236}">
                <a16:creationId xmlns:a16="http://schemas.microsoft.com/office/drawing/2014/main" id="{5D9BD16A-1AEF-4BD0-AB64-6FB1FFCC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78403799-27D3-41FC-BB51-EEDD46FB3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4582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KONTRAKCE SVALOVÉHO VLÁKNA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12ABD900-E3EB-4834-8523-0145563F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6"/>
          <a:stretch>
            <a:fillRect/>
          </a:stretch>
        </p:blipFill>
        <p:spPr bwMode="auto">
          <a:xfrm>
            <a:off x="3687764" y="1220789"/>
            <a:ext cx="5711825" cy="15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>
            <a:extLst>
              <a:ext uri="{FF2B5EF4-FFF2-40B4-BE49-F238E27FC236}">
                <a16:creationId xmlns:a16="http://schemas.microsoft.com/office/drawing/2014/main" id="{F6BE0BCA-D454-4A26-A59C-F5176052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7"/>
          <a:stretch>
            <a:fillRect/>
          </a:stretch>
        </p:blipFill>
        <p:spPr bwMode="auto">
          <a:xfrm>
            <a:off x="3368675" y="3027364"/>
            <a:ext cx="5634038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2740EDA0-FFCB-4B33-B3D3-371C2C21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3"/>
          <a:stretch>
            <a:fillRect/>
          </a:stretch>
        </p:blipFill>
        <p:spPr bwMode="auto">
          <a:xfrm>
            <a:off x="2917826" y="4700588"/>
            <a:ext cx="56356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9" name="Text Box 19">
            <a:extLst>
              <a:ext uri="{FF2B5EF4-FFF2-40B4-BE49-F238E27FC236}">
                <a16:creationId xmlns:a16="http://schemas.microsoft.com/office/drawing/2014/main" id="{7F8B72E7-B874-4DA8-8F90-59813020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6" y="2247901"/>
            <a:ext cx="23082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>
                <a:latin typeface="Tahoma" panose="020B0604030504040204" pitchFamily="34" charset="0"/>
              </a:rPr>
              <a:t>UVOLNĚNÉ SVALOVÉ VLÁKNO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3BB318A7-FEF6-4189-B23A-4E15718A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1" y="3916363"/>
            <a:ext cx="2308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>
                <a:latin typeface="Tahoma" panose="020B0604030504040204" pitchFamily="34" charset="0"/>
              </a:rPr>
              <a:t>KONTRAKCE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BFA89EF2-546E-4BFF-86C1-16B36393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4" y="5775325"/>
            <a:ext cx="2778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600" b="1">
                <a:latin typeface="Tahoma" panose="020B0604030504040204" pitchFamily="34" charset="0"/>
              </a:rPr>
              <a:t>MAXIMÁLNÍ KONTRAKCE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skenovat0010">
            <a:extLst>
              <a:ext uri="{FF2B5EF4-FFF2-40B4-BE49-F238E27FC236}">
                <a16:creationId xmlns:a16="http://schemas.microsoft.com/office/drawing/2014/main" id="{3C0B4B42-053A-40CD-93FB-1EA5BD26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-700088"/>
            <a:ext cx="9113837" cy="1175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ey Points">
            <a:extLst>
              <a:ext uri="{FF2B5EF4-FFF2-40B4-BE49-F238E27FC236}">
                <a16:creationId xmlns:a16="http://schemas.microsoft.com/office/drawing/2014/main" id="{148DB3A2-D2E0-4C84-A53F-98220357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skenovat0010">
            <a:extLst>
              <a:ext uri="{FF2B5EF4-FFF2-40B4-BE49-F238E27FC236}">
                <a16:creationId xmlns:a16="http://schemas.microsoft.com/office/drawing/2014/main" id="{2909671F-AC39-4FB5-8157-B02E4AAEE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" y="-10142538"/>
            <a:ext cx="13185775" cy="170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llustration">
            <a:extLst>
              <a:ext uri="{FF2B5EF4-FFF2-40B4-BE49-F238E27FC236}">
                <a16:creationId xmlns:a16="http://schemas.microsoft.com/office/drawing/2014/main" id="{9B889D8F-D67B-476A-80BE-76677E102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mso90BB">
            <a:extLst>
              <a:ext uri="{FF2B5EF4-FFF2-40B4-BE49-F238E27FC236}">
                <a16:creationId xmlns:a16="http://schemas.microsoft.com/office/drawing/2014/main" id="{FC887858-3956-4FD4-9CB7-F79D9B9B0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"/>
          <a:stretch>
            <a:fillRect/>
          </a:stretch>
        </p:blipFill>
        <p:spPr bwMode="auto">
          <a:xfrm>
            <a:off x="6353176" y="71438"/>
            <a:ext cx="4314825" cy="67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msoAC9F1">
            <a:extLst>
              <a:ext uri="{FF2B5EF4-FFF2-40B4-BE49-F238E27FC236}">
                <a16:creationId xmlns:a16="http://schemas.microsoft.com/office/drawing/2014/main" id="{7003FF71-B9E1-48C8-9929-B18E2CE2C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622301"/>
            <a:ext cx="298767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1" name="Picture 21" descr="msoE982F">
            <a:extLst>
              <a:ext uri="{FF2B5EF4-FFF2-40B4-BE49-F238E27FC236}">
                <a16:creationId xmlns:a16="http://schemas.microsoft.com/office/drawing/2014/main" id="{32EDF2BD-6D69-4BB7-814B-58AED338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2174876"/>
            <a:ext cx="2987675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2" name="Picture 22" descr="mso1CABD">
            <a:extLst>
              <a:ext uri="{FF2B5EF4-FFF2-40B4-BE49-F238E27FC236}">
                <a16:creationId xmlns:a16="http://schemas.microsoft.com/office/drawing/2014/main" id="{EBE9F4DE-4E30-41BC-958B-3B1987C4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>
            <a:fillRect/>
          </a:stretch>
        </p:blipFill>
        <p:spPr bwMode="auto">
          <a:xfrm>
            <a:off x="2676526" y="3665539"/>
            <a:ext cx="2987675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3" name="Picture 23" descr="msoA051B">
            <a:extLst>
              <a:ext uri="{FF2B5EF4-FFF2-40B4-BE49-F238E27FC236}">
                <a16:creationId xmlns:a16="http://schemas.microsoft.com/office/drawing/2014/main" id="{ABF68E53-3592-4463-902C-60C38AAAD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"/>
          <a:stretch>
            <a:fillRect/>
          </a:stretch>
        </p:blipFill>
        <p:spPr bwMode="auto">
          <a:xfrm>
            <a:off x="2676526" y="5254626"/>
            <a:ext cx="2987675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4" name="Text Box 24">
            <a:extLst>
              <a:ext uri="{FF2B5EF4-FFF2-40B4-BE49-F238E27FC236}">
                <a16:creationId xmlns:a16="http://schemas.microsoft.com/office/drawing/2014/main" id="{E9025942-894A-4EE0-81E7-2F812270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1" y="854076"/>
            <a:ext cx="15953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spojení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aktin-myozin</a:t>
            </a:r>
          </a:p>
        </p:txBody>
      </p:sp>
      <p:sp>
        <p:nvSpPr>
          <p:cNvPr id="51225" name="Text Box 25">
            <a:extLst>
              <a:ext uri="{FF2B5EF4-FFF2-40B4-BE49-F238E27FC236}">
                <a16:creationId xmlns:a16="http://schemas.microsoft.com/office/drawing/2014/main" id="{ECE754E8-E76F-4A6B-9EC2-A40314A9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420939"/>
            <a:ext cx="1159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klouzavý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pohyb</a:t>
            </a:r>
          </a:p>
        </p:txBody>
      </p:sp>
      <p:sp>
        <p:nvSpPr>
          <p:cNvPr id="51226" name="Text Box 26">
            <a:extLst>
              <a:ext uri="{FF2B5EF4-FFF2-40B4-BE49-F238E27FC236}">
                <a16:creationId xmlns:a16="http://schemas.microsoft.com/office/drawing/2014/main" id="{7A26D953-06ED-4876-B0DE-9CD641D5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830639"/>
            <a:ext cx="1146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odpojení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hlavic</a:t>
            </a:r>
          </a:p>
        </p:txBody>
      </p:sp>
      <p:sp>
        <p:nvSpPr>
          <p:cNvPr id="51227" name="Text Box 27">
            <a:extLst>
              <a:ext uri="{FF2B5EF4-FFF2-40B4-BE49-F238E27FC236}">
                <a16:creationId xmlns:a16="http://schemas.microsoft.com/office/drawing/2014/main" id="{D0BC72E7-8D18-4A93-AAFF-78222E064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5575301"/>
            <a:ext cx="1287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narovnání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</a:rPr>
              <a:t>hlavic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ey Points">
            <a:extLst>
              <a:ext uri="{FF2B5EF4-FFF2-40B4-BE49-F238E27FC236}">
                <a16:creationId xmlns:a16="http://schemas.microsoft.com/office/drawing/2014/main" id="{B418FE9E-CD39-4D90-BAB4-F048745A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CDA7453A-D143-4D08-A3D5-29BA4148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Důležité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62FD3D4E-40EA-4E7C-8667-36BADFC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47825"/>
            <a:ext cx="6248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Svalová práce je zahájena nervovým impulsem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01B4EFE-6F94-4402-835D-19CD0A1B2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9696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rgbClr val="FF3300"/>
                </a:solidFill>
                <a:latin typeface="Arial" panose="020B0604020202020204" pitchFamily="34" charset="0"/>
              </a:rPr>
              <a:t>Činnost svalového vlákna</a:t>
            </a:r>
            <a:endParaRPr lang="en-US" altLang="cs-CZ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16394" name="Group 10">
            <a:extLst>
              <a:ext uri="{FF2B5EF4-FFF2-40B4-BE49-F238E27FC236}">
                <a16:creationId xmlns:a16="http://schemas.microsoft.com/office/drawing/2014/main" id="{FF02D989-A896-4BEF-85CA-0D1A29835371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286250"/>
            <a:ext cx="6248400" cy="1943100"/>
            <a:chOff x="1680" y="2700"/>
            <a:chExt cx="3936" cy="1224"/>
          </a:xfrm>
        </p:grpSpPr>
        <p:sp>
          <p:nvSpPr>
            <p:cNvPr id="16391" name="Text Box 7">
              <a:extLst>
                <a:ext uri="{FF2B5EF4-FFF2-40B4-BE49-F238E27FC236}">
                  <a16:creationId xmlns:a16="http://schemas.microsoft.com/office/drawing/2014/main" id="{424738F2-5467-4719-B88D-59D1C9584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700"/>
              <a:ext cx="3936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cs-CZ" sz="2000">
                  <a:latin typeface="Wingdings" panose="05000000000000000000" pitchFamily="2" charset="2"/>
                </a:rPr>
                <a:t>w</a:t>
              </a:r>
              <a:r>
                <a:rPr lang="en-US" altLang="cs-CZ">
                  <a:latin typeface="Arial" panose="020B0604020202020204" pitchFamily="34" charset="0"/>
                </a:rPr>
                <a:t> Ca</a:t>
              </a:r>
              <a:r>
                <a:rPr lang="en-US" altLang="cs-CZ" baseline="30000">
                  <a:latin typeface="Arial" panose="020B0604020202020204" pitchFamily="34" charset="0"/>
                </a:rPr>
                <a:t>2+</a:t>
              </a:r>
              <a:r>
                <a:rPr lang="en-US" altLang="cs-CZ">
                  <a:latin typeface="Arial" panose="020B0604020202020204" pitchFamily="34" charset="0"/>
                </a:rPr>
                <a:t> ion</a:t>
              </a:r>
              <a:r>
                <a:rPr lang="cs-CZ" altLang="cs-CZ">
                  <a:latin typeface="Arial" panose="020B0604020202020204" pitchFamily="34" charset="0"/>
                </a:rPr>
                <a:t>ty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se váží na</a:t>
              </a:r>
              <a:r>
                <a:rPr lang="en-US" altLang="cs-CZ">
                  <a:latin typeface="Arial" panose="020B0604020202020204" pitchFamily="34" charset="0"/>
                </a:rPr>
                <a:t> troponin, </a:t>
              </a:r>
              <a:r>
                <a:rPr lang="cs-CZ" altLang="cs-CZ">
                  <a:latin typeface="Arial" panose="020B0604020202020204" pitchFamily="34" charset="0"/>
                </a:rPr>
                <a:t>který zvedá tropomyozinové molekuly a tím odkrývá aktivní místa na aktinu, kde se mohou potom vázat hlavy myozinových vláken (můstky)</a:t>
              </a:r>
              <a:r>
                <a:rPr lang="en-US" altLang="cs-CZ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16392" name="Text Box 8">
              <a:extLst>
                <a:ext uri="{FF2B5EF4-FFF2-40B4-BE49-F238E27FC236}">
                  <a16:creationId xmlns:a16="http://schemas.microsoft.com/office/drawing/2014/main" id="{06BE4639-A460-490F-B336-7F090D1D5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636"/>
              <a:ext cx="39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>
                  <a:latin typeface="Arial" panose="020B0604020202020204" pitchFamily="34" charset="0"/>
                </a:rPr>
                <a:t>	</a:t>
              </a:r>
              <a:endParaRPr lang="en-US" altLang="cs-CZ" sz="1800" i="1">
                <a:latin typeface="Arial" panose="020B0604020202020204" pitchFamily="34" charset="0"/>
              </a:endParaRPr>
            </a:p>
          </p:txBody>
        </p:sp>
      </p:grpSp>
      <p:sp>
        <p:nvSpPr>
          <p:cNvPr id="16393" name="Text Box 9">
            <a:extLst>
              <a:ext uri="{FF2B5EF4-FFF2-40B4-BE49-F238E27FC236}">
                <a16:creationId xmlns:a16="http://schemas.microsoft.com/office/drawing/2014/main" id="{63A07D5E-9449-4AAB-AABE-6E55BA272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476500"/>
            <a:ext cx="6248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Nerv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uvolňuje</a:t>
            </a:r>
            <a:r>
              <a:rPr lang="en-US" altLang="cs-CZ">
                <a:latin typeface="Arial" panose="020B0604020202020204" pitchFamily="34" charset="0"/>
              </a:rPr>
              <a:t> ACh, </a:t>
            </a:r>
            <a:r>
              <a:rPr lang="cs-CZ" altLang="cs-CZ">
                <a:latin typeface="Arial" panose="020B0604020202020204" pitchFamily="34" charset="0"/>
              </a:rPr>
              <a:t>který následně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propouští sodíkové ionty a depolarizuje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buňky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r>
              <a:rPr lang="cs-CZ" altLang="cs-CZ">
                <a:latin typeface="Arial" panose="020B0604020202020204" pitchFamily="34" charset="0"/>
              </a:rPr>
              <a:t>Jakmile jsou buňky úspěšně depolarizovány nastane akční potenciál s uvolněním</a:t>
            </a:r>
            <a:r>
              <a:rPr lang="en-US" altLang="cs-CZ">
                <a:latin typeface="Arial" panose="020B0604020202020204" pitchFamily="34" charset="0"/>
              </a:rPr>
              <a:t> Ca</a:t>
            </a:r>
            <a:r>
              <a:rPr lang="en-US" altLang="cs-CZ" baseline="30000">
                <a:latin typeface="Arial" panose="020B0604020202020204" pitchFamily="34" charset="0"/>
              </a:rPr>
              <a:t>2+</a:t>
            </a:r>
            <a:r>
              <a:rPr lang="en-US" altLang="cs-CZ">
                <a:latin typeface="Arial" panose="020B0604020202020204" pitchFamily="34" charset="0"/>
              </a:rPr>
              <a:t> ion</a:t>
            </a:r>
            <a:r>
              <a:rPr lang="cs-CZ" altLang="cs-CZ">
                <a:latin typeface="Arial" panose="020B0604020202020204" pitchFamily="34" charset="0"/>
              </a:rPr>
              <a:t>tů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ey Points">
            <a:extLst>
              <a:ext uri="{FF2B5EF4-FFF2-40B4-BE49-F238E27FC236}">
                <a16:creationId xmlns:a16="http://schemas.microsoft.com/office/drawing/2014/main" id="{FD97EFE0-19E7-4971-A2F6-A9E0D9963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52F74A00-F460-49ED-9B98-18A81EC96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Důležité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9E7A7ADE-3CA3-4D08-BC5B-3F10A85F0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47826"/>
            <a:ext cx="6248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„Klouzání“ myozinových hlav po aktinovém vlákně umožňuje zasouvání vláken a vede ke kontrakci svalové buňky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9511B0F7-0BBA-4084-8EF3-6AFF0358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00350"/>
            <a:ext cx="62484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Svalová práce končí jakmile vápník je pumpován zpět ze sarkoplazmy do darkoplazamtického retikula, kde je uskladněn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E6EFFDD3-CEF5-4B91-BCC4-9D6A50779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9696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rgbClr val="FF3300"/>
                </a:solidFill>
                <a:latin typeface="Arial" panose="020B0604020202020204" pitchFamily="34" charset="0"/>
              </a:rPr>
              <a:t>Činnost svalového vlákna</a:t>
            </a:r>
            <a:endParaRPr lang="en-US" altLang="cs-CZ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4BD177E6-AE84-4238-8880-C81339F21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4665663"/>
            <a:ext cx="62484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Hlavy odstupující z myozinového vlákna mají ATPázovou aktivitu (jsou schopné štěpit ATP) a zajišťují energii pro svalový stah</a:t>
            </a:r>
            <a:r>
              <a:rPr lang="en-US" altLang="cs-CZ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tents">
            <a:extLst>
              <a:ext uri="{FF2B5EF4-FFF2-40B4-BE49-F238E27FC236}">
                <a16:creationId xmlns:a16="http://schemas.microsoft.com/office/drawing/2014/main" id="{3926C472-118F-4E9E-A78A-C6F846C35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AC1B7B87-4FA9-446A-A8F7-EB452BEE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2671870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Vysoká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aerobní </a:t>
            </a:r>
            <a:r>
              <a:rPr lang="en-US" altLang="cs-CZ">
                <a:latin typeface="Arial" panose="020B0604020202020204" pitchFamily="34" charset="0"/>
              </a:rPr>
              <a:t>(oxidativ</a:t>
            </a:r>
            <a:r>
              <a:rPr lang="cs-CZ" altLang="cs-CZ">
                <a:latin typeface="Arial" panose="020B0604020202020204" pitchFamily="34" charset="0"/>
              </a:rPr>
              <a:t>ní</a:t>
            </a:r>
            <a:r>
              <a:rPr lang="en-US" altLang="cs-CZ">
                <a:latin typeface="Arial" panose="020B0604020202020204" pitchFamily="34" charset="0"/>
              </a:rPr>
              <a:t>) </a:t>
            </a:r>
            <a:r>
              <a:rPr lang="cs-CZ" altLang="cs-CZ">
                <a:latin typeface="Arial" panose="020B0604020202020204" pitchFamily="34" charset="0"/>
              </a:rPr>
              <a:t>kapacita a odolnost vůči únavě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57B2242F-89D6-4356-9197-0A27A84C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3505307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Nízká anaerobní</a:t>
            </a:r>
            <a:r>
              <a:rPr lang="en-US" altLang="cs-CZ">
                <a:latin typeface="Arial" panose="020B0604020202020204" pitchFamily="34" charset="0"/>
              </a:rPr>
              <a:t> (</a:t>
            </a:r>
            <a:r>
              <a:rPr lang="cs-CZ" altLang="cs-CZ">
                <a:latin typeface="Arial" panose="020B0604020202020204" pitchFamily="34" charset="0"/>
              </a:rPr>
              <a:t>neoxidativní, glykolitická</a:t>
            </a:r>
            <a:r>
              <a:rPr lang="en-US" altLang="cs-CZ">
                <a:latin typeface="Arial" panose="020B0604020202020204" pitchFamily="34" charset="0"/>
              </a:rPr>
              <a:t>) </a:t>
            </a:r>
            <a:r>
              <a:rPr lang="cs-CZ" altLang="cs-CZ">
                <a:latin typeface="Arial" panose="020B0604020202020204" pitchFamily="34" charset="0"/>
              </a:rPr>
              <a:t>kapacita a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svalová síla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F0D32E4A-EEC6-4C87-9465-61FEA72E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433398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	</a:t>
            </a:r>
            <a:r>
              <a:rPr lang="cs-CZ" altLang="cs-CZ" dirty="0">
                <a:latin typeface="Arial" panose="020B0604020202020204" pitchFamily="34" charset="0"/>
              </a:rPr>
              <a:t>Pomalá kontrakce</a:t>
            </a:r>
            <a:r>
              <a:rPr lang="en-US" altLang="cs-CZ" dirty="0">
                <a:latin typeface="Arial" panose="020B0604020202020204" pitchFamily="34" charset="0"/>
              </a:rPr>
              <a:t> (110 </a:t>
            </a:r>
            <a:r>
              <a:rPr lang="en-US" altLang="cs-CZ" dirty="0" err="1">
                <a:latin typeface="Arial" panose="020B0604020202020204" pitchFamily="34" charset="0"/>
              </a:rPr>
              <a:t>ms</a:t>
            </a:r>
            <a:r>
              <a:rPr lang="cs-CZ" altLang="cs-CZ" dirty="0">
                <a:latin typeface="Arial" panose="020B0604020202020204" pitchFamily="34" charset="0"/>
              </a:rPr>
              <a:t>/svalový tah</a:t>
            </a:r>
            <a:r>
              <a:rPr lang="en-US" altLang="cs-CZ" dirty="0">
                <a:latin typeface="Arial" panose="020B0604020202020204" pitchFamily="34" charset="0"/>
              </a:rPr>
              <a:t>) </a:t>
            </a:r>
            <a:r>
              <a:rPr lang="cs-CZ" altLang="cs-CZ" dirty="0">
                <a:latin typeface="Arial" panose="020B0604020202020204" pitchFamily="34" charset="0"/>
              </a:rPr>
              <a:t>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myozinová</a:t>
            </a:r>
            <a:r>
              <a:rPr lang="en-US" altLang="cs-CZ" dirty="0">
                <a:latin typeface="Arial" panose="020B0604020202020204" pitchFamily="34" charset="0"/>
              </a:rPr>
              <a:t> ATP</a:t>
            </a:r>
            <a:r>
              <a:rPr lang="cs-CZ" altLang="cs-CZ" dirty="0" err="1">
                <a:latin typeface="Arial" panose="020B0604020202020204" pitchFamily="34" charset="0"/>
              </a:rPr>
              <a:t>áza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63BC94E2-A09B-4197-997E-D2FC9E89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1"/>
            <a:ext cx="84105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Pomalé (červené) svalové vlákno (I)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Slow-Twitch (ST) Muscle Fibers</a:t>
            </a:r>
            <a:endParaRPr lang="cs-CZ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SLOW OXIDATIVE (SO)</a:t>
            </a:r>
            <a:endParaRPr lang="en-US" altLang="cs-CZ" b="1" dirty="0">
              <a:latin typeface="Arial" panose="020B0604020202020204" pitchFamily="34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AAF1126C-BB12-41C3-B684-0BB97343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5248382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10–180 </a:t>
            </a:r>
            <a:r>
              <a:rPr lang="cs-CZ" altLang="cs-CZ">
                <a:latin typeface="Arial" panose="020B0604020202020204" pitchFamily="34" charset="0"/>
              </a:rPr>
              <a:t>vláken v motorické jednotce</a:t>
            </a:r>
            <a:endParaRPr lang="en-US" altLang="cs-CZ">
              <a:latin typeface="Arial" panose="020B0604020202020204" pitchFamily="34" charset="0"/>
            </a:endParaRPr>
          </a:p>
        </p:txBody>
      </p:sp>
      <p:pic>
        <p:nvPicPr>
          <p:cNvPr id="19465" name="Picture 9" descr="Skier">
            <a:extLst>
              <a:ext uri="{FF2B5EF4-FFF2-40B4-BE49-F238E27FC236}">
                <a16:creationId xmlns:a16="http://schemas.microsoft.com/office/drawing/2014/main" id="{ACB8E37F-4EE9-47B7-BEBF-8E56024A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293" y="5060899"/>
            <a:ext cx="2741613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lustration">
            <a:extLst>
              <a:ext uri="{FF2B5EF4-FFF2-40B4-BE49-F238E27FC236}">
                <a16:creationId xmlns:a16="http://schemas.microsoft.com/office/drawing/2014/main" id="{37865FB7-80BA-4FAF-8192-B13899FE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A6960609-C621-4CC1-9FB1-C150BCEE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STRUKTURA KOSTERNÍHO SVALU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100BB0B0-844C-4EC0-A8D0-34041EE1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/>
          <a:stretch>
            <a:fillRect/>
          </a:stretch>
        </p:blipFill>
        <p:spPr bwMode="auto">
          <a:xfrm>
            <a:off x="3921125" y="1130301"/>
            <a:ext cx="5475288" cy="53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70573412-902D-4C8D-BF63-86180CCA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2673350"/>
            <a:ext cx="7350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KOST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827A1CE5-A644-4CC5-899D-73CB61438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4" y="1919288"/>
            <a:ext cx="9985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ŠLACHA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3216B518-9F0A-4D5C-BA14-6A3B21FE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1558925"/>
            <a:ext cx="704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SVAL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9784DB25-2585-4A39-9B94-F52815CA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1" y="4184650"/>
            <a:ext cx="21050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SVALOVÁ VLÁKNA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BDBC91E2-BD13-4F4C-8A26-25827264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1" y="4649788"/>
            <a:ext cx="21050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SVALOVÉ VLÁKNO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5FCF49E2-98AB-4138-B8F5-3E9F146A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5667375"/>
            <a:ext cx="15509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MYOFIBRILA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F78981D7-8821-4CFB-A28F-756DAF03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0" y="5564188"/>
            <a:ext cx="8715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JÁDRA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6E135CCC-6635-4E69-820E-8089B6E0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276" y="3125788"/>
            <a:ext cx="21177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SVALOVÝ SNOPEC</a:t>
            </a:r>
          </a:p>
        </p:txBody>
      </p:sp>
      <p:pic>
        <p:nvPicPr>
          <p:cNvPr id="5136" name="Picture 16" descr="20640Bv">
            <a:extLst>
              <a:ext uri="{FF2B5EF4-FFF2-40B4-BE49-F238E27FC236}">
                <a16:creationId xmlns:a16="http://schemas.microsoft.com/office/drawing/2014/main" id="{6C61211A-974F-4CDC-8702-7A5E1367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3221038"/>
            <a:ext cx="2590800" cy="3238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tents">
            <a:extLst>
              <a:ext uri="{FF2B5EF4-FFF2-40B4-BE49-F238E27FC236}">
                <a16:creationId xmlns:a16="http://schemas.microsoft.com/office/drawing/2014/main" id="{B967C514-1F2C-4C6F-87C5-E8BD13CB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5C3556E6-0348-4C09-9092-BEAE10D8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2819399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Střední aerobní</a:t>
            </a:r>
            <a:r>
              <a:rPr lang="en-US" altLang="cs-CZ">
                <a:latin typeface="Arial" panose="020B0604020202020204" pitchFamily="34" charset="0"/>
              </a:rPr>
              <a:t> (oxidativ</a:t>
            </a:r>
            <a:r>
              <a:rPr lang="cs-CZ" altLang="cs-CZ">
                <a:latin typeface="Arial" panose="020B0604020202020204" pitchFamily="34" charset="0"/>
              </a:rPr>
              <a:t>ní</a:t>
            </a:r>
            <a:r>
              <a:rPr lang="en-US" altLang="cs-CZ">
                <a:latin typeface="Arial" panose="020B0604020202020204" pitchFamily="34" charset="0"/>
              </a:rPr>
              <a:t>) </a:t>
            </a:r>
            <a:r>
              <a:rPr lang="cs-CZ" altLang="cs-CZ">
                <a:latin typeface="Arial" panose="020B0604020202020204" pitchFamily="34" charset="0"/>
              </a:rPr>
              <a:t>kapacita a odolnost vůči únavě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1C257AD2-FCC6-45C6-AC87-C8B4FE25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3644899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	</a:t>
            </a:r>
            <a:r>
              <a:rPr lang="cs-CZ" altLang="cs-CZ" dirty="0">
                <a:latin typeface="Arial" panose="020B0604020202020204" pitchFamily="34" charset="0"/>
              </a:rPr>
              <a:t>Vysoká anaerobní</a:t>
            </a:r>
            <a:r>
              <a:rPr lang="en-US" altLang="cs-CZ" dirty="0">
                <a:latin typeface="Arial" panose="020B0604020202020204" pitchFamily="34" charset="0"/>
              </a:rPr>
              <a:t> (</a:t>
            </a:r>
            <a:r>
              <a:rPr lang="cs-CZ" altLang="cs-CZ" dirty="0">
                <a:latin typeface="Arial" panose="020B0604020202020204" pitchFamily="34" charset="0"/>
              </a:rPr>
              <a:t>neoxidativní, </a:t>
            </a:r>
            <a:r>
              <a:rPr lang="cs-CZ" altLang="cs-CZ" dirty="0" err="1">
                <a:latin typeface="Arial" panose="020B0604020202020204" pitchFamily="34" charset="0"/>
              </a:rPr>
              <a:t>glykolitická</a:t>
            </a:r>
            <a:r>
              <a:rPr lang="en-US" altLang="cs-CZ" dirty="0">
                <a:latin typeface="Arial" panose="020B0604020202020204" pitchFamily="34" charset="0"/>
              </a:rPr>
              <a:t>) </a:t>
            </a:r>
            <a:r>
              <a:rPr lang="cs-CZ" altLang="cs-CZ" dirty="0">
                <a:latin typeface="Arial" panose="020B0604020202020204" pitchFamily="34" charset="0"/>
              </a:rPr>
              <a:t>kapacita a svalová síla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7F8A435-DA04-47BC-B331-1E37573F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7" y="4473575"/>
            <a:ext cx="8270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	</a:t>
            </a:r>
            <a:r>
              <a:rPr lang="cs-CZ" altLang="cs-CZ" dirty="0">
                <a:latin typeface="Arial" panose="020B0604020202020204" pitchFamily="34" charset="0"/>
              </a:rPr>
              <a:t>Rychlá kontrakce</a:t>
            </a:r>
            <a:r>
              <a:rPr lang="en-US" altLang="cs-CZ" dirty="0">
                <a:latin typeface="Arial" panose="020B0604020202020204" pitchFamily="34" charset="0"/>
              </a:rPr>
              <a:t> (50 </a:t>
            </a:r>
            <a:r>
              <a:rPr lang="en-US" altLang="cs-CZ" dirty="0" err="1">
                <a:latin typeface="Arial" panose="020B0604020202020204" pitchFamily="34" charset="0"/>
              </a:rPr>
              <a:t>ms</a:t>
            </a:r>
            <a:r>
              <a:rPr lang="cs-CZ" altLang="cs-CZ" dirty="0">
                <a:latin typeface="Arial" panose="020B0604020202020204" pitchFamily="34" charset="0"/>
              </a:rPr>
              <a:t>/svalový stah</a:t>
            </a:r>
            <a:r>
              <a:rPr lang="en-US" altLang="cs-CZ" dirty="0">
                <a:latin typeface="Arial" panose="020B0604020202020204" pitchFamily="34" charset="0"/>
              </a:rPr>
              <a:t>) </a:t>
            </a:r>
            <a:br>
              <a:rPr lang="en-US" altLang="cs-CZ" dirty="0">
                <a:latin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</a:rPr>
              <a:t>a </a:t>
            </a:r>
            <a:r>
              <a:rPr lang="en-US" altLang="cs-CZ" dirty="0" err="1">
                <a:latin typeface="Arial" panose="020B0604020202020204" pitchFamily="34" charset="0"/>
              </a:rPr>
              <a:t>myo</a:t>
            </a:r>
            <a:r>
              <a:rPr lang="cs-CZ" altLang="cs-CZ" dirty="0" err="1">
                <a:latin typeface="Arial" panose="020B0604020202020204" pitchFamily="34" charset="0"/>
              </a:rPr>
              <a:t>zinová</a:t>
            </a:r>
            <a:r>
              <a:rPr lang="en-US" altLang="cs-CZ" dirty="0">
                <a:latin typeface="Arial" panose="020B0604020202020204" pitchFamily="34" charset="0"/>
              </a:rPr>
              <a:t> ATP</a:t>
            </a:r>
            <a:r>
              <a:rPr lang="cs-CZ" altLang="cs-CZ" dirty="0" err="1">
                <a:latin typeface="Arial" panose="020B0604020202020204" pitchFamily="34" charset="0"/>
              </a:rPr>
              <a:t>áza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F05325B8-8CFB-482E-B6A6-7A4D66F4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1"/>
            <a:ext cx="84105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Rychlé (červené) svalové vlákno (</a:t>
            </a:r>
            <a:r>
              <a:rPr lang="cs-CZ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IIa</a:t>
            </a: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Fast-Twitch (</a:t>
            </a:r>
            <a:r>
              <a:rPr lang="en-US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FT</a:t>
            </a:r>
            <a:r>
              <a:rPr lang="en-US" altLang="cs-CZ" sz="3400" b="1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) Muscle Fibers</a:t>
            </a:r>
            <a:endParaRPr lang="cs-CZ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FAST OXIDATIVE GLYCOLYTIC (FOG)</a:t>
            </a:r>
            <a:endParaRPr lang="en-US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6910D4A7-76A2-45BB-A648-8C86A0C3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5375274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300–800 </a:t>
            </a:r>
            <a:r>
              <a:rPr lang="cs-CZ" altLang="cs-CZ">
                <a:latin typeface="Arial" panose="020B0604020202020204" pitchFamily="34" charset="0"/>
              </a:rPr>
              <a:t>vláken v motorické jednotce</a:t>
            </a:r>
            <a:endParaRPr lang="en-US" altLang="cs-CZ">
              <a:latin typeface="Arial" panose="020B0604020202020204" pitchFamily="34" charset="0"/>
            </a:endParaRPr>
          </a:p>
        </p:txBody>
      </p:sp>
      <p:pic>
        <p:nvPicPr>
          <p:cNvPr id="20489" name="Picture 9" descr="Hurdler">
            <a:extLst>
              <a:ext uri="{FF2B5EF4-FFF2-40B4-BE49-F238E27FC236}">
                <a16:creationId xmlns:a16="http://schemas.microsoft.com/office/drawing/2014/main" id="{1790693C-825C-4EE2-AB2B-ACE81F28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6" y="3968590"/>
            <a:ext cx="19653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ntents">
            <a:extLst>
              <a:ext uri="{FF2B5EF4-FFF2-40B4-BE49-F238E27FC236}">
                <a16:creationId xmlns:a16="http://schemas.microsoft.com/office/drawing/2014/main" id="{63DD3A60-0242-4993-8716-0B770CF0C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4C5AA7AA-ACBB-4BB9-9956-759D7C1E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3218656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Nízká aerobní </a:t>
            </a:r>
            <a:r>
              <a:rPr lang="en-US" altLang="cs-CZ">
                <a:latin typeface="Arial" panose="020B0604020202020204" pitchFamily="34" charset="0"/>
              </a:rPr>
              <a:t>(oxidativ</a:t>
            </a:r>
            <a:r>
              <a:rPr lang="cs-CZ" altLang="cs-CZ">
                <a:latin typeface="Arial" panose="020B0604020202020204" pitchFamily="34" charset="0"/>
              </a:rPr>
              <a:t>ní</a:t>
            </a:r>
            <a:r>
              <a:rPr lang="en-US" altLang="cs-CZ">
                <a:latin typeface="Arial" panose="020B0604020202020204" pitchFamily="34" charset="0"/>
              </a:rPr>
              <a:t>) </a:t>
            </a:r>
            <a:r>
              <a:rPr lang="cs-CZ" altLang="cs-CZ">
                <a:latin typeface="Arial" panose="020B0604020202020204" pitchFamily="34" charset="0"/>
              </a:rPr>
              <a:t>kapacita a odolnost vůči únavě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287C9D2-EB93-458F-A00D-FC95C610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3720305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Vysoká anaerobní</a:t>
            </a:r>
            <a:r>
              <a:rPr lang="en-US" altLang="cs-CZ">
                <a:latin typeface="Arial" panose="020B0604020202020204" pitchFamily="34" charset="0"/>
              </a:rPr>
              <a:t> (</a:t>
            </a:r>
            <a:r>
              <a:rPr lang="cs-CZ" altLang="cs-CZ">
                <a:latin typeface="Arial" panose="020B0604020202020204" pitchFamily="34" charset="0"/>
              </a:rPr>
              <a:t>neoxidativní, </a:t>
            </a:r>
            <a:r>
              <a:rPr lang="en-US" altLang="cs-CZ">
                <a:latin typeface="Arial" panose="020B0604020202020204" pitchFamily="34" charset="0"/>
              </a:rPr>
              <a:t>glycolytic</a:t>
            </a:r>
            <a:r>
              <a:rPr lang="cs-CZ" altLang="cs-CZ">
                <a:latin typeface="Arial" panose="020B0604020202020204" pitchFamily="34" charset="0"/>
              </a:rPr>
              <a:t>ká</a:t>
            </a:r>
            <a:r>
              <a:rPr lang="en-US" altLang="cs-CZ">
                <a:latin typeface="Arial" panose="020B0604020202020204" pitchFamily="34" charset="0"/>
              </a:rPr>
              <a:t>) </a:t>
            </a:r>
            <a:r>
              <a:rPr lang="cs-CZ" altLang="cs-CZ">
                <a:latin typeface="Arial" panose="020B0604020202020204" pitchFamily="34" charset="0"/>
              </a:rPr>
              <a:t>kapacita s svalová síla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878DFCD3-EC04-471F-948C-C1E6034ED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4548981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	</a:t>
            </a:r>
            <a:r>
              <a:rPr lang="cs-CZ" altLang="cs-CZ" dirty="0">
                <a:latin typeface="Arial" panose="020B0604020202020204" pitchFamily="34" charset="0"/>
              </a:rPr>
              <a:t>Rychlá kontrakce</a:t>
            </a:r>
            <a:r>
              <a:rPr lang="en-US" altLang="cs-CZ" dirty="0">
                <a:latin typeface="Arial" panose="020B0604020202020204" pitchFamily="34" charset="0"/>
              </a:rPr>
              <a:t> (50 </a:t>
            </a:r>
            <a:r>
              <a:rPr lang="en-US" altLang="cs-CZ" dirty="0" err="1">
                <a:latin typeface="Arial" panose="020B0604020202020204" pitchFamily="34" charset="0"/>
              </a:rPr>
              <a:t>ms</a:t>
            </a:r>
            <a:r>
              <a:rPr lang="cs-CZ" altLang="cs-CZ" dirty="0">
                <a:latin typeface="Arial" panose="020B0604020202020204" pitchFamily="34" charset="0"/>
              </a:rPr>
              <a:t>/svalový stah</a:t>
            </a:r>
            <a:r>
              <a:rPr lang="en-US" altLang="cs-CZ" dirty="0">
                <a:latin typeface="Arial" panose="020B0604020202020204" pitchFamily="34" charset="0"/>
              </a:rPr>
              <a:t>) </a:t>
            </a:r>
            <a:br>
              <a:rPr lang="en-US" altLang="cs-CZ" dirty="0">
                <a:latin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</a:rPr>
              <a:t>a </a:t>
            </a:r>
            <a:r>
              <a:rPr lang="en-US" altLang="cs-CZ" dirty="0" err="1">
                <a:latin typeface="Arial" panose="020B0604020202020204" pitchFamily="34" charset="0"/>
              </a:rPr>
              <a:t>myo</a:t>
            </a:r>
            <a:r>
              <a:rPr lang="cs-CZ" altLang="cs-CZ" dirty="0" err="1">
                <a:latin typeface="Arial" panose="020B0604020202020204" pitchFamily="34" charset="0"/>
              </a:rPr>
              <a:t>zinová</a:t>
            </a:r>
            <a:r>
              <a:rPr lang="en-US" altLang="cs-CZ" dirty="0">
                <a:latin typeface="Arial" panose="020B0604020202020204" pitchFamily="34" charset="0"/>
              </a:rPr>
              <a:t> ATP</a:t>
            </a:r>
            <a:r>
              <a:rPr lang="cs-CZ" altLang="cs-CZ" dirty="0" err="1">
                <a:latin typeface="Arial" panose="020B0604020202020204" pitchFamily="34" charset="0"/>
              </a:rPr>
              <a:t>áza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898E7D00-97AB-4672-B863-78971B3A9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1"/>
            <a:ext cx="84105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Rychlé (bíle) svalové vlákno (</a:t>
            </a:r>
            <a:r>
              <a:rPr lang="cs-CZ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IIx</a:t>
            </a: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/</a:t>
            </a:r>
            <a:r>
              <a:rPr lang="cs-CZ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IIb</a:t>
            </a: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Fast-Twitch (</a:t>
            </a:r>
            <a:r>
              <a:rPr lang="en-US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FT</a:t>
            </a:r>
            <a:r>
              <a:rPr lang="en-US" altLang="cs-CZ" sz="3400" b="1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cs-CZ" altLang="cs-CZ" sz="3400" b="1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/</a:t>
            </a:r>
            <a:r>
              <a:rPr lang="cs-CZ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FT</a:t>
            </a:r>
            <a:r>
              <a:rPr lang="cs-CZ" altLang="cs-CZ" sz="3400" b="1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  <a:r>
              <a:rPr lang="en-US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) Muscle Fibers</a:t>
            </a:r>
            <a:endParaRPr lang="cs-CZ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FAST GLYCOLYTIC (FG)</a:t>
            </a:r>
            <a:endParaRPr lang="en-US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72A84CD5-8E9F-4C2D-A616-C13068511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546338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300–800 </a:t>
            </a:r>
            <a:r>
              <a:rPr lang="cs-CZ" altLang="cs-CZ">
                <a:latin typeface="Arial" panose="020B0604020202020204" pitchFamily="34" charset="0"/>
              </a:rPr>
              <a:t>vláken v motorické jednotce</a:t>
            </a:r>
            <a:endParaRPr lang="en-US" altLang="cs-CZ">
              <a:latin typeface="Arial" panose="020B0604020202020204" pitchFamily="34" charset="0"/>
            </a:endParaRPr>
          </a:p>
        </p:txBody>
      </p:sp>
      <p:pic>
        <p:nvPicPr>
          <p:cNvPr id="21512" name="Picture 8" descr="Hitter">
            <a:extLst>
              <a:ext uri="{FF2B5EF4-FFF2-40B4-BE49-F238E27FC236}">
                <a16:creationId xmlns:a16="http://schemas.microsoft.com/office/drawing/2014/main" id="{2CE1973E-FE2B-458B-987D-2E837D0F0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030558"/>
            <a:ext cx="2641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ntents">
            <a:extLst>
              <a:ext uri="{FF2B5EF4-FFF2-40B4-BE49-F238E27FC236}">
                <a16:creationId xmlns:a16="http://schemas.microsoft.com/office/drawing/2014/main" id="{76FD641E-2117-4E7A-A27D-7EE42388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-138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F48AAC2C-6296-4252-A240-95DF7103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6" y="77623"/>
            <a:ext cx="8613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Základní vlastnosti sval. vláken (I, </a:t>
            </a:r>
            <a:r>
              <a:rPr lang="cs-CZ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IIa</a:t>
            </a: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3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IIx</a:t>
            </a: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endParaRPr lang="en-US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37660817-9297-4DB4-90EA-092F2AE0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303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37210696-EC7C-419B-B6D9-A6B729C9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1" y="1230313"/>
            <a:ext cx="2204744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Tahoma" panose="020B0604030504040204" pitchFamily="34" charset="0"/>
              </a:rPr>
              <a:t>Typ I – angl. SO</a:t>
            </a:r>
          </a:p>
          <a:p>
            <a:pPr algn="ctr"/>
            <a:r>
              <a:rPr lang="cs-CZ" altLang="cs-CZ" sz="2000" dirty="0">
                <a:latin typeface="Tahoma" panose="020B0604030504040204" pitchFamily="34" charset="0"/>
              </a:rPr>
              <a:t>pomalé červené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7166847A-03D8-406B-AB6E-B3A87782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28725"/>
            <a:ext cx="2476500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Tahoma" panose="020B0604030504040204" pitchFamily="34" charset="0"/>
              </a:rPr>
              <a:t>Typ </a:t>
            </a:r>
            <a:r>
              <a:rPr lang="cs-CZ" altLang="cs-CZ" sz="2000" dirty="0" err="1">
                <a:latin typeface="Tahoma" panose="020B0604030504040204" pitchFamily="34" charset="0"/>
              </a:rPr>
              <a:t>IIa</a:t>
            </a:r>
            <a:r>
              <a:rPr lang="cs-CZ" altLang="cs-CZ" sz="2000" dirty="0">
                <a:latin typeface="Tahoma" panose="020B0604030504040204" pitchFamily="34" charset="0"/>
              </a:rPr>
              <a:t> – angl. FOG</a:t>
            </a:r>
          </a:p>
          <a:p>
            <a:pPr algn="ctr"/>
            <a:r>
              <a:rPr lang="cs-CZ" altLang="cs-CZ" sz="2000" dirty="0">
                <a:latin typeface="Tahoma" panose="020B0604030504040204" pitchFamily="34" charset="0"/>
              </a:rPr>
              <a:t>rychlé červené</a:t>
            </a: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E96E2219-5615-4E77-A378-D5B80681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228725"/>
            <a:ext cx="2247900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000" dirty="0">
                <a:latin typeface="Tahoma" panose="020B0604030504040204" pitchFamily="34" charset="0"/>
              </a:rPr>
              <a:t>Typ </a:t>
            </a:r>
            <a:r>
              <a:rPr lang="cs-CZ" altLang="cs-CZ" sz="2000" dirty="0" err="1">
                <a:latin typeface="Tahoma" panose="020B0604030504040204" pitchFamily="34" charset="0"/>
              </a:rPr>
              <a:t>IIx</a:t>
            </a:r>
            <a:r>
              <a:rPr lang="cs-CZ" altLang="cs-CZ" sz="2000" dirty="0">
                <a:latin typeface="Tahoma" panose="020B0604030504040204" pitchFamily="34" charset="0"/>
              </a:rPr>
              <a:t> – angl. FG</a:t>
            </a:r>
          </a:p>
          <a:p>
            <a:pPr algn="ctr"/>
            <a:r>
              <a:rPr lang="cs-CZ" altLang="cs-CZ" sz="2000" dirty="0">
                <a:latin typeface="Tahoma" panose="020B0604030504040204" pitchFamily="34" charset="0"/>
              </a:rPr>
              <a:t>rychlé bílé</a:t>
            </a:r>
          </a:p>
        </p:txBody>
      </p:sp>
      <p:graphicFrame>
        <p:nvGraphicFramePr>
          <p:cNvPr id="50447" name="Group 271">
            <a:extLst>
              <a:ext uri="{FF2B5EF4-FFF2-40B4-BE49-F238E27FC236}">
                <a16:creationId xmlns:a16="http://schemas.microsoft.com/office/drawing/2014/main" id="{0A4ECF6E-6AF4-482A-BE80-C67FD54C986A}"/>
              </a:ext>
            </a:extLst>
          </p:cNvPr>
          <p:cNvGraphicFramePr>
            <a:graphicFrameLocks noGrp="1"/>
          </p:cNvGraphicFramePr>
          <p:nvPr/>
        </p:nvGraphicFramePr>
        <p:xfrm>
          <a:off x="1003300" y="2103522"/>
          <a:ext cx="10871200" cy="4712978"/>
        </p:xfrm>
        <a:graphic>
          <a:graphicData uri="http://schemas.openxmlformats.org/drawingml/2006/table">
            <a:tbl>
              <a:tblPr/>
              <a:tblGrid>
                <a:gridCol w="2837381">
                  <a:extLst>
                    <a:ext uri="{9D8B030D-6E8A-4147-A177-3AD203B41FA5}">
                      <a16:colId xmlns:a16="http://schemas.microsoft.com/office/drawing/2014/main" val="1499680471"/>
                    </a:ext>
                  </a:extLst>
                </a:gridCol>
                <a:gridCol w="2670477">
                  <a:extLst>
                    <a:ext uri="{9D8B030D-6E8A-4147-A177-3AD203B41FA5}">
                      <a16:colId xmlns:a16="http://schemas.microsoft.com/office/drawing/2014/main" val="1621922591"/>
                    </a:ext>
                  </a:extLst>
                </a:gridCol>
                <a:gridCol w="2735609">
                  <a:extLst>
                    <a:ext uri="{9D8B030D-6E8A-4147-A177-3AD203B41FA5}">
                      <a16:colId xmlns:a16="http://schemas.microsoft.com/office/drawing/2014/main" val="3558755215"/>
                    </a:ext>
                  </a:extLst>
                </a:gridCol>
                <a:gridCol w="2627733">
                  <a:extLst>
                    <a:ext uri="{9D8B030D-6E8A-4147-A177-3AD203B41FA5}">
                      <a16:colId xmlns:a16="http://schemas.microsoft.com/office/drawing/2014/main" val="1520214139"/>
                    </a:ext>
                  </a:extLst>
                </a:gridCol>
              </a:tblGrid>
              <a:tr h="430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Rychlost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906020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Síla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90814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Odolnost vůči únavě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150877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Obsah glykogenu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0057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Průměr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913444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Hustota mitochodrií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76916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Hustota kapilár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70579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Aktivita ATP-ázy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697317"/>
                  </a:ext>
                </a:extLst>
              </a:tr>
              <a:tr h="4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Glykolytická kapacita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767914"/>
                  </a:ext>
                </a:extLst>
              </a:tr>
              <a:tr h="475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Oxidativní kapacita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553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ntents">
            <a:extLst>
              <a:ext uri="{FF2B5EF4-FFF2-40B4-BE49-F238E27FC236}">
                <a16:creationId xmlns:a16="http://schemas.microsoft.com/office/drawing/2014/main" id="{76FD641E-2117-4E7A-A27D-7EE42388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F48AAC2C-6296-4252-A240-95DF7103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613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Základní vlastnosti sval. vláken (I, IIa, IIx)</a:t>
            </a:r>
            <a:endParaRPr lang="en-US" altLang="cs-CZ" sz="3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37660817-9297-4DB4-90EA-092F2AE0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303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37210696-EC7C-419B-B6D9-A6B729C9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53" y="1357313"/>
            <a:ext cx="1973232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>
                <a:latin typeface="Tahoma" panose="020B0604030504040204" pitchFamily="34" charset="0"/>
              </a:rPr>
              <a:t>Typ I</a:t>
            </a:r>
          </a:p>
          <a:p>
            <a:pPr algn="ctr"/>
            <a:r>
              <a:rPr lang="cs-CZ" altLang="cs-CZ" sz="2000">
                <a:latin typeface="Tahoma" panose="020B0604030504040204" pitchFamily="34" charset="0"/>
              </a:rPr>
              <a:t>pomalé červené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7166847A-03D8-406B-AB6E-B3A87782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9" y="1355725"/>
            <a:ext cx="1952625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anose="020B0604030504040204" pitchFamily="34" charset="0"/>
              </a:rPr>
              <a:t>Typ IIa</a:t>
            </a:r>
          </a:p>
          <a:p>
            <a:pPr algn="ctr"/>
            <a:r>
              <a:rPr lang="cs-CZ" altLang="cs-CZ" sz="2000">
                <a:latin typeface="Tahoma" panose="020B0604030504040204" pitchFamily="34" charset="0"/>
              </a:rPr>
              <a:t>rychlé červené</a:t>
            </a: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E96E2219-5615-4E77-A378-D5B80681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1366838"/>
            <a:ext cx="1905000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anose="020B0604030504040204" pitchFamily="34" charset="0"/>
              </a:rPr>
              <a:t>Typ IIx</a:t>
            </a:r>
          </a:p>
          <a:p>
            <a:pPr algn="ctr"/>
            <a:r>
              <a:rPr lang="cs-CZ" altLang="cs-CZ" sz="2000">
                <a:latin typeface="Tahoma" panose="020B0604030504040204" pitchFamily="34" charset="0"/>
              </a:rPr>
              <a:t>rychlé bílé</a:t>
            </a:r>
          </a:p>
        </p:txBody>
      </p:sp>
      <p:graphicFrame>
        <p:nvGraphicFramePr>
          <p:cNvPr id="50447" name="Group 271">
            <a:extLst>
              <a:ext uri="{FF2B5EF4-FFF2-40B4-BE49-F238E27FC236}">
                <a16:creationId xmlns:a16="http://schemas.microsoft.com/office/drawing/2014/main" id="{0A4ECF6E-6AF4-482A-BE80-C67FD54C986A}"/>
              </a:ext>
            </a:extLst>
          </p:cNvPr>
          <p:cNvGraphicFramePr>
            <a:graphicFrameLocks noGrp="1"/>
          </p:cNvGraphicFramePr>
          <p:nvPr/>
        </p:nvGraphicFramePr>
        <p:xfrm>
          <a:off x="1955800" y="2563813"/>
          <a:ext cx="8478838" cy="3619120"/>
        </p:xfrm>
        <a:graphic>
          <a:graphicData uri="http://schemas.openxmlformats.org/drawingml/2006/table">
            <a:tbl>
              <a:tblPr/>
              <a:tblGrid>
                <a:gridCol w="2212975">
                  <a:extLst>
                    <a:ext uri="{9D8B030D-6E8A-4147-A177-3AD203B41FA5}">
                      <a16:colId xmlns:a16="http://schemas.microsoft.com/office/drawing/2014/main" val="149968047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62192259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58755215"/>
                    </a:ext>
                  </a:extLst>
                </a:gridCol>
                <a:gridCol w="2049463">
                  <a:extLst>
                    <a:ext uri="{9D8B030D-6E8A-4147-A177-3AD203B41FA5}">
                      <a16:colId xmlns:a16="http://schemas.microsoft.com/office/drawing/2014/main" val="1520214139"/>
                    </a:ext>
                  </a:extLst>
                </a:gridCol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Rychlost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pomalá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90602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Síla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9081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Odolnost vůči únavě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15087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Obsah glykogenu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005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Průměr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malý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velký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91344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Hustota mitochodrií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7691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Hustota kapilár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7057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Aktivita ATP-ázy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69731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Glykolytická kapacita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7679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llustration">
            <a:extLst>
              <a:ext uri="{FF2B5EF4-FFF2-40B4-BE49-F238E27FC236}">
                <a16:creationId xmlns:a16="http://schemas.microsoft.com/office/drawing/2014/main" id="{442A076E-C330-4E2F-9095-8A730A0F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B25E5DD-474A-4E26-941D-406CCC66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7630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POMALÁ A RYCHLÁ SVALOVÁ VLÁKNA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50920659-CC61-4ABE-8F90-D2ABA33F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693" r="1111" b="667"/>
          <a:stretch>
            <a:fillRect/>
          </a:stretch>
        </p:blipFill>
        <p:spPr bwMode="auto">
          <a:xfrm>
            <a:off x="3194050" y="1373188"/>
            <a:ext cx="5797550" cy="48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>
            <a:extLst>
              <a:ext uri="{FF2B5EF4-FFF2-40B4-BE49-F238E27FC236}">
                <a16:creationId xmlns:a16="http://schemas.microsoft.com/office/drawing/2014/main" id="{08822EC5-5D0E-4ECA-A991-174EF78DA3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0276" y="6350"/>
          <a:ext cx="7864475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Graf" r:id="rId3" imgW="4953000" imgH="4314749" progId="Excel.Chart.8">
                  <p:embed/>
                </p:oleObj>
              </mc:Choice>
              <mc:Fallback>
                <p:oleObj name="Graf" r:id="rId3" imgW="4953000" imgH="4314749" progId="Excel.Chart.8">
                  <p:embed/>
                  <p:pic>
                    <p:nvPicPr>
                      <p:cNvPr id="53251" name="Object 3">
                        <a:extLst>
                          <a:ext uri="{FF2B5EF4-FFF2-40B4-BE49-F238E27FC236}">
                            <a16:creationId xmlns:a16="http://schemas.microsoft.com/office/drawing/2014/main" id="{08822EC5-5D0E-4ECA-A991-174EF78DA3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6" y="6350"/>
                        <a:ext cx="7864475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ontents">
            <a:extLst>
              <a:ext uri="{FF2B5EF4-FFF2-40B4-BE49-F238E27FC236}">
                <a16:creationId xmlns:a16="http://schemas.microsoft.com/office/drawing/2014/main" id="{15E7E28C-4F96-455F-8FDD-8A7B0398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0E86F1B2-05D3-46C0-B987-B3A3A89B3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30350"/>
            <a:ext cx="8534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  <a:cs typeface="Times New Roman" panose="02020603050405020304" pitchFamily="18" charset="0"/>
              </a:rPr>
              <a:t>► </a:t>
            </a:r>
            <a:r>
              <a:rPr lang="cs-CZ" altLang="cs-CZ">
                <a:latin typeface="Arial" panose="020B0604020202020204" pitchFamily="34" charset="0"/>
              </a:rPr>
              <a:t>invazivní metoda – svalová biopsie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magnetická rezonance se současnou analýzou biochemických parametrů snímaného svalu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1MR a následné cvičení s 80%</a:t>
            </a:r>
          </a:p>
          <a:p>
            <a:r>
              <a:rPr lang="cs-CZ" altLang="cs-CZ">
                <a:latin typeface="Arial" panose="020B0604020202020204" pitchFamily="34" charset="0"/>
              </a:rPr>
              <a:t>		 </a:t>
            </a:r>
            <a:r>
              <a:rPr lang="en-US" altLang="cs-CZ">
                <a:latin typeface="Arial" panose="020B0604020202020204" pitchFamily="34" charset="0"/>
              </a:rPr>
              <a:t>&lt;</a:t>
            </a:r>
            <a:r>
              <a:rPr lang="cs-CZ" altLang="cs-CZ">
                <a:latin typeface="Arial" panose="020B0604020202020204" pitchFamily="34" charset="0"/>
              </a:rPr>
              <a:t> 8 převaha II, 8-12 50%:50%, </a:t>
            </a:r>
            <a:r>
              <a:rPr lang="en-US" altLang="cs-CZ">
                <a:latin typeface="Arial" panose="020B0604020202020204" pitchFamily="34" charset="0"/>
              </a:rPr>
              <a:t>&gt;</a:t>
            </a:r>
            <a:r>
              <a:rPr lang="cs-CZ" altLang="cs-CZ">
                <a:latin typeface="Arial" panose="020B0604020202020204" pitchFamily="34" charset="0"/>
              </a:rPr>
              <a:t> 12 převaha I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výskoková ergometrie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ADF29288-2847-459E-AF20-31DE1D67B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DIAGNOSTIKA svalových vláken</a:t>
            </a:r>
            <a:endParaRPr lang="en-US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  <p:bldP spid="8602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ontents">
            <a:extLst>
              <a:ext uri="{FF2B5EF4-FFF2-40B4-BE49-F238E27FC236}">
                <a16:creationId xmlns:a16="http://schemas.microsoft.com/office/drawing/2014/main" id="{34FAC190-FCBF-4507-AF94-19617B46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>
            <a:extLst>
              <a:ext uri="{FF2B5EF4-FFF2-40B4-BE49-F238E27FC236}">
                <a16:creationId xmlns:a16="http://schemas.microsoft.com/office/drawing/2014/main" id="{7514F5B4-7544-4F4A-9758-60C68318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303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Dutou jehlou je odebrán vzorek ze svalu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9D18BAF9-3ECA-40DD-9E1C-4ED7AAB6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032000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Vzorek se zmrazí</a:t>
            </a:r>
            <a:r>
              <a:rPr lang="en-US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</a:rPr>
              <a:t>nakrájí na úzké plátky a zkoumá se pod mikroskopem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79FAC77A-FEC8-4B85-B007-CFC1B061E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606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To umožňuje určit typ svalových vláken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9012B7DF-6176-4D88-8C8D-B0A36CD53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SVALOVÁ BIOPSIE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84999" name="Picture 7">
            <a:extLst>
              <a:ext uri="{FF2B5EF4-FFF2-40B4-BE49-F238E27FC236}">
                <a16:creationId xmlns:a16="http://schemas.microsoft.com/office/drawing/2014/main" id="{DCBD6BB2-97E7-43BB-879D-8907E110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334" r="1111" b="1666"/>
          <a:stretch>
            <a:fillRect/>
          </a:stretch>
        </p:blipFill>
        <p:spPr bwMode="auto">
          <a:xfrm>
            <a:off x="2563814" y="3962401"/>
            <a:ext cx="376078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>
            <a:extLst>
              <a:ext uri="{FF2B5EF4-FFF2-40B4-BE49-F238E27FC236}">
                <a16:creationId xmlns:a16="http://schemas.microsoft.com/office/drawing/2014/main" id="{5BFD97A3-825A-449D-8E0F-CB7680F5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1955" r="1111" b="1955"/>
          <a:stretch>
            <a:fillRect/>
          </a:stretch>
        </p:blipFill>
        <p:spPr bwMode="auto">
          <a:xfrm>
            <a:off x="6705600" y="3962401"/>
            <a:ext cx="2857500" cy="24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  <p:bldP spid="84997" grpId="0" autoUpdateAnimBg="0"/>
      <p:bldP spid="8499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Key Points">
            <a:extLst>
              <a:ext uri="{FF2B5EF4-FFF2-40B4-BE49-F238E27FC236}">
                <a16:creationId xmlns:a16="http://schemas.microsoft.com/office/drawing/2014/main" id="{F3069287-E8D2-4991-9294-605ED07F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Text Box 3">
            <a:extLst>
              <a:ext uri="{FF2B5EF4-FFF2-40B4-BE49-F238E27FC236}">
                <a16:creationId xmlns:a16="http://schemas.microsoft.com/office/drawing/2014/main" id="{12F39C39-E6FB-4DE3-8414-147C0E5E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Důležité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28A44F46-FA96-435A-B438-D102846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47825"/>
            <a:ext cx="6248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Svaly obsahují tři typy vláken: I, IIa, IIx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80E0F77D-D2D4-47FE-8C32-100767CC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476501"/>
            <a:ext cx="6248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ATP</a:t>
            </a:r>
            <a:r>
              <a:rPr lang="cs-CZ" altLang="cs-CZ">
                <a:latin typeface="Arial" panose="020B0604020202020204" pitchFamily="34" charset="0"/>
              </a:rPr>
              <a:t>áza v rychlých vláknech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rychleji dodává energii pro svalovou práci než ATPáza v pomalých vláknech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498EE084-E6AF-4879-958E-00585E5F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rgbClr val="FF3300"/>
                </a:solidFill>
                <a:latin typeface="Arial" panose="020B0604020202020204" pitchFamily="34" charset="0"/>
              </a:rPr>
              <a:t>Typy svalových vláken</a:t>
            </a:r>
            <a:endParaRPr lang="en-US" altLang="cs-CZ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87047" name="Group 7">
            <a:extLst>
              <a:ext uri="{FF2B5EF4-FFF2-40B4-BE49-F238E27FC236}">
                <a16:creationId xmlns:a16="http://schemas.microsoft.com/office/drawing/2014/main" id="{6A9C59E7-2355-4575-A887-B287BFFE06D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627439"/>
            <a:ext cx="6248400" cy="1520825"/>
            <a:chOff x="1680" y="2285"/>
            <a:chExt cx="3936" cy="890"/>
          </a:xfrm>
        </p:grpSpPr>
        <p:sp>
          <p:nvSpPr>
            <p:cNvPr id="87048" name="Text Box 8">
              <a:extLst>
                <a:ext uri="{FF2B5EF4-FFF2-40B4-BE49-F238E27FC236}">
                  <a16:creationId xmlns:a16="http://schemas.microsoft.com/office/drawing/2014/main" id="{5433DD22-17DC-49C6-AA6C-F999566C9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960"/>
              <a:ext cx="393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cs-CZ" altLang="cs-CZ" sz="1800" i="1">
                <a:latin typeface="Arial" panose="020B0604020202020204" pitchFamily="34" charset="0"/>
              </a:endParaRPr>
            </a:p>
          </p:txBody>
        </p:sp>
        <p:sp>
          <p:nvSpPr>
            <p:cNvPr id="87049" name="Text Box 9">
              <a:extLst>
                <a:ext uri="{FF2B5EF4-FFF2-40B4-BE49-F238E27FC236}">
                  <a16:creationId xmlns:a16="http://schemas.microsoft.com/office/drawing/2014/main" id="{7106EB22-DBF3-42E3-BC01-94EC85BAA0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85"/>
              <a:ext cx="3936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cs-CZ" sz="2000">
                  <a:latin typeface="Wingdings" panose="05000000000000000000" pitchFamily="2" charset="2"/>
                </a:rPr>
                <a:t>w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Rychlá vlákna lépe vyvinutá sarkoplazmatická retikula, tudíž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mohou uvolnit více vápníku</a:t>
              </a:r>
              <a:r>
                <a:rPr lang="en-US" altLang="cs-CZ">
                  <a:latin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  <p:bldP spid="87044" grpId="0" autoUpdateAnimBg="0"/>
      <p:bldP spid="87045" grpId="0" autoUpdateAnimBg="0"/>
      <p:bldP spid="8704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ey Points">
            <a:extLst>
              <a:ext uri="{FF2B5EF4-FFF2-40B4-BE49-F238E27FC236}">
                <a16:creationId xmlns:a16="http://schemas.microsoft.com/office/drawing/2014/main" id="{CB66541F-2B30-4D39-87D2-55166C5A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3">
            <a:extLst>
              <a:ext uri="{FF2B5EF4-FFF2-40B4-BE49-F238E27FC236}">
                <a16:creationId xmlns:a16="http://schemas.microsoft.com/office/drawing/2014/main" id="{52ED73C8-A2A2-4F85-8666-40A190A3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Důležité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31FA92F8-035F-4482-BDB8-2B4E2C2C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128963"/>
            <a:ext cx="6248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Pomalá vlákna mají vyšší aerobní kapacitu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a jsou potřebná pro vytrvalostní výkon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39073A1F-5B95-4CC1-AD74-610664839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096963"/>
            <a:ext cx="647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rgbClr val="FF3300"/>
                </a:solidFill>
                <a:latin typeface="Arial" panose="020B0604020202020204" pitchFamily="34" charset="0"/>
              </a:rPr>
              <a:t>Typy svalových vláken</a:t>
            </a:r>
            <a:endParaRPr lang="en-US" altLang="cs-CZ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3246067C-BC34-4567-9430-AF0B235C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89425"/>
            <a:ext cx="6248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Rychlá vlákna jsou lepší pro anaerobní nebo výbušné pohybové aktivity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  <p:bldP spid="88068" grpId="0" autoUpdateAnimBg="0"/>
      <p:bldP spid="88069" grpId="0" autoUpdateAnimBg="0"/>
      <p:bldP spid="880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lustration">
            <a:extLst>
              <a:ext uri="{FF2B5EF4-FFF2-40B4-BE49-F238E27FC236}">
                <a16:creationId xmlns:a16="http://schemas.microsoft.com/office/drawing/2014/main" id="{0BF5DDBD-636E-44B8-934D-F01214AF1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14DA5F3C-F6BC-4C98-A1B6-9EFE363E8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SVALOVÉ VLÁKNO (buňka)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C57941BD-EA79-4F76-B3EF-4DC13180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/>
          <a:stretch>
            <a:fillRect/>
          </a:stretch>
        </p:blipFill>
        <p:spPr bwMode="auto">
          <a:xfrm>
            <a:off x="2590800" y="1295400"/>
            <a:ext cx="70167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F9F4C0A7-13DE-4821-85CF-980479506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6" y="1663700"/>
            <a:ext cx="19034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MITOCHONDRIE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07C008CB-6131-4D38-BA5B-7CF03904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5348288"/>
            <a:ext cx="1800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SARKOPLAZMA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32B3CA13-0749-4A56-936F-49F8ED20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4171950"/>
            <a:ext cx="9001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JÁDRO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3FE93AF-15F7-4872-9160-B63B0F06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6" y="3521075"/>
            <a:ext cx="15097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SARKOLEMA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6F23C8B4-4896-4439-B3E1-6A2BD2CC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098800"/>
            <a:ext cx="16065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MYOFIBRILA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1B750C88-AD75-4FD3-BBD5-7BD701E3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26" y="1463675"/>
            <a:ext cx="2397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OTEVŘENÉ T-TUBULY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D8A5F6D6-67F4-486E-A13C-95856F83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5994400"/>
            <a:ext cx="10525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TRIÁDA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ontents">
            <a:extLst>
              <a:ext uri="{FF2B5EF4-FFF2-40B4-BE49-F238E27FC236}">
                <a16:creationId xmlns:a16="http://schemas.microsoft.com/office/drawing/2014/main" id="{54F1CC48-2C74-402A-BD58-42141710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EB54D247-29FF-406E-A0FE-B23A82B0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1600200"/>
            <a:ext cx="827722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b="1" i="1">
                <a:solidFill>
                  <a:schemeClr val="accent2"/>
                </a:solidFill>
                <a:latin typeface="Arial" panose="020B0604020202020204" pitchFamily="34" charset="0"/>
              </a:rPr>
              <a:t>Agonist</a:t>
            </a:r>
            <a:r>
              <a:rPr lang="cs-CZ" altLang="cs-CZ" b="1" i="1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cs-CZ" altLang="cs-CZ">
                <a:latin typeface="Arial" panose="020B0604020202020204" pitchFamily="34" charset="0"/>
              </a:rPr>
              <a:t> – hlavní vykonavatel pohybu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038C3E94-66B7-4CF9-BD17-F27A0B01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Funkce svalů</a:t>
            </a:r>
            <a:endParaRPr lang="en-US" altLang="cs-CZ" sz="3400" b="1">
              <a:latin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20BA5CDC-B844-4EDC-8A84-3D0D710A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2108200"/>
            <a:ext cx="827722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b="1" i="1">
                <a:solidFill>
                  <a:schemeClr val="accent2"/>
                </a:solidFill>
                <a:latin typeface="Arial" panose="020B0604020202020204" pitchFamily="34" charset="0"/>
              </a:rPr>
              <a:t>Antagonist</a:t>
            </a:r>
            <a:r>
              <a:rPr lang="cs-CZ" altLang="cs-CZ" b="1" i="1">
                <a:solidFill>
                  <a:schemeClr val="accent2"/>
                </a:solidFill>
                <a:latin typeface="Arial" panose="020B0604020202020204" pitchFamily="34" charset="0"/>
              </a:rPr>
              <a:t>a </a:t>
            </a:r>
            <a:r>
              <a:rPr lang="cs-CZ" altLang="cs-CZ">
                <a:latin typeface="Arial" panose="020B0604020202020204" pitchFamily="34" charset="0"/>
              </a:rPr>
              <a:t>– sval vykonávající pohyb v opačném směru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F70970E8-DE18-44BF-B39F-7990ACEE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6" y="2940051"/>
            <a:ext cx="827722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b="1" i="1">
                <a:solidFill>
                  <a:schemeClr val="accent2"/>
                </a:solidFill>
                <a:latin typeface="Arial" panose="020B0604020202020204" pitchFamily="34" charset="0"/>
              </a:rPr>
              <a:t>Synergist</a:t>
            </a:r>
            <a:r>
              <a:rPr lang="cs-CZ" altLang="cs-CZ" b="1" i="1">
                <a:solidFill>
                  <a:schemeClr val="accent2"/>
                </a:solidFill>
                <a:latin typeface="Arial" panose="020B0604020202020204" pitchFamily="34" charset="0"/>
              </a:rPr>
              <a:t>a </a:t>
            </a:r>
            <a:r>
              <a:rPr lang="cs-CZ" altLang="cs-CZ">
                <a:latin typeface="Arial" panose="020B0604020202020204" pitchFamily="34" charset="0"/>
              </a:rPr>
              <a:t>– sval asistující agonistovi, pomáhá vykonávat 			pohyb ve stejném směru</a:t>
            </a:r>
            <a:endParaRPr lang="en-US" altLang="cs-CZ">
              <a:latin typeface="Arial" panose="020B0604020202020204" pitchFamily="34" charset="0"/>
            </a:endParaRPr>
          </a:p>
        </p:txBody>
      </p:sp>
      <p:pic>
        <p:nvPicPr>
          <p:cNvPr id="28679" name="Picture 7" descr="Dancer">
            <a:extLst>
              <a:ext uri="{FF2B5EF4-FFF2-40B4-BE49-F238E27FC236}">
                <a16:creationId xmlns:a16="http://schemas.microsoft.com/office/drawing/2014/main" id="{88C3AB4B-60FF-44CB-9EC3-07BFF400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62401"/>
            <a:ext cx="229393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77" grpId="0" autoUpdateAnimBg="0"/>
      <p:bldP spid="2867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74826" y="333375"/>
            <a:ext cx="8893175" cy="523220"/>
          </a:xfrm>
          <a:prstGeom prst="rect">
            <a:avLst/>
          </a:prstGeom>
          <a:solidFill>
            <a:srgbClr val="3366FF"/>
          </a:solidFill>
          <a:ln w="508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800" b="1" i="1" dirty="0">
                <a:solidFill>
                  <a:srgbClr val="CCFFFF"/>
                </a:solidFill>
                <a:latin typeface="Verdana" pitchFamily="34" charset="0"/>
              </a:rPr>
              <a:t>Proprioreceptory ve svalech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V="1">
            <a:off x="1703388" y="0"/>
            <a:ext cx="0" cy="68580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1774825" y="0"/>
            <a:ext cx="0" cy="685800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495550" y="1125539"/>
            <a:ext cx="7850188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>
                <a:solidFill>
                  <a:srgbClr val="3366FF"/>
                </a:solidFill>
                <a:latin typeface="Verdana" pitchFamily="34" charset="0"/>
              </a:rPr>
              <a:t>nejvýznamnějšími proprioreceptory jsou svalová vřeténka a šlachová tělíska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2063751" y="1268413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 cstate="print"/>
          <a:srcRect b="1430"/>
          <a:stretch>
            <a:fillRect/>
          </a:stretch>
        </p:blipFill>
        <p:spPr bwMode="auto">
          <a:xfrm>
            <a:off x="3575050" y="1989139"/>
            <a:ext cx="5257800" cy="4846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2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VÃ½sledek obrÃ¡zku pro golgiho tendon organ muscle"/>
          <p:cNvSpPr>
            <a:spLocks noChangeAspect="1" noChangeArrowheads="1"/>
          </p:cNvSpPr>
          <p:nvPr/>
        </p:nvSpPr>
        <p:spPr bwMode="auto">
          <a:xfrm>
            <a:off x="155575" y="-144463"/>
            <a:ext cx="2760620" cy="27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1" y="138893"/>
            <a:ext cx="10021330" cy="671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5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74826" y="333375"/>
            <a:ext cx="8893175" cy="523220"/>
          </a:xfrm>
          <a:prstGeom prst="rect">
            <a:avLst/>
          </a:prstGeom>
          <a:solidFill>
            <a:srgbClr val="3366FF"/>
          </a:solidFill>
          <a:ln w="508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800" b="1" i="1">
                <a:solidFill>
                  <a:srgbClr val="CCFFFF"/>
                </a:solidFill>
                <a:latin typeface="Verdana" pitchFamily="34" charset="0"/>
              </a:rPr>
              <a:t>Svalová vřeténka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1703388" y="0"/>
            <a:ext cx="0" cy="68580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74825" y="0"/>
            <a:ext cx="0" cy="685800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95549" y="1268414"/>
            <a:ext cx="8983877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Přenášejí informace o napětí a délce svalu (protažení)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063751" y="1411288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495549" y="2141898"/>
            <a:ext cx="7850188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čím více je sval protažen, tím více svalových vřetének je drážděno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2063751" y="2347913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495550" y="3141663"/>
            <a:ext cx="8172450" cy="46166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jejich úkolem je ochrana svalů před poškozením</a:t>
            </a:r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2063751" y="3284538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95550" y="3990330"/>
            <a:ext cx="8172450" cy="1200329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podnětem pro jejich podráždění je prudké, rychlé protažení svalu (nevědomé – např. uklouznutí či vědomé – např. švihová cvičení) 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063751" y="4133205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95549" y="5346828"/>
            <a:ext cx="8172450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právě díky podnětu svalových vřetének reaguje sval automaticky stahem, který je obrannou reakcí 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063750" y="5489703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315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spindle_or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6" y="0"/>
            <a:ext cx="8893175" cy="6915150"/>
          </a:xfrm>
          <a:prstGeom prst="rect">
            <a:avLst/>
          </a:prstGeom>
          <a:noFill/>
        </p:spPr>
      </p:pic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1703388" y="0"/>
            <a:ext cx="0" cy="68580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V="1">
            <a:off x="1774825" y="0"/>
            <a:ext cx="0" cy="685800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775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74826" y="333375"/>
            <a:ext cx="8893175" cy="523220"/>
          </a:xfrm>
          <a:prstGeom prst="rect">
            <a:avLst/>
          </a:prstGeom>
          <a:solidFill>
            <a:srgbClr val="3366FF"/>
          </a:solidFill>
          <a:ln w="508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800" b="1" i="1">
                <a:solidFill>
                  <a:srgbClr val="CCFFFF"/>
                </a:solidFill>
                <a:latin typeface="Verdana" pitchFamily="34" charset="0"/>
              </a:rPr>
              <a:t>Šlachová tělíska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V="1">
            <a:off x="1703388" y="0"/>
            <a:ext cx="0" cy="68580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V="1">
            <a:off x="1774825" y="0"/>
            <a:ext cx="0" cy="685800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495551" y="1292441"/>
            <a:ext cx="8172450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>
                <a:solidFill>
                  <a:srgbClr val="3366FF"/>
                </a:solidFill>
                <a:latin typeface="Verdana" pitchFamily="34" charset="0"/>
              </a:rPr>
              <a:t>k jejich aktivaci dochází při napnutí šlachy při svalové kontrakci nebo při zvýšení svalového napětí</a:t>
            </a:r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2063752" y="1435315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495550" y="2229066"/>
            <a:ext cx="9366935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pro svou  reakci potřebují poměrně silný podnět; nejsilnějším podnětem je pro ně izometrický svalový stah</a:t>
            </a: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2063752" y="2371940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95549" y="4203934"/>
            <a:ext cx="9366935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jako odpověď se vrací příkaz příslušnému svalu na snížení stahu (resp. snížení i zatížení příslušné šlachy)</a:t>
            </a: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063751" y="4346809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95550" y="3165691"/>
            <a:ext cx="7850188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při určité intenzitě stahu dojde k jejich podráždění a vyšlou signál do mozku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2063751" y="3308566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495549" y="5183748"/>
            <a:ext cx="9601716" cy="156966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čím mohutnější byla předchozí kontrakce, tím větší je následné uvolnění svalu; svalový tonus se na krátkou dobu snižuje dokonce pod normální klidovou úroveň (tzv. ochranný útlum – </a:t>
            </a:r>
            <a:r>
              <a:rPr lang="cs-CZ" sz="2400" i="1" dirty="0" err="1">
                <a:solidFill>
                  <a:srgbClr val="3366FF"/>
                </a:solidFill>
                <a:latin typeface="Verdana" pitchFamily="34" charset="0"/>
              </a:rPr>
              <a:t>postizometrická</a:t>
            </a:r>
            <a:r>
              <a:rPr lang="cs-CZ" sz="2400" i="1" dirty="0">
                <a:solidFill>
                  <a:srgbClr val="3366FF"/>
                </a:solidFill>
                <a:latin typeface="Verdana" pitchFamily="34" charset="0"/>
              </a:rPr>
              <a:t> reakce).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063750" y="5326622"/>
            <a:ext cx="142875" cy="144462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919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llustration">
            <a:extLst>
              <a:ext uri="{FF2B5EF4-FFF2-40B4-BE49-F238E27FC236}">
                <a16:creationId xmlns:a16="http://schemas.microsoft.com/office/drawing/2014/main" id="{3F866321-B540-4BF6-9EB2-2AFF7BF7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71B0D018-E8FA-4077-89E1-2EDE58A0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5344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TYPY SVALOVÉ KONTRAKCE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4F7F3857-13E1-4FF4-878B-32E26855A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20788"/>
            <a:ext cx="6607175" cy="51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 Box 9">
            <a:extLst>
              <a:ext uri="{FF2B5EF4-FFF2-40B4-BE49-F238E27FC236}">
                <a16:creationId xmlns:a16="http://schemas.microsoft.com/office/drawing/2014/main" id="{5CB29D23-998F-49A4-BBAE-9FED009C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1428750"/>
            <a:ext cx="187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KONCENTRICKÁ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EAA287C5-944E-4992-8020-5E2B28078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2336801"/>
            <a:ext cx="1879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STATICKÁ</a:t>
            </a:r>
          </a:p>
          <a:p>
            <a:r>
              <a:rPr lang="cs-CZ" altLang="cs-CZ" sz="1600" b="1">
                <a:latin typeface="Tahoma" panose="020B0604030504040204" pitchFamily="34" charset="0"/>
              </a:rPr>
              <a:t>(IZOMETRICKÁ)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BA4B3263-BCE8-47BA-BECF-73022DDE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4900613"/>
            <a:ext cx="187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EXCENTRICKÁ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19477">
            <a:extLst>
              <a:ext uri="{FF2B5EF4-FFF2-40B4-BE49-F238E27FC236}">
                <a16:creationId xmlns:a16="http://schemas.microsoft.com/office/drawing/2014/main" id="{25A8C2FE-1834-4F45-BB6C-D6BA46D9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4" y="1"/>
            <a:ext cx="4371975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9680">
            <a:extLst>
              <a:ext uri="{FF2B5EF4-FFF2-40B4-BE49-F238E27FC236}">
                <a16:creationId xmlns:a16="http://schemas.microsoft.com/office/drawing/2014/main" id="{FD355B3A-025A-4A07-B322-0ACF6AE6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4" y="3854450"/>
            <a:ext cx="3754437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b_14_2_3a">
            <a:extLst>
              <a:ext uri="{FF2B5EF4-FFF2-40B4-BE49-F238E27FC236}">
                <a16:creationId xmlns:a16="http://schemas.microsoft.com/office/drawing/2014/main" id="{7B306BC6-5BBD-4972-8142-FE4BBC06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92450"/>
            <a:ext cx="5554663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ontents">
            <a:extLst>
              <a:ext uri="{FF2B5EF4-FFF2-40B4-BE49-F238E27FC236}">
                <a16:creationId xmlns:a16="http://schemas.microsoft.com/office/drawing/2014/main" id="{A42674FC-F313-4997-90D5-31AD365D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>
            <a:extLst>
              <a:ext uri="{FF2B5EF4-FFF2-40B4-BE49-F238E27FC236}">
                <a16:creationId xmlns:a16="http://schemas.microsoft.com/office/drawing/2014/main" id="{7F977EFE-64E3-4C56-B41E-C969F5FA0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Hodnocení síly</a:t>
            </a:r>
            <a:endParaRPr lang="en-US" altLang="cs-CZ" sz="3400" b="1">
              <a:latin typeface="Arial" panose="020B0604020202020204" pitchFamily="34" charset="0"/>
            </a:endParaRPr>
          </a:p>
        </p:txBody>
      </p:sp>
      <p:grpSp>
        <p:nvGrpSpPr>
          <p:cNvPr id="92164" name="Group 4">
            <a:extLst>
              <a:ext uri="{FF2B5EF4-FFF2-40B4-BE49-F238E27FC236}">
                <a16:creationId xmlns:a16="http://schemas.microsoft.com/office/drawing/2014/main" id="{68C243BF-0A66-454A-8810-31A4FE5F8F30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1600201"/>
            <a:ext cx="4086225" cy="4354513"/>
            <a:chOff x="402" y="1008"/>
            <a:chExt cx="2574" cy="2743"/>
          </a:xfrm>
        </p:grpSpPr>
        <p:sp>
          <p:nvSpPr>
            <p:cNvPr id="92165" name="Text Box 5">
              <a:extLst>
                <a:ext uri="{FF2B5EF4-FFF2-40B4-BE49-F238E27FC236}">
                  <a16:creationId xmlns:a16="http://schemas.microsoft.com/office/drawing/2014/main" id="{A3595B58-FBB0-4597-82A2-0A2B2E812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" y="1008"/>
              <a:ext cx="2574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>
                  <a:latin typeface="Wingdings" panose="05000000000000000000" pitchFamily="2" charset="2"/>
                </a:rPr>
                <a:t>w</a:t>
              </a:r>
              <a:r>
                <a:rPr lang="en-US" altLang="cs-CZ">
                  <a:latin typeface="Arial" panose="020B0604020202020204" pitchFamily="34" charset="0"/>
                </a:rPr>
                <a:t>	</a:t>
              </a:r>
              <a:r>
                <a:rPr lang="cs-CZ" altLang="cs-CZ">
                  <a:latin typeface="Arial" panose="020B0604020202020204" pitchFamily="34" charset="0"/>
                </a:rPr>
                <a:t>Maximální síla se měří speciálními dynamometry (izometrickými a izotonickými - </a:t>
              </a:r>
              <a:r>
                <a:rPr lang="en-US" altLang="cs-CZ">
                  <a:latin typeface="Arial" panose="020B0604020202020204" pitchFamily="34" charset="0"/>
                </a:rPr>
                <a:t>e.g., Cybex)</a:t>
              </a:r>
            </a:p>
          </p:txBody>
        </p:sp>
        <p:sp>
          <p:nvSpPr>
            <p:cNvPr id="92166" name="Text Box 6">
              <a:extLst>
                <a:ext uri="{FF2B5EF4-FFF2-40B4-BE49-F238E27FC236}">
                  <a16:creationId xmlns:a16="http://schemas.microsoft.com/office/drawing/2014/main" id="{719F1DF5-E86C-4F44-8654-F3D8DCA3C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" y="2064"/>
              <a:ext cx="2574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28600" indent="-228600"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41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2000">
                  <a:latin typeface="Wingdings" panose="05000000000000000000" pitchFamily="2" charset="2"/>
                </a:rPr>
                <a:t>w</a:t>
              </a:r>
              <a:r>
                <a:rPr lang="en-US" altLang="cs-CZ">
                  <a:latin typeface="Arial" panose="020B0604020202020204" pitchFamily="34" charset="0"/>
                </a:rPr>
                <a:t>	</a:t>
              </a:r>
              <a:r>
                <a:rPr lang="cs-CZ" altLang="cs-CZ">
                  <a:latin typeface="Arial" panose="020B0604020202020204" pitchFamily="34" charset="0"/>
                </a:rPr>
                <a:t>Jedno opakovatelné maximum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br>
                <a:rPr lang="en-US" altLang="cs-CZ">
                  <a:latin typeface="Arial" panose="020B0604020202020204" pitchFamily="34" charset="0"/>
                </a:rPr>
              </a:br>
              <a:r>
                <a:rPr lang="en-US" altLang="cs-CZ">
                  <a:latin typeface="Arial" panose="020B0604020202020204" pitchFamily="34" charset="0"/>
                </a:rPr>
                <a:t>(1RM)</a:t>
              </a:r>
              <a:r>
                <a:rPr lang="cs-CZ" altLang="cs-CZ">
                  <a:latin typeface="Arial" panose="020B0604020202020204" pitchFamily="34" charset="0"/>
                </a:rPr>
                <a:t> je funkční test, při kterém zjišťujeme jak těžké závaží je člověk schopen uzvednout, stačí uzvednout jedenkrát.</a:t>
              </a:r>
              <a:endParaRPr lang="en-US" altLang="cs-CZ">
                <a:latin typeface="Arial" panose="020B0604020202020204" pitchFamily="34" charset="0"/>
              </a:endParaRPr>
            </a:p>
          </p:txBody>
        </p:sp>
      </p:grpSp>
      <p:pic>
        <p:nvPicPr>
          <p:cNvPr id="92167" name="Picture 7">
            <a:extLst>
              <a:ext uri="{FF2B5EF4-FFF2-40B4-BE49-F238E27FC236}">
                <a16:creationId xmlns:a16="http://schemas.microsoft.com/office/drawing/2014/main" id="{D02EBDA6-1A6D-455B-BEC4-4F3856CB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2500" r="7526" b="13333"/>
          <a:stretch>
            <a:fillRect/>
          </a:stretch>
        </p:blipFill>
        <p:spPr bwMode="auto">
          <a:xfrm>
            <a:off x="6248400" y="1447801"/>
            <a:ext cx="3943350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ey Points">
            <a:extLst>
              <a:ext uri="{FF2B5EF4-FFF2-40B4-BE49-F238E27FC236}">
                <a16:creationId xmlns:a16="http://schemas.microsoft.com/office/drawing/2014/main" id="{1550E815-5EAE-4CAD-93DB-C742D8CF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B61515D0-066F-4DBC-99F7-9DB30392B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Důležité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650561DD-71FF-4E08-9E79-7FFFE59F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817689"/>
            <a:ext cx="6248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Svalová buňka se nazývá svalové vlákno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BD24D56D-B37C-451A-9D08-DB31DFDE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20950"/>
            <a:ext cx="6477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Svalové vlákno je ohraničeno plazmatickou membránou nazývanou sarkolema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9149928E-830F-43E3-A9E7-9D6295083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266825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rgbClr val="FF3300"/>
                </a:solidFill>
                <a:latin typeface="Arial" panose="020B0604020202020204" pitchFamily="34" charset="0"/>
              </a:rPr>
              <a:t>Svalové vlákno</a:t>
            </a:r>
            <a:endParaRPr lang="en-US" altLang="cs-CZ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C4DC63AE-6C33-4FC2-B45D-FF82F532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94075"/>
            <a:ext cx="6248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Cytoplazma svalového vlákna se nazývá sarkoplazma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94A6A54D-84A5-459B-8A04-9A4C630AA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06889"/>
            <a:ext cx="62484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Uvnitř sarkoplazmy</a:t>
            </a:r>
            <a:r>
              <a:rPr lang="en-US" altLang="cs-CZ">
                <a:latin typeface="Arial" panose="020B0604020202020204" pitchFamily="34" charset="0"/>
              </a:rPr>
              <a:t>, T</a:t>
            </a:r>
            <a:r>
              <a:rPr lang="cs-CZ" altLang="cs-CZ">
                <a:latin typeface="Arial" panose="020B0604020202020204" pitchFamily="34" charset="0"/>
              </a:rPr>
              <a:t>-tubuly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umožňují transport aktivních látek ke svalovému vláknu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BBE9B850-A15F-4D17-9F21-F66479E3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68938"/>
            <a:ext cx="62484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Sarkoplazmatické retikulum obsahuje kalcium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lustration">
            <a:extLst>
              <a:ext uri="{FF2B5EF4-FFF2-40B4-BE49-F238E27FC236}">
                <a16:creationId xmlns:a16="http://schemas.microsoft.com/office/drawing/2014/main" id="{49607D1C-46EC-4AEF-A6B7-6BB4A3C5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CE164D99-E2B6-4880-A43C-8FD613702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3820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USPOŘÁDÁNÍ FILAMENT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54C47DBB-C02C-47CC-9742-C5827528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/>
          <a:stretch>
            <a:fillRect/>
          </a:stretch>
        </p:blipFill>
        <p:spPr bwMode="auto">
          <a:xfrm>
            <a:off x="2414589" y="1219200"/>
            <a:ext cx="7362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76C6ED87-9ED3-4D0B-A61C-5E0AFA28C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926" y="2619375"/>
            <a:ext cx="9001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AKTIN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83D38E7D-CFC3-4B73-A187-0648BD716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726" y="3249613"/>
            <a:ext cx="10525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MYOZIN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AA463873-30B8-4307-8D01-F4F426FF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1" y="3944939"/>
            <a:ext cx="12033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SARKOMERA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82654780-94F7-42B3-9BFB-9337CD6F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5980113"/>
            <a:ext cx="1454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A-PROUŽEK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B287820B-A55C-4DF9-AF5D-9EB75FBC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5545138"/>
            <a:ext cx="1371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I-PROUŽEK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lustration">
            <a:extLst>
              <a:ext uri="{FF2B5EF4-FFF2-40B4-BE49-F238E27FC236}">
                <a16:creationId xmlns:a16="http://schemas.microsoft.com/office/drawing/2014/main" id="{6BFA8E19-C5F5-4D10-9AE6-21C8F806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3DC2ACF8-E44A-4B04-B152-EB91AFF5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7630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USPOŘÁDÁNÍ FILAMENT V SARKOMEŘE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DA497521-3CB3-4005-963B-EF3F8C51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371601"/>
            <a:ext cx="7305675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D8F53941-3655-4235-9BD1-15324836D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1828800"/>
            <a:ext cx="8874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AKTIN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D0C0B411-5D58-4EBB-AC5C-14F8194D5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50" y="1538288"/>
            <a:ext cx="11366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MYOZIN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F9F2619B-BB0A-48DE-9870-260B9C9E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4" y="1192213"/>
            <a:ext cx="13430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TROPONIN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C2B99D15-6078-400C-93F0-CE5E47C69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1836738"/>
            <a:ext cx="31432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TROPOMYOZIN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514A2B11-610A-47B0-A651-5F0759EBD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6089650"/>
            <a:ext cx="11064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M-LINIE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0639F4B8-44E7-4DE7-A608-7141619B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1" y="2987675"/>
            <a:ext cx="1190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MYOZINOVÉ</a:t>
            </a:r>
          </a:p>
          <a:p>
            <a:pPr algn="ctr"/>
            <a:r>
              <a:rPr lang="cs-CZ" altLang="cs-CZ" sz="1200" b="1">
                <a:latin typeface="Tahoma" panose="020B0604030504040204" pitchFamily="34" charset="0"/>
              </a:rPr>
              <a:t>VLÁKNO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95DD2604-0ACA-48A5-863D-02BC5642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1" y="1430339"/>
            <a:ext cx="1801813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200" b="1">
                <a:latin typeface="Tahoma" panose="020B0604030504040204" pitchFamily="34" charset="0"/>
              </a:rPr>
              <a:t>AKTINOVÉ VLÁKNO</a:t>
            </a:r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id="{2D9C84BE-F899-4DD5-8C27-319599BAA1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3313" y="1773239"/>
            <a:ext cx="0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lustration">
            <a:extLst>
              <a:ext uri="{FF2B5EF4-FFF2-40B4-BE49-F238E27FC236}">
                <a16:creationId xmlns:a16="http://schemas.microsoft.com/office/drawing/2014/main" id="{426CC156-FAA0-4B58-886E-0FE1C440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CEC6D407-7F4E-40CC-90C1-B8B0B9386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5344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AKTINOVÉ VLÁKNO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95E26E69-FBFC-4B88-A659-3C844AB8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895475"/>
            <a:ext cx="76485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>
            <a:extLst>
              <a:ext uri="{FF2B5EF4-FFF2-40B4-BE49-F238E27FC236}">
                <a16:creationId xmlns:a16="http://schemas.microsoft.com/office/drawing/2014/main" id="{8F08CCF5-E319-44B4-BF5E-C48788A8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9" y="1925638"/>
            <a:ext cx="13430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TROPONIN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1D40C122-6F74-4289-9731-1BF29CFD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1" y="2411413"/>
            <a:ext cx="88741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AKTIN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C6EF1829-2FA7-43CA-A176-1FD75885E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1851025"/>
            <a:ext cx="1784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TROPOMYOZIN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llustration">
            <a:extLst>
              <a:ext uri="{FF2B5EF4-FFF2-40B4-BE49-F238E27FC236}">
                <a16:creationId xmlns:a16="http://schemas.microsoft.com/office/drawing/2014/main" id="{34C1DD52-9854-47DC-A3D5-DB87316C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DBCF65D3-6BF0-4DC9-B4E1-E7102B5A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533401"/>
            <a:ext cx="2854325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MOTORICKÁ JEDNOTKA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013A2877-E457-4899-A094-E1139A1A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776288"/>
            <a:ext cx="2941638" cy="56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86DC8DAD-029F-4440-8362-53528CDFB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288" y="4787901"/>
            <a:ext cx="147796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MOTORICKÁ JEDNOTKA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617722D9-1225-43EA-98BF-316CF449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2911475"/>
            <a:ext cx="1727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MOTONEURON</a:t>
            </a:r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41F5D0F3-5E05-4EC3-9416-EF321109B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8188" y="831850"/>
            <a:ext cx="0" cy="397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id="{FB18CDB9-C7C3-4CBC-8F16-8FF8F97B5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5488" y="85883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1E34628A-04B3-40F2-9016-4AAE3F412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3" y="4800600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Line 11">
            <a:extLst>
              <a:ext uri="{FF2B5EF4-FFF2-40B4-BE49-F238E27FC236}">
                <a16:creationId xmlns:a16="http://schemas.microsoft.com/office/drawing/2014/main" id="{07350040-C38E-4E3C-A155-6BF6D065B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3388" y="3103563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446B82CF-901E-48ED-B35D-482AF8EEC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4" y="6243638"/>
            <a:ext cx="30702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latin typeface="Tahoma" panose="020B0604030504040204" pitchFamily="34" charset="0"/>
              </a:rPr>
              <a:t>NERVOSVALOVÁ PLOTÉNKA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ey Points">
            <a:extLst>
              <a:ext uri="{FF2B5EF4-FFF2-40B4-BE49-F238E27FC236}">
                <a16:creationId xmlns:a16="http://schemas.microsoft.com/office/drawing/2014/main" id="{63B5FE38-288C-4E6B-91B2-DD8A6AE2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255084A7-7604-4207-B444-6D08C9814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52425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Důležité</a:t>
            </a:r>
            <a:endParaRPr lang="en-US" altLang="cs-CZ" b="1">
              <a:latin typeface="Arial" panose="020B060402020202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2B6D1752-49E8-4ED1-BF02-4E171EA66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30351"/>
            <a:ext cx="64770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Myofibril</a:t>
            </a:r>
            <a:r>
              <a:rPr lang="cs-CZ" altLang="cs-CZ">
                <a:latin typeface="Arial" panose="020B0604020202020204" pitchFamily="34" charset="0"/>
              </a:rPr>
              <a:t>y jsou kontraktilní jednotky kosterních svalů</a:t>
            </a:r>
            <a:r>
              <a:rPr lang="en-US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</a:rPr>
              <a:t>sval tvoří několik stovek až tisíc myofibril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977EBB1-AF1B-46B1-9888-83D60C4E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84576"/>
            <a:ext cx="64770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Sarkomera se skládá z vláken dvou bílkovin</a:t>
            </a:r>
            <a:r>
              <a:rPr lang="en-US" altLang="cs-CZ">
                <a:latin typeface="Arial" panose="020B0604020202020204" pitchFamily="34" charset="0"/>
              </a:rPr>
              <a:t>, myo</a:t>
            </a:r>
            <a:r>
              <a:rPr lang="cs-CZ" altLang="cs-CZ">
                <a:latin typeface="Arial" panose="020B0604020202020204" pitchFamily="34" charset="0"/>
              </a:rPr>
              <a:t>z</a:t>
            </a:r>
            <a:r>
              <a:rPr lang="en-US" altLang="cs-CZ">
                <a:latin typeface="Arial" panose="020B0604020202020204" pitchFamily="34" charset="0"/>
              </a:rPr>
              <a:t>in </a:t>
            </a:r>
            <a:r>
              <a:rPr lang="cs-CZ" altLang="cs-CZ">
                <a:latin typeface="Arial" panose="020B0604020202020204" pitchFamily="34" charset="0"/>
              </a:rPr>
              <a:t>a</a:t>
            </a:r>
            <a:r>
              <a:rPr lang="en-US" altLang="cs-CZ">
                <a:latin typeface="Arial" panose="020B0604020202020204" pitchFamily="34" charset="0"/>
              </a:rPr>
              <a:t> a</a:t>
            </a:r>
            <a:r>
              <a:rPr lang="cs-CZ" altLang="cs-CZ">
                <a:latin typeface="Arial" panose="020B0604020202020204" pitchFamily="34" charset="0"/>
              </a:rPr>
              <a:t>k</a:t>
            </a:r>
            <a:r>
              <a:rPr lang="en-US" altLang="cs-CZ">
                <a:latin typeface="Arial" panose="020B0604020202020204" pitchFamily="34" charset="0"/>
              </a:rPr>
              <a:t>tin, </a:t>
            </a:r>
            <a:r>
              <a:rPr lang="cs-CZ" altLang="cs-CZ">
                <a:latin typeface="Arial" panose="020B0604020202020204" pitchFamily="34" charset="0"/>
              </a:rPr>
              <a:t>které jsou zodpovědné za svalovou kontrakci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A6DB61EF-C3E7-4BBB-8DCF-F86B682E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001713"/>
            <a:ext cx="6248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cs-CZ" sz="2800" b="1">
                <a:solidFill>
                  <a:srgbClr val="FF3300"/>
                </a:solidFill>
                <a:latin typeface="Arial" panose="020B0604020202020204" pitchFamily="34" charset="0"/>
              </a:rPr>
              <a:t>Myofibril</a:t>
            </a:r>
            <a:r>
              <a:rPr lang="cs-CZ" altLang="cs-CZ" sz="2800" b="1">
                <a:solidFill>
                  <a:srgbClr val="FF3300"/>
                </a:solidFill>
                <a:latin typeface="Arial" panose="020B0604020202020204" pitchFamily="34" charset="0"/>
              </a:rPr>
              <a:t>y</a:t>
            </a:r>
            <a:endParaRPr lang="en-US" altLang="cs-CZ" sz="2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5411BCA-C4F2-4061-B9E9-3607FE04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40288"/>
            <a:ext cx="6477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Myo</a:t>
            </a:r>
            <a:r>
              <a:rPr lang="cs-CZ" altLang="cs-CZ">
                <a:latin typeface="Arial" panose="020B0604020202020204" pitchFamily="34" charset="0"/>
              </a:rPr>
              <a:t>z</a:t>
            </a:r>
            <a:r>
              <a:rPr lang="en-US" altLang="cs-CZ">
                <a:latin typeface="Arial" panose="020B0604020202020204" pitchFamily="34" charset="0"/>
              </a:rPr>
              <a:t>in </a:t>
            </a:r>
            <a:r>
              <a:rPr lang="cs-CZ" altLang="cs-CZ">
                <a:latin typeface="Arial" panose="020B0604020202020204" pitchFamily="34" charset="0"/>
              </a:rPr>
              <a:t>je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tenké vlákno s kulovitými hlavičkami na jednom konci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BE562F6D-4F90-4BE5-AEDC-D4DB9350D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61038"/>
            <a:ext cx="6477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Aktinové vlákno tvoří:</a:t>
            </a:r>
            <a:r>
              <a:rPr lang="en-US" altLang="cs-CZ">
                <a:latin typeface="Arial" panose="020B0604020202020204" pitchFamily="34" charset="0"/>
              </a:rPr>
              <a:t> a</a:t>
            </a:r>
            <a:r>
              <a:rPr lang="cs-CZ" altLang="cs-CZ">
                <a:latin typeface="Arial" panose="020B0604020202020204" pitchFamily="34" charset="0"/>
              </a:rPr>
              <a:t>k</a:t>
            </a:r>
            <a:r>
              <a:rPr lang="en-US" altLang="cs-CZ">
                <a:latin typeface="Arial" panose="020B0604020202020204" pitchFamily="34" charset="0"/>
              </a:rPr>
              <a:t>tin, tropomyo</a:t>
            </a:r>
            <a:r>
              <a:rPr lang="cs-CZ" altLang="cs-CZ">
                <a:latin typeface="Arial" panose="020B0604020202020204" pitchFamily="34" charset="0"/>
              </a:rPr>
              <a:t>z</a:t>
            </a:r>
            <a:r>
              <a:rPr lang="en-US" altLang="cs-CZ">
                <a:latin typeface="Arial" panose="020B0604020202020204" pitchFamily="34" charset="0"/>
              </a:rPr>
              <a:t>in, </a:t>
            </a:r>
            <a:r>
              <a:rPr lang="cs-CZ" altLang="cs-CZ">
                <a:latin typeface="Arial" panose="020B0604020202020204" pitchFamily="34" charset="0"/>
              </a:rPr>
              <a:t>a</a:t>
            </a:r>
            <a:r>
              <a:rPr lang="en-US" altLang="cs-CZ">
                <a:latin typeface="Arial" panose="020B0604020202020204" pitchFamily="34" charset="0"/>
              </a:rPr>
              <a:t> troponin</a:t>
            </a:r>
            <a:r>
              <a:rPr lang="cs-CZ" altLang="cs-CZ">
                <a:latin typeface="Arial" panose="020B0604020202020204" pitchFamily="34" charset="0"/>
              </a:rPr>
              <a:t> (připojeno k</a:t>
            </a:r>
            <a:r>
              <a:rPr lang="en-US" altLang="cs-CZ">
                <a:latin typeface="Arial" panose="020B0604020202020204" pitchFamily="34" charset="0"/>
              </a:rPr>
              <a:t> Z disk</a:t>
            </a:r>
            <a:r>
              <a:rPr lang="cs-CZ" altLang="cs-CZ">
                <a:latin typeface="Arial" panose="020B0604020202020204" pitchFamily="34" charset="0"/>
              </a:rPr>
              <a:t>u)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79F18E44-2B4F-45F4-97E3-B70CC0348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7963"/>
            <a:ext cx="6477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cs-CZ" sz="2000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Myofibrily se skládají ze sarkomer</a:t>
            </a:r>
            <a:r>
              <a:rPr lang="en-US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</a:rPr>
              <a:t>nejmenších funkčních jednotek svalu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8660</TotalTime>
  <Words>1398</Words>
  <Application>Microsoft Office PowerPoint</Application>
  <PresentationFormat>Širokoúhlá obrazovka</PresentationFormat>
  <Paragraphs>233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Tahoma</vt:lpstr>
      <vt:lpstr>Verdana</vt:lpstr>
      <vt:lpstr>Wingdings</vt:lpstr>
      <vt:lpstr>Motiv Office</vt:lpstr>
      <vt:lpstr>Graf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Bernaciková</dc:creator>
  <cp:lastModifiedBy>Martina Bernacikova</cp:lastModifiedBy>
  <cp:revision>5</cp:revision>
  <dcterms:created xsi:type="dcterms:W3CDTF">2020-10-07T08:32:27Z</dcterms:created>
  <dcterms:modified xsi:type="dcterms:W3CDTF">2020-10-14T08:37:33Z</dcterms:modified>
</cp:coreProperties>
</file>