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3"/>
  </p:notesMasterIdLst>
  <p:sldIdLst>
    <p:sldId id="256" r:id="rId3"/>
    <p:sldId id="257" r:id="rId4"/>
    <p:sldId id="258" r:id="rId5"/>
    <p:sldId id="291" r:id="rId6"/>
    <p:sldId id="276" r:id="rId7"/>
    <p:sldId id="277" r:id="rId8"/>
    <p:sldId id="283" r:id="rId9"/>
    <p:sldId id="279" r:id="rId10"/>
    <p:sldId id="278" r:id="rId11"/>
    <p:sldId id="280" r:id="rId12"/>
    <p:sldId id="282" r:id="rId13"/>
    <p:sldId id="262" r:id="rId14"/>
    <p:sldId id="292" r:id="rId15"/>
    <p:sldId id="293" r:id="rId16"/>
    <p:sldId id="294" r:id="rId17"/>
    <p:sldId id="259" r:id="rId18"/>
    <p:sldId id="295" r:id="rId19"/>
    <p:sldId id="296" r:id="rId20"/>
    <p:sldId id="297" r:id="rId21"/>
    <p:sldId id="29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09945-3A10-4DD8-8D41-510ED1C84905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14EF1-571B-4614-A4C4-7DCFE5CB26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3EC5-868B-4AE2-BA52-EEA259E5325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05F7-C9F1-4012-BD45-1EDB4FC6C01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00E96-168D-4F9A-A809-C255C59A11C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rus.com/" TargetMode="External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b.muni.cz/kuk/mvs/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Biomechanika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3789040"/>
            <a:ext cx="4038272" cy="24482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Organizace a požadavky</a:t>
            </a:r>
          </a:p>
          <a:p>
            <a:pPr algn="ctr"/>
            <a:r>
              <a:rPr lang="cs-CZ" dirty="0"/>
              <a:t>O oboru</a:t>
            </a:r>
          </a:p>
          <a:p>
            <a:pPr algn="ctr"/>
            <a:r>
              <a:rPr lang="cs-CZ" dirty="0"/>
              <a:t>Prezentace</a:t>
            </a:r>
          </a:p>
          <a:p>
            <a:pPr algn="ctr"/>
            <a:r>
              <a:rPr lang="cs-CZ" dirty="0"/>
              <a:t>E-zdroje</a:t>
            </a:r>
          </a:p>
          <a:p>
            <a:pPr algn="ctr"/>
            <a:r>
              <a:rPr lang="cs-CZ" dirty="0"/>
              <a:t>Seminární práce</a:t>
            </a:r>
          </a:p>
          <a:p>
            <a:pPr algn="ctr"/>
            <a:r>
              <a:rPr lang="cs-CZ" dirty="0"/>
              <a:t>Rozdělení témat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89437"/>
          </a:xfrm>
        </p:spPr>
        <p:txBody>
          <a:bodyPr/>
          <a:lstStyle/>
          <a:p>
            <a:r>
              <a:rPr lang="cs-CZ" dirty="0"/>
              <a:t>Dynamická plantografie</a:t>
            </a:r>
          </a:p>
          <a:p>
            <a:endParaRPr lang="cs-CZ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735263" y="2452688"/>
            <a:ext cx="1841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br>
              <a:rPr lang="cs-CZ" sz="600" b="1">
                <a:latin typeface="Arial" charset="0"/>
              </a:rPr>
            </a:br>
            <a:br>
              <a:rPr lang="cs-CZ" sz="600" b="1">
                <a:latin typeface="Arial" charset="0"/>
              </a:rPr>
            </a:br>
            <a:endParaRPr lang="cs-CZ">
              <a:latin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2735263" y="2452688"/>
            <a:ext cx="1841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br>
              <a:rPr lang="cs-CZ" sz="600" b="1">
                <a:latin typeface="Arial" charset="0"/>
              </a:rPr>
            </a:br>
            <a:br>
              <a:rPr lang="cs-CZ" sz="600" b="1">
                <a:latin typeface="Arial" charset="0"/>
              </a:rPr>
            </a:br>
            <a:endParaRPr lang="cs-CZ">
              <a:latin typeface="Arial" charset="0"/>
            </a:endParaRPr>
          </a:p>
        </p:txBody>
      </p:sp>
      <p:graphicFrame>
        <p:nvGraphicFramePr>
          <p:cNvPr id="6" name="Group 60"/>
          <p:cNvGraphicFramePr>
            <a:graphicFrameLocks noGrp="1"/>
          </p:cNvGraphicFramePr>
          <p:nvPr/>
        </p:nvGraphicFramePr>
        <p:xfrm>
          <a:off x="2744788" y="3016250"/>
          <a:ext cx="3656012" cy="2255838"/>
        </p:xfrm>
        <a:graphic>
          <a:graphicData uri="http://schemas.openxmlformats.org/drawingml/2006/table">
            <a:tbl>
              <a:tblPr/>
              <a:tblGrid>
                <a:gridCol w="3328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Group 152"/>
          <p:cNvGraphicFramePr>
            <a:graphicFrameLocks noGrp="1"/>
          </p:cNvGraphicFramePr>
          <p:nvPr/>
        </p:nvGraphicFramePr>
        <p:xfrm>
          <a:off x="2532063" y="1947863"/>
          <a:ext cx="3932555" cy="2955925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Group 142"/>
          <p:cNvGraphicFramePr>
            <a:graphicFrameLocks noGrp="1"/>
          </p:cNvGraphicFramePr>
          <p:nvPr/>
        </p:nvGraphicFramePr>
        <p:xfrm>
          <a:off x="2714625" y="1957388"/>
          <a:ext cx="3881438" cy="2955925"/>
        </p:xfrm>
        <a:graphic>
          <a:graphicData uri="http://schemas.openxmlformats.org/drawingml/2006/table">
            <a:tbl>
              <a:tblPr/>
              <a:tblGrid>
                <a:gridCol w="3881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153"/>
          <p:cNvGraphicFramePr>
            <a:graphicFrameLocks noGrp="1"/>
          </p:cNvGraphicFramePr>
          <p:nvPr/>
        </p:nvGraphicFramePr>
        <p:xfrm>
          <a:off x="2724150" y="1966913"/>
          <a:ext cx="3871913" cy="2940685"/>
        </p:xfrm>
        <a:graphic>
          <a:graphicData uri="http://schemas.openxmlformats.org/drawingml/2006/table">
            <a:tbl>
              <a:tblPr/>
              <a:tblGrid>
                <a:gridCol w="246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Group 112"/>
          <p:cNvGraphicFramePr>
            <a:graphicFrameLocks noGrp="1"/>
          </p:cNvGraphicFramePr>
          <p:nvPr/>
        </p:nvGraphicFramePr>
        <p:xfrm>
          <a:off x="2979738" y="2997200"/>
          <a:ext cx="3624262" cy="1920875"/>
        </p:xfrm>
        <a:graphic>
          <a:graphicData uri="http://schemas.openxmlformats.org/drawingml/2006/table">
            <a:tbl>
              <a:tblPr/>
              <a:tblGrid>
                <a:gridCol w="362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2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156"/>
          <p:cNvGraphicFramePr>
            <a:graphicFrameLocks noGrp="1"/>
          </p:cNvGraphicFramePr>
          <p:nvPr/>
        </p:nvGraphicFramePr>
        <p:xfrm>
          <a:off x="2989263" y="3006725"/>
          <a:ext cx="3624262" cy="1920240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0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0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0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146" name="Picture 2" descr="Diagnostika plantárního tlaku pomocí systému EMED | Fakulta sportovních  studií Masarykovy univerzity">
            <a:extLst>
              <a:ext uri="{FF2B5EF4-FFF2-40B4-BE49-F238E27FC236}">
                <a16:creationId xmlns:a16="http://schemas.microsoft.com/office/drawing/2014/main" id="{620EC613-8949-4AE7-A739-8D229032B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40" y="2204864"/>
            <a:ext cx="6096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Nadpis 15">
            <a:extLst>
              <a:ext uri="{FF2B5EF4-FFF2-40B4-BE49-F238E27FC236}">
                <a16:creationId xmlns:a16="http://schemas.microsoft.com/office/drawing/2014/main" id="{6204FFBB-6D58-43E4-9983-71F5DE295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082" y="136817"/>
            <a:ext cx="8229600" cy="1143000"/>
          </a:xfrm>
        </p:spPr>
        <p:txBody>
          <a:bodyPr/>
          <a:lstStyle/>
          <a:p>
            <a:r>
              <a:rPr lang="cs-CZ" sz="4000" dirty="0"/>
              <a:t>Biomechanický výzkum u nás na škole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Goniometrie</a:t>
            </a:r>
          </a:p>
          <a:p>
            <a:r>
              <a:rPr lang="cs-CZ" dirty="0" err="1"/>
              <a:t>Akcelerometrie</a:t>
            </a:r>
            <a:endParaRPr lang="cs-CZ" dirty="0"/>
          </a:p>
          <a:p>
            <a:r>
              <a:rPr lang="cs-CZ" dirty="0" err="1"/>
              <a:t>Stabilometrie</a:t>
            </a:r>
            <a:endParaRPr lang="cs-CZ" dirty="0"/>
          </a:p>
          <a:p>
            <a:r>
              <a:rPr lang="cs-CZ" dirty="0"/>
              <a:t>EMG</a:t>
            </a:r>
          </a:p>
          <a:p>
            <a:r>
              <a:rPr lang="cs-CZ" dirty="0" err="1"/>
              <a:t>Myotonometrie</a:t>
            </a:r>
            <a:endParaRPr lang="cs-CZ" dirty="0"/>
          </a:p>
          <a:p>
            <a:r>
              <a:rPr lang="cs-CZ" dirty="0"/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Optimalizace techniky (ekonomičnost a efektivita)</a:t>
            </a:r>
          </a:p>
          <a:p>
            <a:r>
              <a:rPr lang="cs-CZ"/>
              <a:t>Sestavení metodických postupů</a:t>
            </a:r>
          </a:p>
          <a:p>
            <a:r>
              <a:rPr lang="cs-CZ"/>
              <a:t>Zdravotní </a:t>
            </a:r>
            <a:r>
              <a:rPr lang="cs-CZ" dirty="0"/>
              <a:t>aspekty</a:t>
            </a:r>
          </a:p>
          <a:p>
            <a:r>
              <a:rPr lang="cs-CZ" dirty="0"/>
              <a:t>Protetika</a:t>
            </a:r>
          </a:p>
          <a:p>
            <a:r>
              <a:rPr lang="cs-CZ" dirty="0"/>
              <a:t>Kriminalistika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2E3F2-52DB-49C1-9EED-CA087123E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Zápočtový požadavek -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B420DE-1D90-4E37-B9EF-27802B07B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Ppt prezentace výzkumu využívajícího biomechanických metod</a:t>
            </a:r>
          </a:p>
          <a:p>
            <a:r>
              <a:rPr lang="cs-CZ" dirty="0"/>
              <a:t>Úvod</a:t>
            </a:r>
          </a:p>
          <a:p>
            <a:r>
              <a:rPr lang="cs-CZ" dirty="0"/>
              <a:t>Výzkumné metody (skupina, metodika)</a:t>
            </a:r>
          </a:p>
          <a:p>
            <a:r>
              <a:rPr lang="cs-CZ" dirty="0"/>
              <a:t>Výsledky</a:t>
            </a:r>
          </a:p>
          <a:p>
            <a:r>
              <a:rPr lang="cs-CZ" dirty="0"/>
              <a:t>Závěry</a:t>
            </a:r>
          </a:p>
          <a:p>
            <a:endParaRPr lang="cs-CZ" dirty="0"/>
          </a:p>
          <a:p>
            <a:r>
              <a:rPr lang="cs-CZ" dirty="0"/>
              <a:t>5 minut</a:t>
            </a:r>
          </a:p>
        </p:txBody>
      </p:sp>
    </p:spTree>
    <p:extLst>
      <p:ext uri="{BB962C8B-B14F-4D97-AF65-F5344CB8AC3E}">
        <p14:creationId xmlns:p14="http://schemas.microsoft.com/office/powerpoint/2010/main" val="2191261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360" y="404664"/>
            <a:ext cx="8435280" cy="850106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Databáze pro hledání odborných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20824" y="1700808"/>
            <a:ext cx="7467600" cy="4585720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Vyhledávače odborných informací: Google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Scholar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http://scholar.google.cz/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Scirus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http://www.scirus.com/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http://ezdroje.muni.cz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Přehled zdrojů – podle fakult – FSpS, v knihovně i lékařské a přírodovědné databáze</a:t>
            </a:r>
          </a:p>
          <a:p>
            <a:pPr>
              <a:buFontTx/>
              <a:buChar char="-"/>
            </a:pP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Scopus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SPORTDiscus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, Web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 Science</a:t>
            </a: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Přístup k databázím z domu </a:t>
            </a:r>
          </a:p>
          <a:p>
            <a:pPr lvl="1"/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Kliknout na žlutý řádek nahoře a přihlášení jako do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ISu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352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376" y="692696"/>
            <a:ext cx="8147248" cy="77809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Jak zadat vyhledávací dotaz do databází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7772400" cy="4608512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Z vybraného tématu vyberu klíčová slova – to co vystihuje obsah – jsou to slova, která v názvu zůstanou, když odstraním spojky a předložky a slova obecného nespecifického významu</a:t>
            </a:r>
          </a:p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Za prvé filtruji na název článků – TITLE, málo výsledků: filtruji na Abstrakt</a:t>
            </a: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Boole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ovské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 operátory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-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zužuje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Např.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education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sport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nalezne články, které obsahují </a:t>
            </a:r>
            <a:r>
              <a:rPr lang="cs-CZ" i="1" dirty="0">
                <a:latin typeface="Tahoma" pitchFamily="34" charset="0"/>
                <a:ea typeface="Tahoma" pitchFamily="34" charset="0"/>
                <a:cs typeface="Tahoma" pitchFamily="34" charset="0"/>
              </a:rPr>
              <a:t>obě slova</a:t>
            </a:r>
            <a:endParaRPr lang="en-US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-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rozšiřuje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Např.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football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soccer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nalezne články, které obsahují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i="1" dirty="0">
                <a:latin typeface="Tahoma" pitchFamily="34" charset="0"/>
                <a:ea typeface="Tahoma" pitchFamily="34" charset="0"/>
                <a:cs typeface="Tahoma" pitchFamily="34" charset="0"/>
              </a:rPr>
              <a:t>jedno nebo obě slova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-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zužuje vynecháním termínu za NOT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Např.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education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NOT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primary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nalezne články, které obsahují slovo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US" i="1" dirty="0">
                <a:latin typeface="Tahoma" pitchFamily="34" charset="0"/>
                <a:ea typeface="Tahoma" pitchFamily="34" charset="0"/>
                <a:cs typeface="Tahoma" pitchFamily="34" charset="0"/>
              </a:rPr>
              <a:t>education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a neobsahují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primary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vkládá se za kořen slova, aby došlo k pokrytí všech slov z kořene tvořených</a:t>
            </a:r>
          </a:p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Např.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*  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nahradí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educate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education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educative</a:t>
            </a: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nahrazuje 1 písmeno: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 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m?n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najde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man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cs-CZ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Pozn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Pokud hledáte podle názvu článku, který obsahuje otazník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vymažte ho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082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692696"/>
            <a:ext cx="7772400" cy="59766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Závorky – </a:t>
            </a:r>
            <a:r>
              <a:rPr lang="cs-CZ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fungují jako v matematice</a:t>
            </a:r>
          </a:p>
          <a:p>
            <a:pPr marL="0" indent="0">
              <a:buNone/>
            </a:pPr>
            <a:endParaRPr lang="en-US" sz="3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Obecné vyhledávání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: dog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cat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show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parade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Nalezne články o psech, kočkách a show a současně všechno o přehlídkách, aniž by tyto články měly vztah ke kočkám a psům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Cílené vyhledávání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: (dog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cat)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(show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parade)</a:t>
            </a:r>
          </a:p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Se závorkami přesně specifikujeme, že chceme články o psech nebo kočkách, ve kterých je současně zmíněna show nebo přehlídka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3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Úvozovky</a:t>
            </a:r>
            <a:endParaRPr lang="en-US" sz="3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„přesná fráze“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– přesná fráze, kterou chci vyhledávat, se dá do 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úvozovek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(„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aqua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aerobic“)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49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60407"/>
            <a:ext cx="7169224" cy="778098"/>
          </a:xfrm>
        </p:spPr>
        <p:txBody>
          <a:bodyPr/>
          <a:lstStyle/>
          <a:p>
            <a:r>
              <a:rPr lang="cs-CZ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Příklad 1 – databáze </a:t>
            </a:r>
            <a:r>
              <a:rPr lang="cs-CZ" sz="3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Scopus</a:t>
            </a:r>
            <a:endParaRPr lang="cs-CZ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060432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Výzkum pohybové aktivity seniorů se zaměřením na chůzi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Seniors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´ </a:t>
            </a:r>
            <a:r>
              <a:rPr lang="cs-CZ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physical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activity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research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focused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cs-CZ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gait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Klíčová slova: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physical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activity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seniors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elderly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gait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Návrh: </a:t>
            </a:r>
            <a:r>
              <a:rPr lang="en-US" dirty="0">
                <a:latin typeface="Arial" pitchFamily="34" charset="0"/>
                <a:cs typeface="Arial" pitchFamily="34" charset="0"/>
              </a:rPr>
              <a:t>physical activity AND (elderly OR senior*)</a:t>
            </a:r>
            <a:r>
              <a:rPr lang="cs-CZ" dirty="0">
                <a:latin typeface="Arial" pitchFamily="34" charset="0"/>
                <a:cs typeface="Arial" pitchFamily="34" charset="0"/>
              </a:rPr>
              <a:t> AND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gait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11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Co s nalezenými výsledky, jak získat plnou verzi článku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71600" y="2492896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do 100 výsledků – OK - Projít nadpisy –– stáhnu relevantní články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nad 100 výsledků – přeformulovat dotaz, vyšší specifičnost, filtruju např. na články z posledních 10 let nebo podle oboru</a:t>
            </a:r>
          </a:p>
          <a:p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Název vyjadřuje, co hledám – stáhnu si plnou verzi článku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pokud není plná verze ve vybrané databázi, kliknout na znak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SFX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Zobrazí dostupné databáze, kde je ke stažení plná verze – GO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Pokud ani SFX nenajde plnou verzi ke stažení: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meziknihovní výpůjční služba: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http://www.ukb.muni.cz/kuk/mvs/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540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416824" cy="77809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Příklad 2 – databáze Web </a:t>
            </a:r>
            <a:r>
              <a:rPr lang="cs-CZ" sz="3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cs-CZ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 Science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99592" y="1844824"/>
            <a:ext cx="77773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Ekonomika vytrvalostního běhu na různých površích tratě</a:t>
            </a:r>
          </a:p>
          <a:p>
            <a:endParaRPr lang="cs-CZ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ndurance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running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conomy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on different track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urfaces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Klíčová slova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endurance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running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long-distance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running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running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economy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track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surface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Rešeršní dotaz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endurance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run* OR long-distance run*) AND run*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economy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AND track </a:t>
            </a:r>
            <a:r>
              <a:rPr lang="cs-CZ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surfac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</a:p>
          <a:p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4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Organizace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1x za 14 dní střídavě dvojhodinovky biomechaniky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antropomotoriky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biomechanika: 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6.+7.10. 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20.+21.10. 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3.+4.11. 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24.+25.11. 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8.+9.12. 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5.+6.1.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EEFF2-D569-4216-A9B2-181F971F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Zápočtový požadavek – 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C9E1C-1DE6-4240-B80F-43858969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o vybraném pohybovém prvku</a:t>
            </a:r>
          </a:p>
          <a:p>
            <a:r>
              <a:rPr lang="cs-CZ" dirty="0"/>
              <a:t>5 knih nebo článků, které se prvkem zabývají</a:t>
            </a:r>
          </a:p>
          <a:p>
            <a:r>
              <a:rPr lang="cs-CZ" dirty="0"/>
              <a:t>Kinematická analýza – povinně </a:t>
            </a:r>
            <a:r>
              <a:rPr lang="cs-CZ" dirty="0" err="1"/>
              <a:t>kinogram</a:t>
            </a:r>
            <a:r>
              <a:rPr lang="cs-CZ" dirty="0"/>
              <a:t> – rozfázovaný pohyb, dále rychlosti, vzdálenosti, úhly apod.</a:t>
            </a:r>
          </a:p>
          <a:p>
            <a:r>
              <a:rPr lang="cs-CZ" dirty="0"/>
              <a:t>Dynamická analýza – obrázek jedné fáze pohybu se zakreslenými všemi působícími silami</a:t>
            </a:r>
          </a:p>
          <a:p>
            <a:r>
              <a:rPr lang="cs-CZ" dirty="0"/>
              <a:t>Využívané fyzikální principy</a:t>
            </a:r>
          </a:p>
          <a:p>
            <a:r>
              <a:rPr lang="cs-CZ" dirty="0"/>
              <a:t>Hlavní zapojené svaly</a:t>
            </a:r>
          </a:p>
          <a:p>
            <a:r>
              <a:rPr lang="cs-CZ" dirty="0"/>
              <a:t>Návrh vlastního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18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9600" y="228600"/>
            <a:ext cx="7900988" cy="1325563"/>
          </a:xfrm>
        </p:spPr>
        <p:txBody>
          <a:bodyPr/>
          <a:lstStyle/>
          <a:p>
            <a:pPr eaLnBrk="1" hangingPunct="1"/>
            <a:r>
              <a:rPr lang="cs-CZ" dirty="0"/>
              <a:t>Požadavky z biomechaniky</a:t>
            </a:r>
            <a:endParaRPr lang="en-US" dirty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4800" y="2204864"/>
            <a:ext cx="8235950" cy="15121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Povinná docházka na semináře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Prezentace biomechanického výzkumu v hodině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Seminární práce v odevzdávárně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2BD51-19EB-4F57-B1B1-52A2A335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Studijní materiál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6B7F7-E6E8-4F0A-A705-8CD5A361E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0" y="2276872"/>
            <a:ext cx="8435280" cy="404772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Kalichová a kol.: Základy biomechaniky tělesných cvičení</a:t>
            </a:r>
          </a:p>
          <a:p>
            <a:pPr marL="0" indent="0">
              <a:buNone/>
            </a:pPr>
            <a:r>
              <a:rPr lang="cs-CZ" sz="28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16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309499"/>
            <a:ext cx="8229600" cy="1143000"/>
          </a:xfrm>
        </p:spPr>
        <p:txBody>
          <a:bodyPr/>
          <a:lstStyle/>
          <a:p>
            <a:r>
              <a:rPr lang="cs-CZ" dirty="0"/>
              <a:t>Co je biomechanika?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Biomechanika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Pohyb člověka z pohledu</a:t>
            </a:r>
          </a:p>
          <a:p>
            <a:pPr lvl="1"/>
            <a:r>
              <a:rPr lang="cs-CZ" dirty="0"/>
              <a:t>Fyzikálního</a:t>
            </a:r>
          </a:p>
          <a:p>
            <a:pPr lvl="1"/>
            <a:r>
              <a:rPr lang="cs-CZ" dirty="0"/>
              <a:t>Anatomického</a:t>
            </a:r>
          </a:p>
          <a:p>
            <a:pPr lvl="1"/>
            <a:r>
              <a:rPr lang="cs-CZ" dirty="0"/>
              <a:t>Fyziologického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Věda zabývající se pohybem</a:t>
            </a:r>
          </a:p>
          <a:p>
            <a:r>
              <a:rPr lang="cs-CZ" dirty="0"/>
              <a:t>Dělí se na:</a:t>
            </a:r>
          </a:p>
          <a:p>
            <a:pPr lvl="2"/>
            <a:r>
              <a:rPr lang="cs-CZ" dirty="0"/>
              <a:t>Kinematiku – obor, který se zabývá popisem pohybu bez ohledu na jeho příčiny</a:t>
            </a:r>
          </a:p>
          <a:p>
            <a:pPr lvl="3"/>
            <a:r>
              <a:rPr lang="cs-CZ" dirty="0"/>
              <a:t>Základními kinematickými veličinami jsou dráha, rychlost, zrychlení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Dynamiku – obor, který zkoumá příčiny pohybu a jeho změn, také deformaci těles</a:t>
            </a:r>
          </a:p>
          <a:p>
            <a:pPr lvl="3"/>
            <a:r>
              <a:rPr lang="cs-CZ" dirty="0"/>
              <a:t>Základní dynamickou veličinou je síla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246"/>
            <a:ext cx="8229600" cy="1143000"/>
          </a:xfrm>
        </p:spPr>
        <p:txBody>
          <a:bodyPr/>
          <a:lstStyle/>
          <a:p>
            <a:r>
              <a:rPr lang="cs-CZ" sz="4000" dirty="0"/>
              <a:t>Biomechanický výzkum u nás na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4785395"/>
          </a:xfrm>
        </p:spPr>
        <p:txBody>
          <a:bodyPr/>
          <a:lstStyle/>
          <a:p>
            <a:r>
              <a:rPr lang="cs-CZ" dirty="0"/>
              <a:t>3D kinematická analýza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92C818-DBA1-4B00-B583-1B3D27C74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362" y="1930104"/>
            <a:ext cx="4867275" cy="48196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sz="4000" dirty="0"/>
              <a:t>Biomechanický výzkum u nás na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049" y="1556792"/>
            <a:ext cx="7467600" cy="4084885"/>
          </a:xfrm>
        </p:spPr>
        <p:txBody>
          <a:bodyPr/>
          <a:lstStyle/>
          <a:p>
            <a:r>
              <a:rPr lang="cs-CZ" dirty="0" err="1"/>
              <a:t>Izokinetický</a:t>
            </a:r>
            <a:r>
              <a:rPr lang="cs-CZ" dirty="0"/>
              <a:t> dynamometr</a:t>
            </a:r>
          </a:p>
          <a:p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6CE57CA-5E68-47C7-8F83-102F85C91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82" y="2547938"/>
            <a:ext cx="4894793" cy="32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830</Words>
  <Application>Microsoft Office PowerPoint</Application>
  <PresentationFormat>Předvádění na obrazovce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Constantia</vt:lpstr>
      <vt:lpstr>Tahoma</vt:lpstr>
      <vt:lpstr>Verdana</vt:lpstr>
      <vt:lpstr>Wingdings</vt:lpstr>
      <vt:lpstr>Wingdings 2</vt:lpstr>
      <vt:lpstr>Tok</vt:lpstr>
      <vt:lpstr>1_Tok</vt:lpstr>
      <vt:lpstr>Biomechanika</vt:lpstr>
      <vt:lpstr>Organizace výuky</vt:lpstr>
      <vt:lpstr>Požadavky z biomechaniky</vt:lpstr>
      <vt:lpstr>Studijní materiál</vt:lpstr>
      <vt:lpstr>Co je biomechanika?</vt:lpstr>
      <vt:lpstr>Biomechanika člověka</vt:lpstr>
      <vt:lpstr>Mechanika</vt:lpstr>
      <vt:lpstr>Biomechanický výzkum u nás na škole</vt:lpstr>
      <vt:lpstr>Biomechanický výzkum u nás na škole</vt:lpstr>
      <vt:lpstr>Biomechanický výzkum u nás na škole</vt:lpstr>
      <vt:lpstr>Další metody</vt:lpstr>
      <vt:lpstr>Význam</vt:lpstr>
      <vt:lpstr>Zápočtový požadavek - prezentace</vt:lpstr>
      <vt:lpstr>Databáze pro hledání odborných informací</vt:lpstr>
      <vt:lpstr>Jak zadat vyhledávací dotaz do databází</vt:lpstr>
      <vt:lpstr>Prezentace aplikace PowerPoint</vt:lpstr>
      <vt:lpstr>Příklad 1 – databáze Scopus</vt:lpstr>
      <vt:lpstr>Co s nalezenými výsledky, jak získat plnou verzi článku</vt:lpstr>
      <vt:lpstr>Příklad 2 – databáze Web of Science</vt:lpstr>
      <vt:lpstr>Zápočtový požadavek – seminární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k</dc:creator>
  <cp:lastModifiedBy>Katka</cp:lastModifiedBy>
  <cp:revision>31</cp:revision>
  <dcterms:created xsi:type="dcterms:W3CDTF">2015-02-24T08:58:17Z</dcterms:created>
  <dcterms:modified xsi:type="dcterms:W3CDTF">2020-10-07T08:30:34Z</dcterms:modified>
</cp:coreProperties>
</file>