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1" r:id="rId2"/>
    <p:sldId id="382" r:id="rId3"/>
    <p:sldId id="385" r:id="rId4"/>
    <p:sldId id="384" r:id="rId5"/>
    <p:sldId id="338" r:id="rId6"/>
    <p:sldId id="339" r:id="rId7"/>
    <p:sldId id="340" r:id="rId8"/>
    <p:sldId id="341" r:id="rId9"/>
    <p:sldId id="387" r:id="rId10"/>
    <p:sldId id="342" r:id="rId11"/>
    <p:sldId id="445" r:id="rId12"/>
    <p:sldId id="388" r:id="rId13"/>
    <p:sldId id="286" r:id="rId14"/>
    <p:sldId id="305" r:id="rId15"/>
    <p:sldId id="306" r:id="rId16"/>
    <p:sldId id="287" r:id="rId17"/>
    <p:sldId id="288" r:id="rId18"/>
    <p:sldId id="325" r:id="rId19"/>
    <p:sldId id="326" r:id="rId20"/>
    <p:sldId id="327" r:id="rId21"/>
    <p:sldId id="328" r:id="rId22"/>
    <p:sldId id="329" r:id="rId23"/>
    <p:sldId id="330" r:id="rId24"/>
    <p:sldId id="345" r:id="rId25"/>
    <p:sldId id="331" r:id="rId26"/>
    <p:sldId id="332" r:id="rId27"/>
    <p:sldId id="333" r:id="rId28"/>
    <p:sldId id="334" r:id="rId29"/>
    <p:sldId id="335" r:id="rId30"/>
    <p:sldId id="336" r:id="rId31"/>
    <p:sldId id="296" r:id="rId32"/>
    <p:sldId id="289" r:id="rId33"/>
    <p:sldId id="291" r:id="rId34"/>
    <p:sldId id="295" r:id="rId35"/>
    <p:sldId id="292" r:id="rId36"/>
    <p:sldId id="294" r:id="rId37"/>
    <p:sldId id="274" r:id="rId38"/>
    <p:sldId id="275" r:id="rId39"/>
    <p:sldId id="446" r:id="rId40"/>
    <p:sldId id="276" r:id="rId41"/>
    <p:sldId id="277" r:id="rId42"/>
    <p:sldId id="278" r:id="rId43"/>
    <p:sldId id="279" r:id="rId44"/>
    <p:sldId id="447" r:id="rId45"/>
    <p:sldId id="280" r:id="rId46"/>
    <p:sldId id="281" r:id="rId47"/>
    <p:sldId id="282" r:id="rId48"/>
    <p:sldId id="343" r:id="rId49"/>
    <p:sldId id="283" r:id="rId50"/>
    <p:sldId id="284" r:id="rId51"/>
    <p:sldId id="285" r:id="rId52"/>
    <p:sldId id="344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24B80-53CA-4687-8F04-93BAB3A2E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D48A7A-92C0-4391-96B9-1DD51D402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F51C68-E8CC-4050-9698-FDAE9E4E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3A31-95FC-4F09-847F-BCFEE46C895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20A2A3-A367-4755-97EB-26CF7538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06F7E5-D1E2-4B43-B8B4-412AFA98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2F7D-65BA-463B-A8F6-736E9B80C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88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2D299-0232-44E3-93BC-B8712E13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A8FDDB-187D-403A-8F60-5B32D877A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57B018-A227-4BB7-AB5A-0D170F8B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3A31-95FC-4F09-847F-BCFEE46C895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4B5443-A8A9-47B4-AFD2-3277A073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864E80-6BBD-43FE-804E-FCEA9773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2F7D-65BA-463B-A8F6-736E9B80C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94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97A2279-925D-4C00-9BD6-3253968EE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091EF1-62B2-4508-BADB-0CF2FEC90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46BCD6-012D-4FC6-9820-AA6D4B55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3A31-95FC-4F09-847F-BCFEE46C895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BA9759-7B96-4847-AA5D-7640B3FB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B50135-4002-487C-8009-24D1A214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2F7D-65BA-463B-A8F6-736E9B80C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48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41DC0-AF6C-4DD4-BA03-7CB8CB10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94CC9F-7468-4E1E-92A4-0BD93199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376D75-2F22-4099-9D57-FD11B85E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3A31-95FC-4F09-847F-BCFEE46C895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3DFDF6-BFCD-4B39-B919-9BEDA147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0531F3-650E-4459-B06D-E3C43CAB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2F7D-65BA-463B-A8F6-736E9B80C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93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B77CC-B85F-4929-8BD3-2A4AEAD1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DB3561B-40C0-4220-B50F-382DEE427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B2A59-A546-424E-8E11-5281D98E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3A31-95FC-4F09-847F-BCFEE46C895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BFC7CE-922C-411E-A626-E7AC2F0F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5B3B46-DCBB-4A86-B650-E543B8EE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2F7D-65BA-463B-A8F6-736E9B80C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61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0B312-535C-4729-B0BD-7E2DD52F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4B2201-38BA-4B85-BA61-E777E6C92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51FF1B1-0064-454B-8A60-CE5F945BD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BE096D-507F-40C7-9702-A9219A7B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3A31-95FC-4F09-847F-BCFEE46C895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694FD9-18E0-4D21-A4A8-07E70363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662271-8DE4-4E16-8743-79FCE2EF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2F7D-65BA-463B-A8F6-736E9B80C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2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5B8D0-28F2-4527-BE3D-5D11B57D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AD58A8E-675A-43FC-8888-D894FC22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EBF4D24-37A6-4412-9DA6-5C542DE0F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1D3B4E6-FC9C-444A-8FED-834BB4880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43D62FF-20F2-45EF-AC57-E8B0590F3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BB0F9CA-796C-4E15-9E89-109B7191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3A31-95FC-4F09-847F-BCFEE46C895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D7DDA2F-1831-4CE0-8EF5-F19ED9B3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BB7222C-AD11-4475-BCD5-8C903944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2F7D-65BA-463B-A8F6-736E9B80C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56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4289F-31C9-42F8-9867-78B5FECF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618FE7-BB5A-4DCF-A531-903E04B0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3A31-95FC-4F09-847F-BCFEE46C895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812B4B-9542-4ACF-BDC4-D74B841D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5518F9-5D3A-4578-B765-B12BD261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2F7D-65BA-463B-A8F6-736E9B80C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64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705BE2-AB1C-455B-BE3D-71595993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3A31-95FC-4F09-847F-BCFEE46C895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F865D-0C12-4B47-B4A6-8F84965D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9298B5-73A4-4E04-B2D2-08AC9BBC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2F7D-65BA-463B-A8F6-736E9B80C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86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EA4B1-E5D9-4417-B886-94FFF122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1726A2-AEC8-4135-8169-0699EF6C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E227A4F-9FF9-4F58-BB44-1CA963213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BB5925-5DCE-49A4-9DD7-F41C2622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3A31-95FC-4F09-847F-BCFEE46C895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3331F0-966E-4329-9435-B11F165E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DCEAAF-A5B3-4670-9820-738572D0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2F7D-65BA-463B-A8F6-736E9B80C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6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C74B1-66F8-40CA-B368-71C36523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220B626-F42D-4F58-9EAE-5B153B70A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AFBCD5F-0D41-4C2F-8621-7B63495D5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696FC0-0ED5-4EEC-9BA4-684AC233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3A31-95FC-4F09-847F-BCFEE46C895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346CDB-1923-4811-87F7-4E9BF4B8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F2CC1B-6C15-4004-A091-E3A2150F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2F7D-65BA-463B-A8F6-736E9B80C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43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10DBD44-EE6D-446E-B045-399ADD24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3FFA4FA-5F82-4109-9C98-82BF052C6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906B59-DDF7-44E8-90D6-46B4B71E1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3A31-95FC-4F09-847F-BCFEE46C895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BE88B1-C02F-4889-848E-BAA79D0B4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2728A6-70B2-46F9-B2DA-21754E69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2F7D-65BA-463B-A8F6-736E9B80C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3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youtube.com/watch?v=pBZWsxp20i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N3cpPRBlnw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sIEQ5ZzFE0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4fZO9PhOoT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pHFndaq8U" TargetMode="External"/><Relationship Id="rId2" Type="http://schemas.openxmlformats.org/officeDocument/2006/relationships/hyperlink" Target="https://www.youtube.com/watch?v=NPR0cF_sn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e9Ez52fmFu8&amp;feature=relmf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TLcT5J7yg9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time_continue=259&amp;v=LtGoBZ4D4_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LFWER4axTY" TargetMode="External"/><Relationship Id="rId2" Type="http://schemas.openxmlformats.org/officeDocument/2006/relationships/hyperlink" Target="http://www.youtube.com/watch?v=J6Z-ekyyK8o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dptkfJ8PM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Rytířství - etymologie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Rytíř</a:t>
            </a:r>
          </a:p>
          <a:p>
            <a:pPr lvl="1"/>
            <a:r>
              <a:rPr lang="cs-CZ"/>
              <a:t>Ritter – jezdec (něm.)</a:t>
            </a:r>
          </a:p>
          <a:p>
            <a:r>
              <a:rPr lang="cs-CZ"/>
              <a:t>Knight (angl.)</a:t>
            </a:r>
          </a:p>
          <a:p>
            <a:pPr lvl="1"/>
            <a:r>
              <a:rPr lang="cs-CZ"/>
              <a:t>Knecht – služebník, vazal (něm.)</a:t>
            </a:r>
          </a:p>
          <a:p>
            <a:r>
              <a:rPr lang="cs-CZ"/>
              <a:t>Miles (lat.) – voják</a:t>
            </a:r>
          </a:p>
          <a:p>
            <a:r>
              <a:rPr lang="cs-CZ"/>
              <a:t>Chevalier (fr.)</a:t>
            </a:r>
          </a:p>
          <a:p>
            <a:pPr lvl="1"/>
            <a:r>
              <a:rPr lang="cs-CZ"/>
              <a:t>Caballus – kůň (lat.)</a:t>
            </a:r>
          </a:p>
          <a:p>
            <a:pPr lvl="1"/>
            <a:endParaRPr lang="cs-CZ"/>
          </a:p>
          <a:p>
            <a:r>
              <a:rPr lang="cs-CZ"/>
              <a:t>Rytíř je voják (válečník), šlechtic, jezdec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/>
              <a:t>Měšťanská a lidová kultura</a:t>
            </a:r>
            <a:endParaRPr lang="en-US" b="1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Křesťanství : Ora et labora </a:t>
            </a:r>
          </a:p>
          <a:p>
            <a:pPr>
              <a:buFont typeface="Wingdings" pitchFamily="2" charset="2"/>
              <a:buNone/>
            </a:pPr>
            <a:r>
              <a:rPr lang="sk-SK"/>
              <a:t>			(modli se a pracuj)</a:t>
            </a:r>
          </a:p>
          <a:p>
            <a:endParaRPr lang="sk-SK"/>
          </a:p>
          <a:p>
            <a:r>
              <a:rPr lang="sk-SK"/>
              <a:t>Společenské vrstvy:</a:t>
            </a:r>
          </a:p>
          <a:p>
            <a:pPr lvl="1"/>
            <a:r>
              <a:rPr lang="cs-CZ">
                <a:cs typeface="Times New Roman" pitchFamily="18" charset="0"/>
              </a:rPr>
              <a:t>bellatores (ti, kteří válčí)</a:t>
            </a:r>
            <a:endParaRPr lang="cs-CZ"/>
          </a:p>
          <a:p>
            <a:pPr lvl="1"/>
            <a:r>
              <a:rPr lang="cs-CZ">
                <a:cs typeface="Times New Roman" pitchFamily="18" charset="0"/>
              </a:rPr>
              <a:t>oratores (ti, kteří se modlí, duchovenstvo)</a:t>
            </a:r>
            <a:endParaRPr lang="sk-SK"/>
          </a:p>
          <a:p>
            <a:pPr lvl="1"/>
            <a:r>
              <a:rPr lang="cs-CZ">
                <a:cs typeface="Times New Roman" pitchFamily="18" charset="0"/>
              </a:rPr>
              <a:t>laboratores (ti, kteří pracují)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Sedm umění, ctností, snah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cs-CZ" sz="2000" dirty="0" err="1"/>
              <a:t>Martianus</a:t>
            </a:r>
            <a:r>
              <a:rPr lang="cs-CZ" sz="2000" dirty="0"/>
              <a:t> </a:t>
            </a:r>
            <a:r>
              <a:rPr lang="cs-CZ" sz="2000" dirty="0" err="1"/>
              <a:t>Minneus</a:t>
            </a:r>
            <a:r>
              <a:rPr lang="cs-CZ" sz="2000" dirty="0"/>
              <a:t> Felix </a:t>
            </a:r>
            <a:r>
              <a:rPr lang="cs-CZ" sz="2000" dirty="0" err="1"/>
              <a:t>Capella</a:t>
            </a:r>
            <a:r>
              <a:rPr lang="cs-CZ" sz="2000" dirty="0"/>
              <a:t> (5. století) </a:t>
            </a:r>
            <a:r>
              <a:rPr lang="cs-CZ" sz="2000" b="1" dirty="0"/>
              <a:t>Satira de </a:t>
            </a:r>
            <a:r>
              <a:rPr lang="cs-CZ" sz="2000" b="1" dirty="0" err="1"/>
              <a:t>nuptiis</a:t>
            </a:r>
            <a:r>
              <a:rPr lang="cs-CZ" sz="2000" b="1" dirty="0"/>
              <a:t> </a:t>
            </a:r>
            <a:r>
              <a:rPr lang="cs-CZ" sz="2000" b="1" dirty="0" err="1"/>
              <a:t>Philologiae</a:t>
            </a:r>
            <a:r>
              <a:rPr lang="cs-CZ" sz="2000" b="1" dirty="0"/>
              <a:t> </a:t>
            </a:r>
            <a:r>
              <a:rPr lang="cs-CZ" sz="2000" b="1" dirty="0" err="1"/>
              <a:t>at</a:t>
            </a:r>
            <a:r>
              <a:rPr lang="cs-CZ" sz="2000" b="1" dirty="0"/>
              <a:t> </a:t>
            </a:r>
            <a:r>
              <a:rPr lang="cs-CZ" sz="2000" b="1" dirty="0" err="1"/>
              <a:t>Mercurii</a:t>
            </a:r>
            <a:endParaRPr lang="cs-CZ" sz="2000" b="1" dirty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cs-CZ" sz="2000" b="1" dirty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cs-CZ" sz="2000" dirty="0" err="1"/>
              <a:t>Petrus</a:t>
            </a:r>
            <a:r>
              <a:rPr lang="cs-CZ" sz="2000" dirty="0"/>
              <a:t> </a:t>
            </a:r>
            <a:r>
              <a:rPr lang="cs-CZ" sz="2000" dirty="0" err="1"/>
              <a:t>Alphonsi</a:t>
            </a:r>
            <a:r>
              <a:rPr lang="cs-CZ" sz="2000" dirty="0"/>
              <a:t> (12. – 13. století) </a:t>
            </a:r>
            <a:r>
              <a:rPr lang="cs-CZ" sz="2000" b="1" dirty="0" err="1"/>
              <a:t>Dialectica</a:t>
            </a:r>
            <a:r>
              <a:rPr lang="cs-CZ" sz="2000" b="1" dirty="0"/>
              <a:t> </a:t>
            </a:r>
            <a:r>
              <a:rPr lang="cs-CZ" sz="2000" b="1" dirty="0" err="1"/>
              <a:t>clerici</a:t>
            </a:r>
            <a:endParaRPr lang="cs-CZ" sz="2000" b="1" dirty="0"/>
          </a:p>
          <a:p>
            <a:pPr marL="731520" lvl="1" indent="-274320">
              <a:buFont typeface="Wingdings"/>
              <a:buChar char=""/>
              <a:defRPr/>
            </a:pPr>
            <a:r>
              <a:rPr lang="cs-CZ" sz="1800" dirty="0" err="1"/>
              <a:t>Quum</a:t>
            </a:r>
            <a:r>
              <a:rPr lang="cs-CZ" sz="1800" dirty="0"/>
              <a:t> </a:t>
            </a:r>
            <a:r>
              <a:rPr lang="cs-CZ" sz="1800" b="1" dirty="0"/>
              <a:t>septem </a:t>
            </a:r>
            <a:r>
              <a:rPr lang="cs-CZ" sz="1800" b="1" dirty="0" err="1"/>
              <a:t>sint</a:t>
            </a:r>
            <a:r>
              <a:rPr lang="cs-CZ" sz="1800" b="1" dirty="0"/>
              <a:t> </a:t>
            </a:r>
            <a:r>
              <a:rPr lang="cs-CZ" sz="1800" b="1" dirty="0" err="1"/>
              <a:t>artes</a:t>
            </a:r>
            <a:r>
              <a:rPr lang="cs-CZ" sz="1800" dirty="0"/>
              <a:t>, </a:t>
            </a:r>
            <a:r>
              <a:rPr lang="cs-CZ" sz="1800" dirty="0" err="1"/>
              <a:t>et</a:t>
            </a:r>
            <a:r>
              <a:rPr lang="cs-CZ" sz="1800" dirty="0"/>
              <a:t> </a:t>
            </a:r>
            <a:r>
              <a:rPr lang="cs-CZ" sz="1800" b="1" dirty="0"/>
              <a:t>septem </a:t>
            </a:r>
            <a:r>
              <a:rPr lang="cs-CZ" sz="1800" b="1" dirty="0" err="1"/>
              <a:t>probitates</a:t>
            </a:r>
            <a:r>
              <a:rPr lang="cs-CZ" sz="1800" dirty="0"/>
              <a:t>, </a:t>
            </a:r>
            <a:r>
              <a:rPr lang="cs-CZ" sz="1800" dirty="0" err="1"/>
              <a:t>et</a:t>
            </a:r>
            <a:r>
              <a:rPr lang="cs-CZ" sz="1800" dirty="0"/>
              <a:t> </a:t>
            </a:r>
            <a:r>
              <a:rPr lang="cs-CZ" sz="1800" b="1" dirty="0"/>
              <a:t>septem </a:t>
            </a:r>
            <a:r>
              <a:rPr lang="cs-CZ" sz="1800" b="1" dirty="0" err="1"/>
              <a:t>industriae</a:t>
            </a:r>
            <a:r>
              <a:rPr lang="cs-CZ" sz="1800" dirty="0"/>
              <a:t>; </a:t>
            </a:r>
            <a:r>
              <a:rPr lang="cs-CZ" sz="1800" dirty="0" err="1"/>
              <a:t>vellem</a:t>
            </a:r>
            <a:r>
              <a:rPr lang="cs-CZ" sz="1800" dirty="0"/>
              <a:t> </a:t>
            </a:r>
            <a:r>
              <a:rPr lang="cs-CZ" sz="1800" dirty="0" err="1"/>
              <a:t>ut</a:t>
            </a:r>
            <a:r>
              <a:rPr lang="cs-CZ" sz="1800" dirty="0"/>
              <a:t> </a:t>
            </a:r>
            <a:r>
              <a:rPr lang="cs-CZ" sz="1800" dirty="0" err="1"/>
              <a:t>haec</a:t>
            </a:r>
            <a:r>
              <a:rPr lang="cs-CZ" sz="1800" dirty="0"/>
              <a:t> </a:t>
            </a:r>
            <a:r>
              <a:rPr lang="cs-CZ" sz="1800" dirty="0" err="1"/>
              <a:t>mihi</a:t>
            </a:r>
            <a:r>
              <a:rPr lang="cs-CZ" sz="1800" dirty="0"/>
              <a:t> </a:t>
            </a:r>
            <a:r>
              <a:rPr lang="cs-CZ" sz="1800" dirty="0" err="1"/>
              <a:t>sicut</a:t>
            </a:r>
            <a:r>
              <a:rPr lang="cs-CZ" sz="1800" dirty="0"/>
              <a:t> se </a:t>
            </a:r>
            <a:r>
              <a:rPr lang="cs-CZ" sz="1800" dirty="0" err="1"/>
              <a:t>habent</a:t>
            </a:r>
            <a:r>
              <a:rPr lang="cs-CZ" sz="1800" dirty="0"/>
              <a:t> </a:t>
            </a:r>
            <a:r>
              <a:rPr lang="cs-CZ" sz="1800" dirty="0" err="1"/>
              <a:t>enumerares</a:t>
            </a:r>
            <a:r>
              <a:rPr lang="cs-CZ" sz="1800" dirty="0"/>
              <a:t>.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cs-CZ" sz="2000" dirty="0"/>
          </a:p>
          <a:p>
            <a:pPr marL="731520" lvl="1" indent="-274320">
              <a:buFont typeface="Wingdings"/>
              <a:buChar char=""/>
              <a:defRPr/>
            </a:pPr>
            <a:r>
              <a:rPr lang="cs-CZ" sz="1800" dirty="0" err="1"/>
              <a:t>Hae</a:t>
            </a:r>
            <a:r>
              <a:rPr lang="cs-CZ" sz="1800" dirty="0"/>
              <a:t> </a:t>
            </a:r>
            <a:r>
              <a:rPr lang="cs-CZ" sz="1800" dirty="0" err="1"/>
              <a:t>sunt</a:t>
            </a:r>
            <a:r>
              <a:rPr lang="cs-CZ" sz="1800" dirty="0"/>
              <a:t> </a:t>
            </a:r>
            <a:r>
              <a:rPr lang="cs-CZ" sz="1800" dirty="0" err="1"/>
              <a:t>artes</a:t>
            </a:r>
            <a:r>
              <a:rPr lang="cs-CZ" sz="1800" dirty="0"/>
              <a:t>: </a:t>
            </a:r>
            <a:r>
              <a:rPr lang="cs-CZ" sz="1800" b="1" dirty="0" err="1"/>
              <a:t>dialectica</a:t>
            </a:r>
            <a:r>
              <a:rPr lang="cs-CZ" sz="1800" b="1" dirty="0"/>
              <a:t>, </a:t>
            </a:r>
            <a:r>
              <a:rPr lang="cs-CZ" sz="1800" b="1" dirty="0" err="1"/>
              <a:t>arithmetica</a:t>
            </a:r>
            <a:r>
              <a:rPr lang="cs-CZ" sz="1800" b="1" dirty="0"/>
              <a:t>, </a:t>
            </a:r>
            <a:r>
              <a:rPr lang="cs-CZ" sz="1800" b="1" dirty="0" err="1"/>
              <a:t>geometria</a:t>
            </a:r>
            <a:r>
              <a:rPr lang="cs-CZ" sz="1800" b="1" dirty="0"/>
              <a:t>, </a:t>
            </a:r>
            <a:r>
              <a:rPr lang="cs-CZ" sz="1800" b="1" dirty="0" err="1"/>
              <a:t>physica</a:t>
            </a:r>
            <a:r>
              <a:rPr lang="cs-CZ" sz="1800" b="1" dirty="0"/>
              <a:t>, </a:t>
            </a:r>
            <a:r>
              <a:rPr lang="cs-CZ" sz="1800" b="1" dirty="0" err="1"/>
              <a:t>musica</a:t>
            </a:r>
            <a:r>
              <a:rPr lang="cs-CZ" sz="1800" b="1" dirty="0"/>
              <a:t>, </a:t>
            </a:r>
            <a:r>
              <a:rPr lang="cs-CZ" sz="1800" b="1" dirty="0" err="1"/>
              <a:t>astronomia</a:t>
            </a:r>
            <a:r>
              <a:rPr lang="cs-CZ" sz="1800" b="1" dirty="0"/>
              <a:t>, </a:t>
            </a:r>
            <a:r>
              <a:rPr lang="cs-CZ" sz="1800" b="1" dirty="0" err="1"/>
              <a:t>rethorica</a:t>
            </a:r>
            <a:r>
              <a:rPr lang="cs-CZ" sz="1800" b="1" dirty="0"/>
              <a:t>.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sz="1800" dirty="0" err="1"/>
              <a:t>Probitates</a:t>
            </a:r>
            <a:r>
              <a:rPr lang="cs-CZ" sz="1800" dirty="0"/>
              <a:t> </a:t>
            </a:r>
            <a:r>
              <a:rPr lang="cs-CZ" sz="1800" dirty="0" err="1"/>
              <a:t>vero</a:t>
            </a:r>
            <a:r>
              <a:rPr lang="cs-CZ" sz="1800" dirty="0"/>
              <a:t> </a:t>
            </a:r>
            <a:r>
              <a:rPr lang="cs-CZ" sz="1800" dirty="0" err="1"/>
              <a:t>hae</a:t>
            </a:r>
            <a:r>
              <a:rPr lang="cs-CZ" sz="1800" dirty="0"/>
              <a:t> </a:t>
            </a:r>
            <a:r>
              <a:rPr lang="cs-CZ" sz="1800" dirty="0" err="1"/>
              <a:t>sunt</a:t>
            </a:r>
            <a:r>
              <a:rPr lang="cs-CZ" sz="1800" dirty="0"/>
              <a:t>: </a:t>
            </a:r>
            <a:r>
              <a:rPr lang="cs-CZ" sz="1800" b="1" dirty="0" err="1"/>
              <a:t>Equitare</a:t>
            </a:r>
            <a:r>
              <a:rPr lang="cs-CZ" sz="1800" b="1" dirty="0"/>
              <a:t>, </a:t>
            </a:r>
            <a:r>
              <a:rPr lang="cs-CZ" sz="1800" b="1" dirty="0" err="1"/>
              <a:t>natare</a:t>
            </a:r>
            <a:r>
              <a:rPr lang="cs-CZ" sz="1800" b="1" dirty="0"/>
              <a:t>, </a:t>
            </a:r>
            <a:r>
              <a:rPr lang="cs-CZ" sz="1800" b="1" dirty="0" err="1"/>
              <a:t>sagittare</a:t>
            </a:r>
            <a:r>
              <a:rPr lang="cs-CZ" sz="1800" b="1" dirty="0"/>
              <a:t>, </a:t>
            </a:r>
            <a:r>
              <a:rPr lang="cs-CZ" sz="1800" b="1" dirty="0" err="1"/>
              <a:t>cestibus</a:t>
            </a:r>
            <a:r>
              <a:rPr lang="cs-CZ" sz="1800" b="1" dirty="0"/>
              <a:t>, </a:t>
            </a:r>
            <a:r>
              <a:rPr lang="cs-CZ" sz="1800" b="1" dirty="0" err="1"/>
              <a:t>certare</a:t>
            </a:r>
            <a:r>
              <a:rPr lang="cs-CZ" sz="1800" b="1" dirty="0"/>
              <a:t>, </a:t>
            </a:r>
            <a:r>
              <a:rPr lang="cs-CZ" sz="1800" b="1" dirty="0" err="1"/>
              <a:t>aucupare</a:t>
            </a:r>
            <a:r>
              <a:rPr lang="cs-CZ" sz="1800" b="1" dirty="0"/>
              <a:t>, </a:t>
            </a:r>
            <a:r>
              <a:rPr lang="cs-CZ" sz="1800" b="1" dirty="0" err="1"/>
              <a:t>scacis</a:t>
            </a:r>
            <a:r>
              <a:rPr lang="cs-CZ" sz="1800" b="1" dirty="0"/>
              <a:t> </a:t>
            </a:r>
            <a:r>
              <a:rPr lang="cs-CZ" sz="1800" b="1" dirty="0" err="1"/>
              <a:t>ludere</a:t>
            </a:r>
            <a:r>
              <a:rPr lang="cs-CZ" sz="1800" b="1" dirty="0"/>
              <a:t>, </a:t>
            </a:r>
            <a:r>
              <a:rPr lang="cs-CZ" sz="1800" b="1" dirty="0" err="1"/>
              <a:t>versificari</a:t>
            </a:r>
            <a:r>
              <a:rPr lang="cs-CZ" sz="1800" b="1" dirty="0"/>
              <a:t>.</a:t>
            </a:r>
            <a:r>
              <a:rPr lang="cs-CZ" sz="1800" dirty="0"/>
              <a:t> 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sz="1800" dirty="0" err="1"/>
              <a:t>Industriae</a:t>
            </a:r>
            <a:r>
              <a:rPr lang="cs-CZ" sz="1800" dirty="0"/>
              <a:t> </a:t>
            </a:r>
            <a:r>
              <a:rPr lang="cs-CZ" sz="1800" dirty="0" err="1"/>
              <a:t>sunt</a:t>
            </a:r>
            <a:r>
              <a:rPr lang="cs-CZ" sz="1800" dirty="0"/>
              <a:t>: </a:t>
            </a:r>
            <a:r>
              <a:rPr lang="cs-CZ" sz="1800" b="1" dirty="0"/>
              <a:t>Ne </a:t>
            </a:r>
            <a:r>
              <a:rPr lang="cs-CZ" sz="1800" b="1" dirty="0" err="1"/>
              <a:t>sit</a:t>
            </a:r>
            <a:r>
              <a:rPr lang="cs-CZ" sz="1800" b="1" dirty="0"/>
              <a:t> </a:t>
            </a:r>
            <a:r>
              <a:rPr lang="cs-CZ" sz="1800" b="1" dirty="0" err="1"/>
              <a:t>vorax</a:t>
            </a:r>
            <a:r>
              <a:rPr lang="cs-CZ" sz="1800" b="1" dirty="0"/>
              <a:t>, </a:t>
            </a:r>
            <a:r>
              <a:rPr lang="cs-CZ" sz="1800" b="1" dirty="0" err="1"/>
              <a:t>potator</a:t>
            </a:r>
            <a:r>
              <a:rPr lang="cs-CZ" sz="1800" b="1" dirty="0"/>
              <a:t>, </a:t>
            </a:r>
            <a:r>
              <a:rPr lang="cs-CZ" sz="1800" b="1" dirty="0" err="1"/>
              <a:t>luxuriosus</a:t>
            </a:r>
            <a:r>
              <a:rPr lang="cs-CZ" sz="1800" b="1" dirty="0"/>
              <a:t>, </a:t>
            </a:r>
            <a:r>
              <a:rPr lang="cs-CZ" sz="1800" b="1" dirty="0" err="1"/>
              <a:t>violentus</a:t>
            </a:r>
            <a:r>
              <a:rPr lang="cs-CZ" sz="1800" b="1" dirty="0"/>
              <a:t>, </a:t>
            </a:r>
            <a:r>
              <a:rPr lang="cs-CZ" sz="1800" b="1" dirty="0" err="1"/>
              <a:t>mendax</a:t>
            </a:r>
            <a:r>
              <a:rPr lang="cs-CZ" sz="1800" b="1" dirty="0"/>
              <a:t>, </a:t>
            </a:r>
            <a:r>
              <a:rPr lang="cs-CZ" sz="1800" b="1" dirty="0" err="1"/>
              <a:t>avarus</a:t>
            </a:r>
            <a:r>
              <a:rPr lang="cs-CZ" sz="1800" b="1" dirty="0"/>
              <a:t> </a:t>
            </a:r>
            <a:r>
              <a:rPr lang="cs-CZ" sz="1800" b="1" dirty="0" err="1"/>
              <a:t>et</a:t>
            </a:r>
            <a:r>
              <a:rPr lang="cs-CZ" sz="1800" b="1" dirty="0"/>
              <a:t> de mala </a:t>
            </a:r>
            <a:r>
              <a:rPr lang="cs-CZ" sz="1800" b="1" dirty="0" err="1"/>
              <a:t>conversatione</a:t>
            </a:r>
            <a:r>
              <a:rPr lang="cs-CZ" sz="1800" b="1" dirty="0"/>
              <a:t>.</a:t>
            </a:r>
            <a:r>
              <a:rPr lang="cs-CZ" sz="1800" dirty="0"/>
              <a:t> 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Současná rytířská praxe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Historický šerm</a:t>
            </a:r>
          </a:p>
          <a:p>
            <a:pPr lvl="1"/>
            <a:r>
              <a:rPr lang="cs-CZ" dirty="0"/>
              <a:t>Snaží se o obnovení původních technik, postupů</a:t>
            </a:r>
          </a:p>
          <a:p>
            <a:pPr lvl="1"/>
            <a:r>
              <a:rPr lang="cs-CZ" dirty="0"/>
              <a:t>Považujeme za bojové umění</a:t>
            </a:r>
          </a:p>
          <a:p>
            <a:r>
              <a:rPr lang="cs-CZ" dirty="0"/>
              <a:t>Scénický šerm</a:t>
            </a:r>
          </a:p>
          <a:p>
            <a:pPr lvl="1"/>
            <a:r>
              <a:rPr lang="cs-CZ" dirty="0"/>
              <a:t>Umělecké ztvárnění boje</a:t>
            </a:r>
          </a:p>
          <a:p>
            <a:pPr lvl="1"/>
            <a:r>
              <a:rPr lang="cs-CZ" dirty="0"/>
              <a:t>Divadlo, film, interaktivní představení</a:t>
            </a:r>
          </a:p>
          <a:p>
            <a:pPr lvl="1"/>
            <a:r>
              <a:rPr lang="cs-CZ" dirty="0"/>
              <a:t>Šermíři jsou zde herci</a:t>
            </a:r>
          </a:p>
          <a:p>
            <a:r>
              <a:rPr lang="cs-CZ" dirty="0"/>
              <a:t>Dřevárny/LARP</a:t>
            </a:r>
          </a:p>
          <a:p>
            <a:pPr lvl="1"/>
            <a:r>
              <a:rPr lang="cs-CZ" dirty="0"/>
              <a:t>Zábava a hra v přírodě, hra na hrdiny</a:t>
            </a:r>
          </a:p>
          <a:p>
            <a:pPr lvl="1"/>
            <a:r>
              <a:rPr lang="cs-CZ" dirty="0"/>
              <a:t>Alternativa stolních her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Nadpis 1"/>
          <p:cNvSpPr>
            <a:spLocks noGrp="1"/>
          </p:cNvSpPr>
          <p:nvPr>
            <p:ph type="title"/>
          </p:nvPr>
        </p:nvSpPr>
        <p:spPr>
          <a:xfrm>
            <a:off x="1841500" y="38101"/>
            <a:ext cx="8637588" cy="1446213"/>
          </a:xfrm>
        </p:spPr>
        <p:txBody>
          <a:bodyPr/>
          <a:lstStyle/>
          <a:p>
            <a:pPr eaLnBrk="1" hangingPunct="1"/>
            <a:r>
              <a:rPr lang="cs-CZ"/>
              <a:t>Teorie japonských bojových umění</a:t>
            </a:r>
          </a:p>
        </p:txBody>
      </p:sp>
      <p:sp>
        <p:nvSpPr>
          <p:cNvPr id="983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Systematika japonských bojových umění</a:t>
            </a:r>
          </a:p>
          <a:p>
            <a:pPr lvl="1" eaLnBrk="1" hangingPunct="1"/>
            <a:r>
              <a:rPr lang="cs-CZ" dirty="0"/>
              <a:t>Stará bojová umění (kobudó)</a:t>
            </a:r>
          </a:p>
          <a:p>
            <a:pPr lvl="1" eaLnBrk="1" hangingPunct="1"/>
            <a:r>
              <a:rPr lang="cs-CZ" dirty="0"/>
              <a:t>Moderní bojová umění (šinbudó)</a:t>
            </a:r>
          </a:p>
          <a:p>
            <a:pPr eaLnBrk="1" hangingPunct="1"/>
            <a:r>
              <a:rPr lang="cs-CZ" dirty="0"/>
              <a:t>Teoretická východiska</a:t>
            </a:r>
          </a:p>
          <a:p>
            <a:pPr lvl="1" eaLnBrk="1" hangingPunct="1"/>
            <a:r>
              <a:rPr lang="cs-CZ" dirty="0"/>
              <a:t>Vývoj</a:t>
            </a:r>
          </a:p>
          <a:p>
            <a:pPr lvl="1" eaLnBrk="1" hangingPunct="1"/>
            <a:r>
              <a:rPr lang="cs-CZ" dirty="0"/>
              <a:t>Zdroje</a:t>
            </a:r>
          </a:p>
          <a:p>
            <a:pPr lvl="1" eaLnBrk="1" hangingPunct="1"/>
            <a:r>
              <a:rPr lang="cs-CZ" dirty="0"/>
              <a:t>Trénink</a:t>
            </a:r>
          </a:p>
          <a:p>
            <a:pPr lvl="1"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Vývoj japonských bojových umění</a:t>
            </a:r>
          </a:p>
        </p:txBody>
      </p:sp>
      <p:sp>
        <p:nvSpPr>
          <p:cNvPr id="993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Zmínky o způsobech boje v mýtech (kiki), především poměřování sil (čikara kurabe)</a:t>
            </a:r>
          </a:p>
          <a:p>
            <a:pPr lvl="1" eaLnBrk="1" hangingPunct="1"/>
            <a:r>
              <a:rPr lang="cs-CZ"/>
              <a:t>Kodžiki (712)</a:t>
            </a:r>
          </a:p>
          <a:p>
            <a:pPr lvl="2" eaLnBrk="1" hangingPunct="1"/>
            <a:r>
              <a:rPr lang="cs-CZ"/>
              <a:t>Boj bohů (Takemikazuči a Takeminakata) – vítězství hodem</a:t>
            </a:r>
          </a:p>
          <a:p>
            <a:pPr lvl="2" eaLnBrk="1" hangingPunct="1"/>
            <a:r>
              <a:rPr lang="cs-CZ"/>
              <a:t>Meč jako jeden z mytických předmětů</a:t>
            </a:r>
          </a:p>
          <a:p>
            <a:pPr lvl="1" eaLnBrk="1" hangingPunct="1"/>
            <a:r>
              <a:rPr lang="cs-CZ"/>
              <a:t>Nihon šoki (720)</a:t>
            </a:r>
          </a:p>
          <a:p>
            <a:pPr lvl="2" eaLnBrk="1" hangingPunct="1"/>
            <a:r>
              <a:rPr lang="cs-CZ"/>
              <a:t>Boj hrdinů (Sukune a Kuehara) – vítězství kopem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Vývoj japonských bojových umění</a:t>
            </a:r>
          </a:p>
        </p:txBody>
      </p:sp>
      <p:sp>
        <p:nvSpPr>
          <p:cNvPr id="1003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Boj se zbraněmi</a:t>
            </a:r>
          </a:p>
          <a:p>
            <a:pPr lvl="1" eaLnBrk="1" hangingPunct="1"/>
            <a:r>
              <a:rPr lang="cs-CZ"/>
              <a:t>Technologie výroby oceli a využití jízdy</a:t>
            </a:r>
          </a:p>
          <a:p>
            <a:pPr lvl="2" eaLnBrk="1" hangingPunct="1"/>
            <a:r>
              <a:rPr lang="cs-CZ"/>
              <a:t>Především lukostřelba, boj kopím, boj mečem</a:t>
            </a:r>
          </a:p>
          <a:p>
            <a:pPr lvl="2" eaLnBrk="1" hangingPunct="1"/>
            <a:r>
              <a:rPr lang="cs-CZ"/>
              <a:t>Po sjednocení Japonska (1603) vznik mnoha rjúha</a:t>
            </a:r>
          </a:p>
          <a:p>
            <a:pPr eaLnBrk="1" hangingPunct="1"/>
            <a:r>
              <a:rPr lang="cs-CZ"/>
              <a:t>Boj beze zbraní</a:t>
            </a:r>
          </a:p>
          <a:p>
            <a:pPr lvl="1" eaLnBrk="1" hangingPunct="1"/>
            <a:r>
              <a:rPr lang="cs-CZ"/>
              <a:t>Především dovednost vojáků</a:t>
            </a:r>
          </a:p>
          <a:p>
            <a:pPr lvl="2" eaLnBrk="1" hangingPunct="1"/>
            <a:r>
              <a:rPr lang="cs-CZ"/>
              <a:t>Sumai (nativní způsob boje, také forma buke sumai)</a:t>
            </a:r>
          </a:p>
          <a:p>
            <a:pPr lvl="2" eaLnBrk="1" hangingPunct="1"/>
            <a:r>
              <a:rPr lang="cs-CZ"/>
              <a:t>Kumi uči (také forma joroi kumi uči)</a:t>
            </a:r>
          </a:p>
          <a:p>
            <a:pPr lvl="2" eaLnBrk="1" hangingPunct="1"/>
            <a:r>
              <a:rPr lang="cs-CZ"/>
              <a:t>Džúdžucu</a:t>
            </a:r>
          </a:p>
          <a:p>
            <a:pPr lvl="1" eaLnBrk="1" hangingPunct="1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Nadpis 1"/>
          <p:cNvSpPr>
            <a:spLocks noGrp="1"/>
          </p:cNvSpPr>
          <p:nvPr>
            <p:ph type="title"/>
          </p:nvPr>
        </p:nvSpPr>
        <p:spPr>
          <a:xfrm>
            <a:off x="1841500" y="38101"/>
            <a:ext cx="8637588" cy="1446213"/>
          </a:xfrm>
        </p:spPr>
        <p:txBody>
          <a:bodyPr/>
          <a:lstStyle/>
          <a:p>
            <a:pPr eaLnBrk="1" hangingPunct="1"/>
            <a:r>
              <a:rPr lang="cs-CZ"/>
              <a:t>Systematika japonských bojových umění</a:t>
            </a:r>
          </a:p>
        </p:txBody>
      </p:sp>
      <p:sp>
        <p:nvSpPr>
          <p:cNvPr id="1013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Kobudó – stará, tradiční bojová umění</a:t>
            </a:r>
          </a:p>
          <a:p>
            <a:pPr lvl="1" eaLnBrk="1" hangingPunct="1"/>
            <a:r>
              <a:rPr lang="cs-CZ" dirty="0"/>
              <a:t>Kobudó, korjú, kobudžucu</a:t>
            </a:r>
          </a:p>
          <a:p>
            <a:pPr lvl="1" eaLnBrk="1" hangingPunct="1"/>
            <a:r>
              <a:rPr lang="cs-CZ" dirty="0"/>
              <a:t>Nositelem byl samuraj, příp. voják</a:t>
            </a:r>
          </a:p>
          <a:p>
            <a:pPr eaLnBrk="1" hangingPunct="1"/>
            <a:r>
              <a:rPr lang="cs-CZ" dirty="0"/>
              <a:t>Šinbudó – nová, moderní bojová umění</a:t>
            </a:r>
          </a:p>
          <a:p>
            <a:pPr lvl="1" eaLnBrk="1" hangingPunct="1"/>
            <a:r>
              <a:rPr lang="cs-CZ" dirty="0"/>
              <a:t>Šinbudó, gendai budó</a:t>
            </a:r>
          </a:p>
          <a:p>
            <a:pPr lvl="1" eaLnBrk="1" hangingPunct="1"/>
            <a:r>
              <a:rPr lang="cs-CZ" dirty="0"/>
              <a:t>Nositelem může být kdokoliv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Džucu </a:t>
            </a:r>
            <a:r>
              <a:rPr lang="cs-CZ" dirty="0" err="1"/>
              <a:t>vs</a:t>
            </a:r>
            <a:r>
              <a:rPr lang="cs-CZ" dirty="0"/>
              <a:t> dó </a:t>
            </a:r>
            <a:r>
              <a:rPr lang="cs-CZ" sz="2400" dirty="0"/>
              <a:t>(žádná přímá změna z jednoho na druhé zde historicky není doložitelná)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Kobudó</a:t>
            </a:r>
            <a:endParaRPr lang="cs-CZ" dirty="0"/>
          </a:p>
        </p:txBody>
      </p:sp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sz="1800" dirty="0"/>
              <a:t>Džúdžucu</a:t>
            </a:r>
          </a:p>
          <a:p>
            <a:pPr eaLnBrk="1" hangingPunct="1"/>
            <a:r>
              <a:rPr lang="cs-CZ" sz="1800" dirty="0"/>
              <a:t>Kendžucu</a:t>
            </a:r>
          </a:p>
          <a:p>
            <a:pPr eaLnBrk="1" hangingPunct="1"/>
            <a:r>
              <a:rPr lang="cs-CZ" sz="1800" dirty="0"/>
              <a:t>Sódžucu</a:t>
            </a:r>
          </a:p>
          <a:p>
            <a:pPr eaLnBrk="1" hangingPunct="1"/>
            <a:r>
              <a:rPr lang="cs-CZ" sz="1800" dirty="0"/>
              <a:t>Naginatadžucu</a:t>
            </a:r>
          </a:p>
          <a:p>
            <a:pPr eaLnBrk="1" hangingPunct="1"/>
            <a:r>
              <a:rPr lang="cs-CZ" sz="1800" dirty="0"/>
              <a:t>Kjúdžucu</a:t>
            </a:r>
          </a:p>
          <a:p>
            <a:pPr eaLnBrk="1" hangingPunct="1"/>
            <a:r>
              <a:rPr lang="cs-CZ" sz="1800" dirty="0"/>
              <a:t>Bódžucu</a:t>
            </a:r>
          </a:p>
          <a:p>
            <a:pPr eaLnBrk="1" hangingPunct="1"/>
            <a:r>
              <a:rPr lang="cs-CZ" sz="1800" dirty="0" err="1"/>
              <a:t>Hanbódžucu</a:t>
            </a:r>
            <a:endParaRPr lang="cs-CZ" sz="1800" dirty="0"/>
          </a:p>
          <a:p>
            <a:pPr eaLnBrk="1" hangingPunct="1"/>
            <a:r>
              <a:rPr lang="cs-CZ" sz="1800" dirty="0"/>
              <a:t>Šurikendžucu</a:t>
            </a:r>
          </a:p>
          <a:p>
            <a:pPr eaLnBrk="1" hangingPunct="1"/>
            <a:r>
              <a:rPr lang="cs-CZ" sz="1800" dirty="0" err="1"/>
              <a:t>Torinawadžucu</a:t>
            </a:r>
            <a:endParaRPr lang="cs-CZ" sz="1800" dirty="0"/>
          </a:p>
          <a:p>
            <a:pPr eaLnBrk="1" hangingPunct="1"/>
            <a:r>
              <a:rPr lang="cs-CZ" sz="1800" dirty="0" err="1"/>
              <a:t>Džuttedžucu</a:t>
            </a:r>
            <a:endParaRPr lang="cs-CZ" sz="1800" dirty="0"/>
          </a:p>
          <a:p>
            <a:pPr eaLnBrk="1" hangingPunct="1"/>
            <a:r>
              <a:rPr lang="cs-CZ" sz="1800" dirty="0"/>
              <a:t>Nindžucu</a:t>
            </a:r>
          </a:p>
          <a:p>
            <a:pPr eaLnBrk="1" hangingPunct="1"/>
            <a:r>
              <a:rPr lang="cs-CZ" sz="1800" dirty="0" err="1"/>
              <a:t>Suei</a:t>
            </a:r>
            <a:r>
              <a:rPr lang="cs-CZ" sz="1800" dirty="0"/>
              <a:t> džucu</a:t>
            </a:r>
            <a:endParaRPr lang="cs-CZ" dirty="0"/>
          </a:p>
          <a:p>
            <a:pPr eaLnBrk="1" hangingPunct="1"/>
            <a:r>
              <a:rPr lang="cs-CZ" sz="2000" b="1" dirty="0"/>
              <a:t>Tradiční školy ale obvykle obsahovaly různé techniky (beze zbraní i se zbraněmi) a taktiky</a:t>
            </a:r>
            <a:endParaRPr lang="cs-CZ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Džúdžucu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jujutsu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1196" y="1941513"/>
            <a:ext cx="6491796" cy="4114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Kendžucu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 descr="ken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95630" y="1808102"/>
            <a:ext cx="3140531" cy="435720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Rytířství - vznik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Ve všech obdobích existovala skupina elitních válečníků</a:t>
            </a:r>
          </a:p>
          <a:p>
            <a:pPr lvl="1">
              <a:defRPr/>
            </a:pPr>
            <a:r>
              <a:rPr lang="cs-CZ" dirty="0"/>
              <a:t>Bohatých</a:t>
            </a:r>
          </a:p>
          <a:p>
            <a:pPr lvl="1">
              <a:defRPr/>
            </a:pPr>
            <a:r>
              <a:rPr lang="cs-CZ" dirty="0"/>
              <a:t>Bohatě placených (</a:t>
            </a:r>
            <a:r>
              <a:rPr lang="cs-CZ" dirty="0" err="1">
                <a:ea typeface="+mn-ea"/>
                <a:cs typeface="+mn-cs"/>
              </a:rPr>
              <a:t>Bucellarius</a:t>
            </a:r>
            <a:r>
              <a:rPr lang="cs-CZ" dirty="0">
                <a:ea typeface="+mn-ea"/>
                <a:cs typeface="+mn-cs"/>
              </a:rPr>
              <a:t>)</a:t>
            </a:r>
          </a:p>
          <a:p>
            <a:pPr>
              <a:defRPr/>
            </a:pPr>
            <a:r>
              <a:rPr lang="cs-CZ" dirty="0"/>
              <a:t>Ve středověké Evropě od 11. století</a:t>
            </a:r>
          </a:p>
          <a:p>
            <a:pPr lvl="1">
              <a:defRPr/>
            </a:pPr>
            <a:r>
              <a:rPr lang="cs-CZ" dirty="0"/>
              <a:t>Od 13. století rytíř = šlechtic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Bódžucu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bo 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50818" y="1832960"/>
            <a:ext cx="4605423" cy="426033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Sódžucu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so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3633" y="1794942"/>
            <a:ext cx="6645393" cy="429835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Naginatadžucu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*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*</a:t>
            </a:r>
            <a:endParaRPr lang="cs-CZ" dirty="0"/>
          </a:p>
        </p:txBody>
      </p:sp>
      <p:pic>
        <p:nvPicPr>
          <p:cNvPr id="4" name="Zástupný symbol pro obsah 3" descr="shimizu_naginat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07336" y="1772816"/>
            <a:ext cx="2834455" cy="432048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Kjúdžucu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kyu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3894" y="1772816"/>
            <a:ext cx="5762426" cy="43218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Suei</a:t>
            </a:r>
            <a:r>
              <a:rPr lang="cs-CZ" dirty="0"/>
              <a:t> džucu </a:t>
            </a:r>
            <a:r>
              <a:rPr lang="cs-CZ" dirty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0354" name="Picture 2" descr="Katchu Gozen Oyo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2442" y="1988840"/>
            <a:ext cx="5959862" cy="413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Bugei</a:t>
            </a:r>
            <a:r>
              <a:rPr lang="cs-CZ" dirty="0"/>
              <a:t> </a:t>
            </a:r>
            <a:r>
              <a:rPr lang="cs-CZ" dirty="0" err="1"/>
              <a:t>džúhappan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2"/>
          <a:lstStyle/>
          <a:p>
            <a:r>
              <a:rPr lang="cs-CZ" sz="1800" b="1" i="1" dirty="0" err="1"/>
              <a:t>Kendžucu</a:t>
            </a:r>
            <a:r>
              <a:rPr lang="cs-CZ" sz="1800" dirty="0"/>
              <a:t> (šerm)</a:t>
            </a:r>
          </a:p>
          <a:p>
            <a:r>
              <a:rPr lang="cs-CZ" sz="1800" b="1" i="1" dirty="0" err="1"/>
              <a:t>Battodžucu</a:t>
            </a:r>
            <a:r>
              <a:rPr lang="cs-CZ" sz="1800" dirty="0"/>
              <a:t> (tasení meče)</a:t>
            </a:r>
          </a:p>
          <a:p>
            <a:r>
              <a:rPr lang="cs-CZ" sz="1800" b="1" i="1" dirty="0" err="1"/>
              <a:t>Sódžucu</a:t>
            </a:r>
            <a:r>
              <a:rPr lang="cs-CZ" sz="1800" dirty="0"/>
              <a:t> (šerm kopím)</a:t>
            </a:r>
          </a:p>
          <a:p>
            <a:r>
              <a:rPr lang="cs-CZ" sz="1800" b="1" i="1" dirty="0" err="1"/>
              <a:t>Naginatadžucu</a:t>
            </a:r>
            <a:r>
              <a:rPr lang="cs-CZ" sz="1800" dirty="0"/>
              <a:t> (šerm halapartnou)</a:t>
            </a:r>
          </a:p>
          <a:p>
            <a:r>
              <a:rPr lang="cs-CZ" sz="1800" b="1" i="1" dirty="0" err="1"/>
              <a:t>Kjúdžucu</a:t>
            </a:r>
            <a:r>
              <a:rPr lang="cs-CZ" sz="1800" dirty="0"/>
              <a:t> (lukostřelba)</a:t>
            </a:r>
          </a:p>
          <a:p>
            <a:r>
              <a:rPr lang="cs-CZ" sz="1800" b="1" i="1" dirty="0" err="1"/>
              <a:t>Kjúbadžucu</a:t>
            </a:r>
            <a:r>
              <a:rPr lang="cs-CZ" sz="1800" dirty="0"/>
              <a:t> (lukostřelba  z koně)</a:t>
            </a:r>
          </a:p>
          <a:p>
            <a:r>
              <a:rPr lang="cs-CZ" sz="1800" b="1" i="1" dirty="0" err="1"/>
              <a:t>Suidžucu</a:t>
            </a:r>
            <a:r>
              <a:rPr lang="cs-CZ" sz="1800" dirty="0"/>
              <a:t> (plavání)</a:t>
            </a:r>
          </a:p>
          <a:p>
            <a:r>
              <a:rPr lang="cs-CZ" sz="1800" b="1" i="1" dirty="0" err="1"/>
              <a:t>Bódžucu</a:t>
            </a:r>
            <a:r>
              <a:rPr lang="cs-CZ" sz="1800" dirty="0"/>
              <a:t> (šerm holí)</a:t>
            </a:r>
          </a:p>
          <a:p>
            <a:r>
              <a:rPr lang="cs-CZ" sz="1800" b="1" i="1" dirty="0" err="1"/>
              <a:t>Nagamono</a:t>
            </a:r>
            <a:r>
              <a:rPr lang="cs-CZ" sz="1800" dirty="0"/>
              <a:t> (šerm širokou halapartnou)</a:t>
            </a:r>
          </a:p>
          <a:p>
            <a:r>
              <a:rPr lang="cs-CZ" sz="1800" b="1" i="1" dirty="0" err="1"/>
              <a:t>Torimono</a:t>
            </a:r>
            <a:r>
              <a:rPr lang="cs-CZ" sz="1800" i="1" dirty="0"/>
              <a:t> </a:t>
            </a:r>
            <a:r>
              <a:rPr lang="cs-CZ" sz="1800" b="1" i="1" dirty="0" err="1"/>
              <a:t>Dógu</a:t>
            </a:r>
            <a:r>
              <a:rPr lang="cs-CZ" sz="1800" dirty="0"/>
              <a:t> (použití policejních zatýkacích zbraní)</a:t>
            </a:r>
          </a:p>
          <a:p>
            <a:r>
              <a:rPr lang="cs-CZ" sz="1800" b="1" i="1" dirty="0" err="1"/>
              <a:t>Kakuši</a:t>
            </a:r>
            <a:r>
              <a:rPr lang="cs-CZ" sz="1800" i="1" dirty="0"/>
              <a:t> </a:t>
            </a:r>
            <a:r>
              <a:rPr lang="cs-CZ" sz="1800" i="1" dirty="0" err="1"/>
              <a:t>b</a:t>
            </a:r>
            <a:r>
              <a:rPr lang="cs-CZ" sz="1800" b="1" i="1" dirty="0" err="1"/>
              <a:t>ukidžucu</a:t>
            </a:r>
            <a:r>
              <a:rPr lang="cs-CZ" sz="1800" i="1" dirty="0"/>
              <a:t> (skryté zbraně)</a:t>
            </a:r>
            <a:endParaRPr lang="cs-CZ" sz="1800" dirty="0"/>
          </a:p>
          <a:p>
            <a:r>
              <a:rPr lang="cs-CZ" sz="1800" b="1" i="1" dirty="0" err="1"/>
              <a:t>Džúdžucu</a:t>
            </a:r>
            <a:r>
              <a:rPr lang="cs-CZ" sz="1800" dirty="0"/>
              <a:t> (zejména neozbrojený boj)</a:t>
            </a:r>
          </a:p>
          <a:p>
            <a:r>
              <a:rPr lang="cs-CZ" sz="1800" b="1" i="1" dirty="0" err="1"/>
              <a:t>Šurikendžucu</a:t>
            </a:r>
            <a:r>
              <a:rPr lang="cs-CZ" sz="1800" dirty="0"/>
              <a:t> (vrhání malých zbraní)</a:t>
            </a:r>
          </a:p>
          <a:p>
            <a:r>
              <a:rPr lang="cs-CZ" sz="1800" b="1" i="1" dirty="0" err="1"/>
              <a:t>Hódžucu</a:t>
            </a:r>
            <a:r>
              <a:rPr lang="cs-CZ" sz="1800" dirty="0"/>
              <a:t> (střelba z palných zbraní)</a:t>
            </a:r>
          </a:p>
          <a:p>
            <a:r>
              <a:rPr lang="cs-CZ" sz="1800" b="1" i="1" dirty="0" err="1"/>
              <a:t>Džóhó</a:t>
            </a:r>
            <a:r>
              <a:rPr lang="cs-CZ" sz="1800" i="1" dirty="0"/>
              <a:t> </a:t>
            </a:r>
            <a:r>
              <a:rPr lang="cs-CZ" sz="1800" b="1" i="1" dirty="0" err="1"/>
              <a:t>kaišú</a:t>
            </a:r>
            <a:r>
              <a:rPr lang="cs-CZ" sz="1800" dirty="0"/>
              <a:t> (získávání informací)</a:t>
            </a:r>
          </a:p>
          <a:p>
            <a:r>
              <a:rPr lang="cs-CZ" sz="1800" b="1" i="1" dirty="0" err="1"/>
              <a:t>Čikudžó</a:t>
            </a:r>
            <a:r>
              <a:rPr lang="cs-CZ" sz="1800" dirty="0"/>
              <a:t> (opevňování)</a:t>
            </a:r>
          </a:p>
          <a:p>
            <a:r>
              <a:rPr lang="cs-CZ" sz="1800" b="1" i="1" dirty="0" err="1"/>
              <a:t>Angó</a:t>
            </a:r>
            <a:r>
              <a:rPr lang="cs-CZ" sz="1800" dirty="0"/>
              <a:t> (signalizace)</a:t>
            </a:r>
          </a:p>
          <a:p>
            <a:r>
              <a:rPr lang="cs-CZ" sz="1800" b="1" i="1" dirty="0" err="1"/>
              <a:t>Heihó</a:t>
            </a:r>
            <a:r>
              <a:rPr lang="cs-CZ" sz="1800" dirty="0"/>
              <a:t> (strategie a taktika)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Bugei</a:t>
            </a:r>
            <a:r>
              <a:rPr lang="cs-CZ" dirty="0"/>
              <a:t> </a:t>
            </a:r>
            <a:r>
              <a:rPr lang="cs-CZ" dirty="0" err="1"/>
              <a:t>džúhappan</a:t>
            </a:r>
            <a:endParaRPr lang="cs-CZ" dirty="0"/>
          </a:p>
        </p:txBody>
      </p:sp>
      <p:pic>
        <p:nvPicPr>
          <p:cNvPr id="4" name="Zástupný symbol pro obsah 3" descr="juhapp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106" y="1772816"/>
            <a:ext cx="6098223" cy="437481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Bugei</a:t>
            </a:r>
            <a:r>
              <a:rPr lang="cs-CZ" dirty="0"/>
              <a:t> </a:t>
            </a:r>
            <a:r>
              <a:rPr lang="cs-CZ" dirty="0" err="1"/>
              <a:t>džúhappan</a:t>
            </a:r>
            <a:endParaRPr lang="cs-CZ" dirty="0"/>
          </a:p>
        </p:txBody>
      </p:sp>
      <p:pic>
        <p:nvPicPr>
          <p:cNvPr id="4" name="Zástupný symbol pro obsah 3" descr="juhapp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3908" y="1772817"/>
            <a:ext cx="6100405" cy="437637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Bugei</a:t>
            </a:r>
            <a:r>
              <a:rPr lang="cs-CZ" dirty="0"/>
              <a:t> </a:t>
            </a:r>
            <a:r>
              <a:rPr lang="cs-CZ" dirty="0" err="1"/>
              <a:t>džúhappan</a:t>
            </a:r>
            <a:endParaRPr lang="cs-CZ" dirty="0"/>
          </a:p>
        </p:txBody>
      </p:sp>
      <p:pic>
        <p:nvPicPr>
          <p:cNvPr id="4" name="Zástupný symbol pro obsah 3" descr="juhappa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4050" y="1772816"/>
            <a:ext cx="6122270" cy="439206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Bugei</a:t>
            </a:r>
            <a:r>
              <a:rPr lang="cs-CZ" dirty="0"/>
              <a:t> </a:t>
            </a:r>
            <a:r>
              <a:rPr lang="cs-CZ" dirty="0" err="1"/>
              <a:t>džúhappan</a:t>
            </a:r>
            <a:endParaRPr lang="cs-CZ" dirty="0"/>
          </a:p>
        </p:txBody>
      </p:sp>
      <p:pic>
        <p:nvPicPr>
          <p:cNvPr id="4" name="Zástupný symbol pro obsah 3" descr="juhappa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4050" y="1772816"/>
            <a:ext cx="6122270" cy="43920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2279650" y="6494464"/>
            <a:ext cx="7772400" cy="363537"/>
          </a:xfrm>
        </p:spPr>
        <p:txBody>
          <a:bodyPr/>
          <a:lstStyle/>
          <a:p>
            <a:pPr algn="r"/>
            <a:r>
              <a:rPr lang="cs-CZ" sz="1800" dirty="0">
                <a:hlinkClick r:id="rId2"/>
              </a:rPr>
              <a:t>Tapiserie, 11. století</a:t>
            </a:r>
            <a:endParaRPr lang="cs-CZ" sz="1800" dirty="0"/>
          </a:p>
        </p:txBody>
      </p:sp>
      <p:pic>
        <p:nvPicPr>
          <p:cNvPr id="49156" name="Picture 2" descr="http://larsbrownworth.com/blog/wp-content/uploads/2010/08/Har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125538"/>
            <a:ext cx="9167813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Bugei</a:t>
            </a:r>
            <a:r>
              <a:rPr lang="cs-CZ" dirty="0"/>
              <a:t> </a:t>
            </a:r>
            <a:r>
              <a:rPr lang="cs-CZ" dirty="0" err="1"/>
              <a:t>džúhappan</a:t>
            </a:r>
            <a:endParaRPr lang="cs-CZ" dirty="0"/>
          </a:p>
        </p:txBody>
      </p:sp>
      <p:pic>
        <p:nvPicPr>
          <p:cNvPr id="4" name="Zástupný symbol pro obsah 3" descr="juhappa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5512" y="1844824"/>
            <a:ext cx="8742976" cy="417278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Džúdžucu</a:t>
            </a:r>
          </a:p>
        </p:txBody>
      </p:sp>
      <p:sp>
        <p:nvSpPr>
          <p:cNvPr id="1034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Způsob obran a útoků beze zbraní, nebo s použitím malých zbraní proti jednomu, nebo více neozbrojeným, nebo ozbrojeným oponentům.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Zbraně</a:t>
            </a:r>
          </a:p>
          <a:p>
            <a:pPr lvl="1" eaLnBrk="1" hangingPunct="1"/>
            <a:r>
              <a:rPr lang="cs-CZ"/>
              <a:t>Kobuki (malé zbraně)</a:t>
            </a:r>
          </a:p>
          <a:p>
            <a:pPr lvl="1" eaLnBrk="1" hangingPunct="1"/>
            <a:r>
              <a:rPr lang="cs-CZ"/>
              <a:t>Hibuki (skryté zbraně)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Kobudó</a:t>
            </a:r>
          </a:p>
        </p:txBody>
      </p:sp>
      <p:sp>
        <p:nvSpPr>
          <p:cNvPr id="1044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Nositelem byl samuraj</a:t>
            </a:r>
          </a:p>
          <a:p>
            <a:pPr lvl="1" eaLnBrk="1" hangingPunct="1"/>
            <a:r>
              <a:rPr lang="cs-CZ"/>
              <a:t>Saburomono = „ten, který očekáva příkazy“</a:t>
            </a:r>
          </a:p>
          <a:p>
            <a:pPr lvl="1" eaLnBrk="1" hangingPunct="1"/>
            <a:r>
              <a:rPr lang="cs-CZ"/>
              <a:t>Vojenská elita, jezdec</a:t>
            </a:r>
          </a:p>
          <a:p>
            <a:pPr lvl="1" eaLnBrk="1" hangingPunct="1"/>
            <a:r>
              <a:rPr lang="cs-CZ"/>
              <a:t>Třída vznikla ke konci období Heian (794 -1185)</a:t>
            </a:r>
          </a:p>
          <a:p>
            <a:pPr lvl="1" eaLnBrk="1" hangingPunct="1"/>
            <a:r>
              <a:rPr lang="cs-CZ"/>
              <a:t>Povinná umění samurajů (roku bugei, 1650)</a:t>
            </a:r>
          </a:p>
          <a:p>
            <a:pPr lvl="2" eaLnBrk="1" hangingPunct="1"/>
            <a:r>
              <a:rPr lang="cs-CZ"/>
              <a:t>Kendžucu</a:t>
            </a:r>
          </a:p>
          <a:p>
            <a:pPr lvl="2" eaLnBrk="1" hangingPunct="1"/>
            <a:r>
              <a:rPr lang="cs-CZ"/>
              <a:t>Kjúdžucu</a:t>
            </a:r>
          </a:p>
          <a:p>
            <a:pPr lvl="2" eaLnBrk="1" hangingPunct="1"/>
            <a:r>
              <a:rPr lang="cs-CZ"/>
              <a:t>Badžucu</a:t>
            </a:r>
          </a:p>
          <a:p>
            <a:pPr lvl="2" eaLnBrk="1" hangingPunct="1"/>
            <a:r>
              <a:rPr lang="cs-CZ"/>
              <a:t>Sódžucu</a:t>
            </a:r>
          </a:p>
          <a:p>
            <a:pPr lvl="2" eaLnBrk="1" hangingPunct="1"/>
            <a:r>
              <a:rPr lang="cs-CZ"/>
              <a:t>Hódžucu</a:t>
            </a:r>
          </a:p>
          <a:p>
            <a:pPr lvl="2" eaLnBrk="1" hangingPunct="1"/>
            <a:r>
              <a:rPr lang="cs-CZ"/>
              <a:t>Džúdžucu</a:t>
            </a:r>
          </a:p>
          <a:p>
            <a:pPr lvl="2" eaLnBrk="1" hangingPunct="1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Nadpis 1"/>
          <p:cNvSpPr>
            <a:spLocks noGrp="1"/>
          </p:cNvSpPr>
          <p:nvPr>
            <p:ph type="title"/>
          </p:nvPr>
        </p:nvSpPr>
        <p:spPr>
          <a:xfrm>
            <a:off x="1841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/>
              <a:t>Kobudó</a:t>
            </a:r>
            <a:r>
              <a:rPr lang="cs-CZ" sz="3200"/>
              <a:t> – systém výuky a zkoušek</a:t>
            </a:r>
            <a:endParaRPr lang="cs-CZ"/>
          </a:p>
        </p:txBody>
      </p:sp>
      <p:sp>
        <p:nvSpPr>
          <p:cNvPr id="1054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Existence mnoha rjúha – škol</a:t>
            </a:r>
          </a:p>
          <a:p>
            <a:pPr eaLnBrk="1" hangingPunct="1"/>
            <a:r>
              <a:rPr lang="cs-CZ"/>
              <a:t>Licencování prostřednictvím menkjó – soupisu dosažených technik</a:t>
            </a:r>
          </a:p>
          <a:p>
            <a:pPr eaLnBrk="1" hangingPunct="1"/>
            <a:r>
              <a:rPr lang="cs-CZ"/>
              <a:t>Menkjó kaiden – licence o úplném předání rjúha</a:t>
            </a:r>
          </a:p>
          <a:p>
            <a:pPr eaLnBrk="1" hangingPunct="1"/>
            <a:r>
              <a:rPr lang="cs-CZ"/>
              <a:t>Vzdělávací systém</a:t>
            </a:r>
          </a:p>
          <a:p>
            <a:pPr lvl="1" eaLnBrk="1" hangingPunct="1"/>
            <a:r>
              <a:rPr lang="cs-CZ"/>
              <a:t>Šóden (začátečnícká úroveň)</a:t>
            </a:r>
          </a:p>
          <a:p>
            <a:pPr lvl="1" eaLnBrk="1" hangingPunct="1"/>
            <a:r>
              <a:rPr lang="cs-CZ"/>
              <a:t>Čúden (pokročilá úroveň)</a:t>
            </a:r>
          </a:p>
          <a:p>
            <a:pPr lvl="1" eaLnBrk="1" hangingPunct="1"/>
            <a:r>
              <a:rPr lang="cs-CZ"/>
              <a:t>Okuden (mistrovská úroveň)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Kobudó – sociální struktura</a:t>
            </a:r>
          </a:p>
        </p:txBody>
      </p:sp>
      <p:sp>
        <p:nvSpPr>
          <p:cNvPr id="1064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Charakteristiky sociálních interakcí</a:t>
            </a:r>
          </a:p>
          <a:p>
            <a:pPr lvl="1" eaLnBrk="1" hangingPunct="1"/>
            <a:r>
              <a:rPr lang="cs-CZ"/>
              <a:t>Pevná formální struktura</a:t>
            </a:r>
          </a:p>
          <a:p>
            <a:pPr lvl="1" eaLnBrk="1" hangingPunct="1"/>
            <a:r>
              <a:rPr lang="cs-CZ"/>
              <a:t>Převaha vertikálních interakcí</a:t>
            </a:r>
          </a:p>
          <a:p>
            <a:pPr lvl="1" eaLnBrk="1" hangingPunct="1"/>
            <a:r>
              <a:rPr lang="cs-CZ"/>
              <a:t>Dlouhodobé (celoživotní) trvání</a:t>
            </a:r>
          </a:p>
          <a:p>
            <a:pPr lvl="1" eaLnBrk="1" hangingPunct="1"/>
            <a:r>
              <a:rPr lang="cs-CZ"/>
              <a:t>Princip seniority (čójó no džo)</a:t>
            </a:r>
          </a:p>
          <a:p>
            <a:pPr lvl="1" eaLnBrk="1" hangingPunct="1"/>
            <a:r>
              <a:rPr lang="cs-CZ"/>
              <a:t>Princip participace</a:t>
            </a:r>
          </a:p>
          <a:p>
            <a:pPr lvl="1" eaLnBrk="1" hangingPunct="1"/>
            <a:r>
              <a:rPr lang="cs-CZ"/>
              <a:t>Iniciativa přicházející sezdola</a:t>
            </a:r>
          </a:p>
          <a:p>
            <a:pPr lvl="1" eaLnBrk="1" hangingPunct="1"/>
            <a:r>
              <a:rPr lang="cs-CZ"/>
              <a:t>Preference neformálních vztahů</a:t>
            </a:r>
          </a:p>
          <a:p>
            <a:pPr lvl="1" eaLnBrk="1" hangingPunct="1">
              <a:buFont typeface="Wingdings" pitchFamily="2" charset="2"/>
              <a:buNone/>
            </a:pPr>
            <a:endParaRPr lang="cs-CZ"/>
          </a:p>
          <a:p>
            <a:pPr eaLnBrk="1" hangingPunct="1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Kobudó – sociální struktura</a:t>
            </a:r>
          </a:p>
        </p:txBody>
      </p:sp>
      <p:sp>
        <p:nvSpPr>
          <p:cNvPr id="1075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Sóke – „hlava rodu“, hlavní představitel školy, obvykle i vedoucí učitel, titul je obvykle dědičný</a:t>
            </a:r>
          </a:p>
          <a:p>
            <a:pPr eaLnBrk="1" hangingPunct="1"/>
            <a:r>
              <a:rPr lang="cs-CZ"/>
              <a:t>Šihanke – vedoucí učitel (v případě, že učitelem není sóke)</a:t>
            </a:r>
          </a:p>
          <a:p>
            <a:pPr eaLnBrk="1" hangingPunct="1"/>
            <a:r>
              <a:rPr lang="cs-CZ"/>
              <a:t>Šihan – „jdoucí příkladem“, učitel učitelů, mistr</a:t>
            </a:r>
          </a:p>
          <a:p>
            <a:pPr eaLnBrk="1" hangingPunct="1"/>
            <a:r>
              <a:rPr lang="cs-CZ"/>
              <a:t>Sensei - učitel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Kobudó – sociální struktura</a:t>
            </a:r>
          </a:p>
        </p:txBody>
      </p:sp>
      <p:sp>
        <p:nvSpPr>
          <p:cNvPr id="1085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Učideši - vnitřní žák</a:t>
            </a:r>
          </a:p>
          <a:p>
            <a:pPr eaLnBrk="1" hangingPunct="1"/>
            <a:r>
              <a:rPr lang="cs-CZ"/>
              <a:t>Sotodeši - vnější žák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Seipai - starší žák</a:t>
            </a:r>
          </a:p>
          <a:p>
            <a:pPr eaLnBrk="1" hangingPunct="1"/>
            <a:r>
              <a:rPr lang="cs-CZ"/>
              <a:t>Kohai – mladší žák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143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b="1">
                <a:cs typeface="Times New Roman" pitchFamily="18" charset="0"/>
              </a:rPr>
              <a:t>Bojová umění z hlediska kultury</a:t>
            </a:r>
            <a:r>
              <a:rPr lang="en-US"/>
              <a:t> 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95946" y="3271520"/>
            <a:ext cx="2654934" cy="3199448"/>
          </a:xfrm>
        </p:spPr>
        <p:txBody>
          <a:bodyPr/>
          <a:lstStyle/>
          <a:p>
            <a:pPr eaLnBrk="1" hangingPunct="1"/>
            <a:r>
              <a:rPr lang="cs-CZ" dirty="0"/>
              <a:t>Na příkladu japonské kultury a japonských bojových uměních </a:t>
            </a:r>
          </a:p>
        </p:txBody>
      </p:sp>
      <p:pic>
        <p:nvPicPr>
          <p:cNvPr id="80899" name="Picture 2" descr="File:NasunoYoi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57376"/>
            <a:ext cx="6554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Otázky v bojových uměních </a:t>
            </a:r>
            <a:br>
              <a:rPr lang="sk-SK"/>
            </a:br>
            <a:r>
              <a:rPr lang="sk-SK"/>
              <a:t>(i jinde)</a:t>
            </a:r>
            <a:endParaRPr lang="en-US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81200"/>
            <a:ext cx="7086600" cy="4114800"/>
          </a:xfrm>
        </p:spPr>
        <p:txBody>
          <a:bodyPr/>
          <a:lstStyle/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r>
              <a:rPr lang="sk-SK" sz="3600">
                <a:cs typeface="Times New Roman" pitchFamily="18" charset="0"/>
              </a:rPr>
              <a:t>co je dobré (etika)</a:t>
            </a:r>
            <a:endParaRPr lang="sk-SK" sz="3600"/>
          </a:p>
          <a:p>
            <a:pPr eaLnBrk="1" hangingPunct="1"/>
            <a:r>
              <a:rPr lang="sk-SK" sz="3600">
                <a:cs typeface="Times New Roman" pitchFamily="18" charset="0"/>
              </a:rPr>
              <a:t>co je krásné (estetika)</a:t>
            </a:r>
            <a:endParaRPr lang="sk-SK" sz="3600"/>
          </a:p>
          <a:p>
            <a:pPr eaLnBrk="1" hangingPunct="1"/>
            <a:r>
              <a:rPr lang="sk-SK" sz="3600">
                <a:cs typeface="Times New Roman" pitchFamily="18" charset="0"/>
              </a:rPr>
              <a:t>čemu můž</a:t>
            </a:r>
            <a:r>
              <a:rPr lang="sk-SK" sz="3600"/>
              <a:t>eme</a:t>
            </a:r>
            <a:r>
              <a:rPr lang="sk-SK" sz="3600">
                <a:cs typeface="Times New Roman" pitchFamily="18" charset="0"/>
              </a:rPr>
              <a:t> věřit</a:t>
            </a:r>
            <a:r>
              <a:rPr lang="en-US"/>
              <a:t> </a:t>
            </a:r>
            <a:r>
              <a:rPr lang="cs-CZ"/>
              <a:t>(víra)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řeckého </a:t>
            </a:r>
            <a:r>
              <a:rPr lang="cs-CZ" dirty="0" err="1"/>
              <a:t>ethos</a:t>
            </a:r>
            <a:r>
              <a:rPr lang="cs-CZ" dirty="0"/>
              <a:t>: zvyk, obyčej, mrav</a:t>
            </a:r>
          </a:p>
          <a:p>
            <a:r>
              <a:rPr lang="cs-CZ" dirty="0"/>
              <a:t>Teorie morálky, zkoumá:</a:t>
            </a:r>
          </a:p>
          <a:p>
            <a:pPr lvl="1"/>
            <a:r>
              <a:rPr lang="cs-CZ" dirty="0"/>
              <a:t>Morálku (tj. konkrétní pravidla)</a:t>
            </a:r>
          </a:p>
          <a:p>
            <a:pPr lvl="1"/>
            <a:r>
              <a:rPr lang="cs-CZ" dirty="0"/>
              <a:t>Morálně relevantní jednání</a:t>
            </a:r>
          </a:p>
          <a:p>
            <a:pPr lvl="1"/>
            <a:r>
              <a:rPr lang="cs-CZ" dirty="0"/>
              <a:t>Normy</a:t>
            </a:r>
          </a:p>
          <a:p>
            <a:r>
              <a:rPr lang="cs-CZ" dirty="0"/>
              <a:t>V bojových uměních</a:t>
            </a:r>
          </a:p>
          <a:p>
            <a:pPr lvl="1"/>
            <a:r>
              <a:rPr lang="cs-CZ" dirty="0"/>
              <a:t>Historický kontext (vojenská pravidla, dril, …)</a:t>
            </a:r>
          </a:p>
          <a:p>
            <a:pPr lvl="1"/>
            <a:r>
              <a:rPr lang="cs-CZ" dirty="0"/>
              <a:t>Aktuální kontext (bezpečnost, sebeovládání)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0180" name="Picture 2" descr="http://warandgame.files.wordpress.com/2010/03/crusade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5175"/>
            <a:ext cx="914400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>
                <a:cs typeface="Times New Roman" pitchFamily="18" charset="0"/>
              </a:rPr>
              <a:t>Etika</a:t>
            </a:r>
            <a:br>
              <a:rPr lang="sk-SK"/>
            </a:br>
            <a:r>
              <a:rPr lang="sk-SK"/>
              <a:t>7 ctností budó</a:t>
            </a:r>
            <a:endParaRPr lang="en-US"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>
                <a:cs typeface="Times New Roman" pitchFamily="18" charset="0"/>
              </a:rPr>
              <a:t>čínsk</a:t>
            </a:r>
            <a:r>
              <a:rPr lang="sk-SK"/>
              <a:t>ý</a:t>
            </a:r>
            <a:r>
              <a:rPr lang="sk-SK">
                <a:cs typeface="Times New Roman" pitchFamily="18" charset="0"/>
              </a:rPr>
              <a:t> konfuciánsk</a:t>
            </a:r>
            <a:r>
              <a:rPr lang="sk-SK"/>
              <a:t>ý</a:t>
            </a:r>
            <a:r>
              <a:rPr lang="sk-SK">
                <a:cs typeface="Times New Roman" pitchFamily="18" charset="0"/>
              </a:rPr>
              <a:t> spis O pěti ctnostech</a:t>
            </a:r>
            <a:r>
              <a:rPr lang="sk-SK"/>
              <a:t>: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None/>
            </a:pPr>
            <a:r>
              <a:rPr lang="sk-SK">
                <a:cs typeface="Times New Roman" pitchFamily="18" charset="0"/>
              </a:rPr>
              <a:t>Velkorysost</a:t>
            </a:r>
            <a:endParaRPr lang="sk-SK"/>
          </a:p>
          <a:p>
            <a:pPr eaLnBrk="1" hangingPunct="1">
              <a:buFontTx/>
              <a:buNone/>
            </a:pPr>
            <a:r>
              <a:rPr lang="sk-SK">
                <a:cs typeface="Times New Roman" pitchFamily="18" charset="0"/>
              </a:rPr>
              <a:t>Spravedlivost</a:t>
            </a:r>
            <a:endParaRPr lang="sk-SK"/>
          </a:p>
          <a:p>
            <a:pPr eaLnBrk="1" hangingPunct="1">
              <a:buFontTx/>
              <a:buNone/>
            </a:pPr>
            <a:r>
              <a:rPr lang="sk-SK">
                <a:cs typeface="Times New Roman" pitchFamily="18" charset="0"/>
              </a:rPr>
              <a:t>Náležité chování</a:t>
            </a:r>
            <a:endParaRPr lang="sk-SK"/>
          </a:p>
          <a:p>
            <a:pPr eaLnBrk="1" hangingPunct="1">
              <a:buFontTx/>
              <a:buNone/>
            </a:pPr>
            <a:r>
              <a:rPr lang="sk-SK">
                <a:cs typeface="Times New Roman" pitchFamily="18" charset="0"/>
              </a:rPr>
              <a:t>Moudrost</a:t>
            </a:r>
            <a:endParaRPr lang="sk-SK"/>
          </a:p>
          <a:p>
            <a:pPr eaLnBrk="1" hangingPunct="1">
              <a:buFontTx/>
              <a:buNone/>
            </a:pPr>
            <a:r>
              <a:rPr lang="sk-SK">
                <a:cs typeface="Times New Roman" pitchFamily="18" charset="0"/>
              </a:rPr>
              <a:t>dobrá víra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>
                <a:cs typeface="Times New Roman" pitchFamily="18" charset="0"/>
              </a:rPr>
              <a:t>Etika</a:t>
            </a:r>
            <a:br>
              <a:rPr lang="sk-SK"/>
            </a:br>
            <a:r>
              <a:rPr lang="sk-SK"/>
              <a:t>7 ctností budó</a:t>
            </a:r>
            <a:endParaRPr lang="en-US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/>
              <a:t>Další ctnosti ovlivněné konfucianizmem: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None/>
            </a:pPr>
            <a:r>
              <a:rPr lang="sk-SK">
                <a:cs typeface="Times New Roman" pitchFamily="18" charset="0"/>
              </a:rPr>
              <a:t>Poko</a:t>
            </a:r>
            <a:r>
              <a:rPr lang="sk-SK"/>
              <a:t>ra</a:t>
            </a:r>
          </a:p>
          <a:p>
            <a:pPr eaLnBrk="1" hangingPunct="1">
              <a:buFontTx/>
              <a:buNone/>
            </a:pPr>
            <a:r>
              <a:rPr lang="sk-SK">
                <a:cs typeface="Times New Roman" pitchFamily="18" charset="0"/>
              </a:rPr>
              <a:t>Pravdivost</a:t>
            </a:r>
            <a:endParaRPr lang="sk-SK"/>
          </a:p>
          <a:p>
            <a:pPr eaLnBrk="1" hangingPunct="1">
              <a:buFontTx/>
              <a:buNone/>
            </a:pPr>
            <a:r>
              <a:rPr lang="sk-SK">
                <a:cs typeface="Times New Roman" pitchFamily="18" charset="0"/>
              </a:rPr>
              <a:t>Srdc</a:t>
            </a:r>
            <a:r>
              <a:rPr lang="sk-SK"/>
              <a:t>e</a:t>
            </a:r>
            <a:r>
              <a:rPr lang="sk-SK">
                <a:cs typeface="Times New Roman" pitchFamily="18" charset="0"/>
              </a:rPr>
              <a:t>/duch</a:t>
            </a:r>
            <a:endParaRPr lang="sk-SK"/>
          </a:p>
          <a:p>
            <a:pPr eaLnBrk="1" hangingPunct="1">
              <a:buFontTx/>
              <a:buNone/>
            </a:pPr>
            <a:r>
              <a:rPr lang="sk-SK">
                <a:cs typeface="Times New Roman" pitchFamily="18" charset="0"/>
              </a:rPr>
              <a:t>Úct</a:t>
            </a:r>
            <a:r>
              <a:rPr lang="sk-SK"/>
              <a:t>a</a:t>
            </a:r>
          </a:p>
          <a:p>
            <a:pPr eaLnBrk="1" hangingPunct="1">
              <a:buFontTx/>
              <a:buNone/>
            </a:pPr>
            <a:r>
              <a:rPr lang="sk-SK">
                <a:cs typeface="Times New Roman" pitchFamily="18" charset="0"/>
              </a:rPr>
              <a:t>Loaj</a:t>
            </a:r>
            <a:r>
              <a:rPr lang="sk-SK"/>
              <a:t>a</a:t>
            </a:r>
            <a:r>
              <a:rPr lang="sk-SK">
                <a:cs typeface="Times New Roman" pitchFamily="18" charset="0"/>
              </a:rPr>
              <a:t>l</a:t>
            </a:r>
            <a:r>
              <a:rPr lang="sk-SK"/>
              <a:t>ita</a:t>
            </a:r>
          </a:p>
          <a:p>
            <a:pPr eaLnBrk="1" hangingPunct="1">
              <a:buFontTx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>
                <a:cs typeface="Times New Roman" pitchFamily="18" charset="0"/>
              </a:rPr>
              <a:t>Etika</a:t>
            </a:r>
            <a:br>
              <a:rPr lang="sk-SK"/>
            </a:br>
            <a:r>
              <a:rPr lang="sk-SK"/>
              <a:t>7 ctností budó</a:t>
            </a:r>
            <a:endParaRPr lang="en-US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/>
              <a:t>Další ctnosti ovlivněné budhizmem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None/>
            </a:pPr>
            <a:r>
              <a:rPr lang="sk-SK">
                <a:cs typeface="Times New Roman" pitchFamily="18" charset="0"/>
              </a:rPr>
              <a:t>Soucit</a:t>
            </a:r>
            <a:endParaRPr lang="sk-SK"/>
          </a:p>
          <a:p>
            <a:pPr eaLnBrk="1" hangingPunct="1">
              <a:buFontTx/>
              <a:buNone/>
            </a:pPr>
            <a:r>
              <a:rPr lang="sk-SK"/>
              <a:t>Dobromyslnost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Etika</a:t>
            </a:r>
            <a:endParaRPr lang="en-US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/>
              <a:t>Bojová umění byla vojenskými systémy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Char char="-"/>
            </a:pPr>
            <a:r>
              <a:rPr lang="sk-SK"/>
              <a:t>etiketa (předepsané formy chování)</a:t>
            </a:r>
          </a:p>
          <a:p>
            <a:pPr eaLnBrk="1" hangingPunct="1">
              <a:buFontTx/>
              <a:buChar char="-"/>
            </a:pPr>
            <a:r>
              <a:rPr lang="sk-SK"/>
              <a:t>disciplína</a:t>
            </a:r>
          </a:p>
          <a:p>
            <a:pPr eaLnBrk="1" hangingPunct="1">
              <a:buFontTx/>
              <a:buChar char="-"/>
            </a:pPr>
            <a:r>
              <a:rPr lang="sk-SK"/>
              <a:t>příslušnost ke skupině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Estetika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řeckého </a:t>
            </a:r>
            <a:r>
              <a:rPr lang="cs-CZ" dirty="0" err="1"/>
              <a:t>aisthetikos</a:t>
            </a:r>
            <a:r>
              <a:rPr lang="cs-CZ" dirty="0"/>
              <a:t>: vnímavost, cit (pro krásu)</a:t>
            </a:r>
          </a:p>
          <a:p>
            <a:r>
              <a:rPr lang="cs-CZ" dirty="0"/>
              <a:t>Zabývá se</a:t>
            </a:r>
          </a:p>
          <a:p>
            <a:pPr lvl="1"/>
            <a:r>
              <a:rPr lang="cs-CZ" dirty="0"/>
              <a:t>Krásnem</a:t>
            </a:r>
          </a:p>
          <a:p>
            <a:pPr lvl="1"/>
            <a:r>
              <a:rPr lang="cs-CZ" dirty="0"/>
              <a:t>Působením krásna na člověka</a:t>
            </a:r>
          </a:p>
          <a:p>
            <a:pPr lvl="1"/>
            <a:r>
              <a:rPr lang="cs-CZ" dirty="0"/>
              <a:t>Lidským vnímáním umění i přírody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Estetika</a:t>
            </a:r>
            <a:endParaRPr lang="en-US"/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k-SK" i="1">
                <a:cs typeface="Times New Roman" pitchFamily="18" charset="0"/>
              </a:rPr>
              <a:t>sabi</a:t>
            </a:r>
            <a:r>
              <a:rPr lang="sk-SK">
                <a:cs typeface="Times New Roman" pitchFamily="18" charset="0"/>
              </a:rPr>
              <a:t> - opuštěnost, patina věku, stáří; </a:t>
            </a:r>
            <a:endParaRPr lang="cs-CZ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>
                <a:cs typeface="Times New Roman" pitchFamily="18" charset="0"/>
              </a:rPr>
              <a:t>wabi</a:t>
            </a:r>
            <a:r>
              <a:rPr lang="sk-SK">
                <a:cs typeface="Times New Roman" pitchFamily="18" charset="0"/>
              </a:rPr>
              <a:t> - všednost, zdrženlivost, skromnost; </a:t>
            </a:r>
            <a:endParaRPr lang="cs-CZ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>
                <a:cs typeface="Times New Roman" pitchFamily="18" charset="0"/>
              </a:rPr>
              <a:t>šibui</a:t>
            </a:r>
            <a:r>
              <a:rPr lang="sk-SK">
                <a:cs typeface="Times New Roman" pitchFamily="18" charset="0"/>
              </a:rPr>
              <a:t> - přirozenost, elegance, harmonie; </a:t>
            </a:r>
            <a:endParaRPr lang="cs-CZ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>
                <a:cs typeface="Times New Roman" pitchFamily="18" charset="0"/>
              </a:rPr>
              <a:t>júgen</a:t>
            </a:r>
            <a:r>
              <a:rPr lang="sk-SK">
                <a:cs typeface="Times New Roman" pitchFamily="18" charset="0"/>
              </a:rPr>
              <a:t> - odmlka, náznak a podtext; </a:t>
            </a:r>
            <a:endParaRPr lang="cs-CZ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>
                <a:cs typeface="Times New Roman" pitchFamily="18" charset="0"/>
              </a:rPr>
              <a:t>iki</a:t>
            </a:r>
            <a:r>
              <a:rPr lang="sk-SK">
                <a:cs typeface="Times New Roman" pitchFamily="18" charset="0"/>
              </a:rPr>
              <a:t> - jednoduchost a kvalita</a:t>
            </a:r>
            <a:endParaRPr lang="cs-CZ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Estetika</a:t>
            </a:r>
            <a:endParaRPr lang="en-US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>
                <a:cs typeface="Times New Roman" pitchFamily="18" charset="0"/>
              </a:rPr>
              <a:t>sui</a:t>
            </a:r>
            <a:r>
              <a:rPr lang="sk-SK">
                <a:cs typeface="Times New Roman" pitchFamily="18" charset="0"/>
              </a:rPr>
              <a:t> – umění užívat života bez svázanosti s těmito požitky; </a:t>
            </a:r>
            <a:endParaRPr lang="cs-CZ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>
                <a:cs typeface="Times New Roman" pitchFamily="18" charset="0"/>
              </a:rPr>
              <a:t>aware</a:t>
            </a:r>
            <a:r>
              <a:rPr lang="sk-SK">
                <a:cs typeface="Times New Roman" pitchFamily="18" charset="0"/>
              </a:rPr>
              <a:t> - prázdné místo, zastavený pohyb s potencí zvuku, farby, tvaru, pohybu a podobně; </a:t>
            </a:r>
            <a:endParaRPr lang="cs-CZ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>
                <a:cs typeface="Times New Roman" pitchFamily="18" charset="0"/>
              </a:rPr>
              <a:t>fúrjú</a:t>
            </a:r>
            <a:r>
              <a:rPr lang="sk-SK">
                <a:cs typeface="Times New Roman" pitchFamily="18" charset="0"/>
              </a:rPr>
              <a:t> - schopnost plynulé intuitivní tvorby, </a:t>
            </a:r>
            <a:endParaRPr lang="cs-CZ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>
                <a:cs typeface="Times New Roman" pitchFamily="18" charset="0"/>
              </a:rPr>
              <a:t>mudžó</a:t>
            </a:r>
            <a:r>
              <a:rPr lang="sk-SK">
                <a:cs typeface="Times New Roman" pitchFamily="18" charset="0"/>
              </a:rPr>
              <a:t> - prchavost a pominutelnost, </a:t>
            </a:r>
            <a:endParaRPr lang="cs-CZ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>
                <a:cs typeface="Times New Roman" pitchFamily="18" charset="0"/>
              </a:rPr>
              <a:t>karumi</a:t>
            </a:r>
            <a:r>
              <a:rPr lang="sk-SK">
                <a:cs typeface="Times New Roman" pitchFamily="18" charset="0"/>
              </a:rPr>
              <a:t> - nenásilná inspirativní lehkost.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Estetika</a:t>
            </a:r>
            <a:endParaRPr lang="en-US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>
                <a:cs typeface="Times New Roman" pitchFamily="18" charset="0"/>
              </a:rPr>
              <a:t>obliba jednoduchosti a snaha o skryté vyjádření významu</a:t>
            </a:r>
            <a:endParaRPr lang="sk-SK"/>
          </a:p>
          <a:p>
            <a:pPr eaLnBrk="1" hangingPunct="1"/>
            <a:r>
              <a:rPr lang="sk-SK">
                <a:cs typeface="Times New Roman" pitchFamily="18" charset="0"/>
              </a:rPr>
              <a:t>napodobov</a:t>
            </a:r>
            <a:r>
              <a:rPr lang="sk-SK"/>
              <a:t>ání</a:t>
            </a:r>
            <a:r>
              <a:rPr lang="sk-SK">
                <a:cs typeface="Times New Roman" pitchFamily="18" charset="0"/>
              </a:rPr>
              <a:t> přírod</a:t>
            </a:r>
            <a:r>
              <a:rPr lang="sk-SK"/>
              <a:t>y</a:t>
            </a:r>
          </a:p>
          <a:p>
            <a:pPr eaLnBrk="1" hangingPunct="1"/>
            <a:r>
              <a:rPr lang="sk-SK"/>
              <a:t>Inspirace čínskou kulturou, její transformace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Přesvědčení, že něco je určitě pravda (epistemologický význam)</a:t>
            </a:r>
          </a:p>
          <a:p>
            <a:r>
              <a:rPr lang="cs-CZ" dirty="0"/>
              <a:t>Důvěra v instituci, osobu, nauku (náboženský a psychologický význam)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Víra</a:t>
            </a:r>
            <a:endParaRPr lang="en-US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/>
              <a:t>Konfucianizmus:</a:t>
            </a:r>
          </a:p>
          <a:p>
            <a:pPr eaLnBrk="1" hangingPunct="1">
              <a:buFontTx/>
              <a:buNone/>
            </a:pPr>
            <a:r>
              <a:rPr lang="sk-SK"/>
              <a:t>Jednota jin-jang (in-jó hifumi)</a:t>
            </a:r>
          </a:p>
          <a:p>
            <a:pPr eaLnBrk="1" hangingPunct="1">
              <a:buFontTx/>
              <a:buNone/>
            </a:pPr>
            <a:r>
              <a:rPr lang="sk-SK"/>
              <a:t>Pojem tao (jap. dó)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None/>
            </a:pPr>
            <a:r>
              <a:rPr lang="sk-SK"/>
              <a:t>Neokonfucianizmus:</a:t>
            </a:r>
          </a:p>
          <a:p>
            <a:pPr eaLnBrk="1" hangingPunct="1">
              <a:buFontTx/>
              <a:buNone/>
            </a:pPr>
            <a:r>
              <a:rPr lang="sk-SK"/>
              <a:t>Tzv. „energie“ ki (čínsky čchi)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/>
              <a:t>Rytíři - Evropa</a:t>
            </a:r>
            <a:endParaRPr lang="cs-CZ" b="1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/>
              <a:t>7 ctností (septem probitates):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/>
              <a:t>- </a:t>
            </a:r>
            <a:r>
              <a:rPr lang="cs-CZ">
                <a:cs typeface="Times New Roman" pitchFamily="18" charset="0"/>
              </a:rPr>
              <a:t>jízda na koni (equitare)</a:t>
            </a:r>
            <a:endParaRPr lang="cs-CZ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/>
              <a:t>- </a:t>
            </a:r>
            <a:r>
              <a:rPr lang="cs-CZ">
                <a:cs typeface="Times New Roman" pitchFamily="18" charset="0"/>
              </a:rPr>
              <a:t>plavání (natare)</a:t>
            </a:r>
            <a:endParaRPr lang="cs-CZ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/>
              <a:t>- </a:t>
            </a:r>
            <a:r>
              <a:rPr lang="cs-CZ">
                <a:cs typeface="Times New Roman" pitchFamily="18" charset="0"/>
              </a:rPr>
              <a:t>lukostřelba (sagitare)</a:t>
            </a:r>
            <a:endParaRPr lang="cs-CZ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/>
              <a:t>- </a:t>
            </a:r>
            <a:r>
              <a:rPr lang="cs-CZ">
                <a:cs typeface="Times New Roman" pitchFamily="18" charset="0"/>
              </a:rPr>
              <a:t>zápas (caestibus), šerm (certare)</a:t>
            </a:r>
            <a:endParaRPr lang="cs-CZ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/>
              <a:t>- </a:t>
            </a:r>
            <a:r>
              <a:rPr lang="cs-CZ">
                <a:cs typeface="Times New Roman" pitchFamily="18" charset="0"/>
              </a:rPr>
              <a:t>lov (aucupari)</a:t>
            </a:r>
            <a:endParaRPr lang="cs-CZ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/>
              <a:t>- </a:t>
            </a:r>
            <a:r>
              <a:rPr lang="cs-CZ">
                <a:cs typeface="Times New Roman" pitchFamily="18" charset="0"/>
              </a:rPr>
              <a:t>šach (scacis ludere)</a:t>
            </a:r>
            <a:endParaRPr lang="cs-CZ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/>
              <a:t>- </a:t>
            </a:r>
            <a:r>
              <a:rPr lang="cs-CZ">
                <a:cs typeface="Times New Roman" pitchFamily="18" charset="0"/>
              </a:rPr>
              <a:t>veršování (versificare)</a:t>
            </a:r>
            <a:r>
              <a:rPr lang="en-US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Víra</a:t>
            </a:r>
            <a:endParaRPr lang="en-US"/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/>
              <a:t>Šintó:</a:t>
            </a:r>
          </a:p>
          <a:p>
            <a:pPr eaLnBrk="1" hangingPunct="1">
              <a:buFontTx/>
              <a:buNone/>
            </a:pPr>
            <a:r>
              <a:rPr lang="sk-SK"/>
              <a:t>Původní japonské animistické představy</a:t>
            </a:r>
          </a:p>
          <a:p>
            <a:pPr eaLnBrk="1" hangingPunct="1">
              <a:buFontTx/>
              <a:buNone/>
            </a:pPr>
            <a:r>
              <a:rPr lang="sk-SK"/>
              <a:t>Duchové, božství kami jsou přítomny ve všech věcech</a:t>
            </a:r>
          </a:p>
          <a:p>
            <a:pPr eaLnBrk="1" hangingPunct="1">
              <a:buFontTx/>
              <a:buNone/>
            </a:pPr>
            <a:r>
              <a:rPr lang="sk-SK"/>
              <a:t>Zemřelý člověk se sám stává bohem</a:t>
            </a:r>
          </a:p>
          <a:p>
            <a:pPr eaLnBrk="1" hangingPunct="1">
              <a:buFontTx/>
              <a:buNone/>
            </a:pPr>
            <a:r>
              <a:rPr lang="sk-SK"/>
              <a:t>Nemá kánonickou knihu, mytologie je částečně sepsaná v Kodžiki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Víra</a:t>
            </a:r>
            <a:endParaRPr lang="en-US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/>
              <a:t>Budhizmus:</a:t>
            </a:r>
          </a:p>
          <a:p>
            <a:pPr eaLnBrk="1" hangingPunct="1">
              <a:buFontTx/>
              <a:buNone/>
            </a:pPr>
            <a:r>
              <a:rPr lang="sk-SK"/>
              <a:t>Různé formy, stálá inspirace z kontinentu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None/>
            </a:pPr>
            <a:r>
              <a:rPr lang="sk-SK"/>
              <a:t>Zenový budhizmus (čínsky čchan):</a:t>
            </a:r>
          </a:p>
          <a:p>
            <a:pPr eaLnBrk="1" hangingPunct="1">
              <a:buFontTx/>
              <a:buNone/>
            </a:pPr>
            <a:r>
              <a:rPr lang="sk-SK"/>
              <a:t>Očista misogi (pojem ze šintó) – satori, kenšó</a:t>
            </a:r>
          </a:p>
          <a:p>
            <a:pPr eaLnBrk="1" hangingPunct="1">
              <a:buFontTx/>
              <a:buNone/>
            </a:pPr>
            <a:r>
              <a:rPr lang="sk-SK"/>
              <a:t>Vhled do vlastní podstaty (leštění zrcadla)</a:t>
            </a:r>
          </a:p>
          <a:p>
            <a:pPr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bojová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Šaolinské </a:t>
            </a:r>
            <a:r>
              <a:rPr lang="cs-CZ" dirty="0" err="1"/>
              <a:t>kungfu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video</a:t>
            </a:r>
            <a:r>
              <a:rPr lang="cs-CZ" dirty="0"/>
              <a:t>); </a:t>
            </a:r>
            <a:r>
              <a:rPr lang="cs-CZ" dirty="0" err="1"/>
              <a:t>Bodidharma</a:t>
            </a:r>
            <a:r>
              <a:rPr lang="cs-CZ" dirty="0"/>
              <a:t>, buddhizmus</a:t>
            </a:r>
          </a:p>
          <a:p>
            <a:r>
              <a:rPr lang="cs-CZ" dirty="0" err="1"/>
              <a:t>Šorindži</a:t>
            </a:r>
            <a:r>
              <a:rPr lang="cs-CZ" dirty="0"/>
              <a:t> </a:t>
            </a:r>
            <a:r>
              <a:rPr lang="cs-CZ" dirty="0" err="1"/>
              <a:t>kempo</a:t>
            </a:r>
            <a:r>
              <a:rPr lang="cs-CZ" dirty="0"/>
              <a:t> (</a:t>
            </a:r>
            <a:r>
              <a:rPr lang="cs-CZ" dirty="0">
                <a:hlinkClick r:id="rId3"/>
              </a:rPr>
              <a:t>video</a:t>
            </a:r>
            <a:r>
              <a:rPr lang="cs-CZ" dirty="0"/>
              <a:t>); buddhizmus</a:t>
            </a:r>
          </a:p>
          <a:p>
            <a:r>
              <a:rPr lang="cs-CZ" dirty="0" err="1"/>
              <a:t>Won</a:t>
            </a:r>
            <a:r>
              <a:rPr lang="cs-CZ" dirty="0"/>
              <a:t> </a:t>
            </a:r>
            <a:r>
              <a:rPr lang="cs-CZ" dirty="0" err="1"/>
              <a:t>hwa</a:t>
            </a:r>
            <a:r>
              <a:rPr lang="cs-CZ" dirty="0"/>
              <a:t> do (</a:t>
            </a:r>
            <a:r>
              <a:rPr lang="cs-CZ" dirty="0">
                <a:hlinkClick r:id="rId4"/>
              </a:rPr>
              <a:t>video</a:t>
            </a:r>
            <a:r>
              <a:rPr lang="cs-CZ" dirty="0"/>
              <a:t>); </a:t>
            </a:r>
            <a:r>
              <a:rPr lang="cs-CZ" dirty="0" err="1"/>
              <a:t>Moon</a:t>
            </a:r>
            <a:r>
              <a:rPr lang="cs-CZ" dirty="0"/>
              <a:t>, Církev sjednocení)</a:t>
            </a:r>
          </a:p>
          <a:p>
            <a:r>
              <a:rPr lang="cs-CZ" dirty="0" err="1"/>
              <a:t>Systema</a:t>
            </a:r>
            <a:r>
              <a:rPr lang="cs-CZ" dirty="0"/>
              <a:t> (křesťanství), africká bojová umění (animistická náboženství), </a:t>
            </a:r>
            <a:r>
              <a:rPr lang="cs-CZ" dirty="0" err="1"/>
              <a:t>gatka</a:t>
            </a:r>
            <a:r>
              <a:rPr lang="cs-CZ" dirty="0"/>
              <a:t> (</a:t>
            </a:r>
            <a:r>
              <a:rPr lang="cs-CZ" dirty="0" err="1"/>
              <a:t>sikhismus</a:t>
            </a:r>
            <a:r>
              <a:rPr lang="cs-CZ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/>
              <a:t>Rytíři – samurajové, Japonsko</a:t>
            </a:r>
            <a:endParaRPr lang="en-US" b="1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Bunbu rjódó:</a:t>
            </a:r>
          </a:p>
          <a:p>
            <a:pPr lvl="1"/>
            <a:r>
              <a:rPr lang="sk-SK"/>
              <a:t>Dvojí cesta – vzdělání v boji i kultuře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/>
              <a:t>Rytířská výchova</a:t>
            </a:r>
            <a:endParaRPr lang="en-US" b="1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Od 7 let páže</a:t>
            </a:r>
          </a:p>
          <a:p>
            <a:r>
              <a:rPr lang="sk-SK"/>
              <a:t>Od 14 let panoš</a:t>
            </a:r>
          </a:p>
          <a:p>
            <a:r>
              <a:rPr lang="sk-SK"/>
              <a:t>Od 21 let rytíř (iniciace)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/>
              <a:t>Praxe rytířů</a:t>
            </a:r>
            <a:endParaRPr lang="en-US" b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Boj, války</a:t>
            </a:r>
          </a:p>
          <a:p>
            <a:r>
              <a:rPr lang="sk-SK"/>
              <a:t>Lov</a:t>
            </a:r>
          </a:p>
          <a:p>
            <a:r>
              <a:rPr lang="sk-SK"/>
              <a:t>Rytířské turnaje:</a:t>
            </a:r>
          </a:p>
          <a:p>
            <a:pPr lvl="1"/>
            <a:r>
              <a:rPr lang="sk-SK"/>
              <a:t>Do 15. – 16. století bojový charakter</a:t>
            </a:r>
          </a:p>
          <a:p>
            <a:pPr lvl="1"/>
            <a:r>
              <a:rPr lang="sk-SK"/>
              <a:t>Fiktivní systém inscenovaných soubojů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Praxe rytířů - turnaje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Buhurt</a:t>
            </a:r>
            <a:r>
              <a:rPr lang="cs-CZ" dirty="0"/>
              <a:t> (</a:t>
            </a:r>
            <a:r>
              <a:rPr lang="cs-CZ" dirty="0" err="1"/>
              <a:t>melee</a:t>
            </a:r>
            <a:r>
              <a:rPr lang="cs-CZ" dirty="0"/>
              <a:t>, od 9. – 10. století)</a:t>
            </a:r>
          </a:p>
          <a:p>
            <a:pPr lvl="1"/>
            <a:r>
              <a:rPr lang="cs-CZ" dirty="0"/>
              <a:t>Skupinový boj s cílem porazit (zajmout) jiného rytíře</a:t>
            </a:r>
          </a:p>
          <a:p>
            <a:pPr lvl="1"/>
            <a:r>
              <a:rPr lang="cs-CZ" dirty="0"/>
              <a:t>Ve skutečném prostředí, se skutečnou zbrojí</a:t>
            </a:r>
          </a:p>
          <a:p>
            <a:pPr lvl="1"/>
            <a:r>
              <a:rPr lang="cs-CZ" dirty="0"/>
              <a:t>Sir William </a:t>
            </a:r>
            <a:r>
              <a:rPr lang="cs-CZ" dirty="0" err="1"/>
              <a:t>Marshal</a:t>
            </a:r>
            <a:r>
              <a:rPr lang="cs-CZ" dirty="0"/>
              <a:t>, 1146–1219)</a:t>
            </a:r>
          </a:p>
          <a:p>
            <a:r>
              <a:rPr lang="cs-CZ" dirty="0" err="1"/>
              <a:t>Tjost</a:t>
            </a:r>
            <a:r>
              <a:rPr lang="cs-CZ" dirty="0"/>
              <a:t> (od 14. 15. století)</a:t>
            </a:r>
          </a:p>
          <a:p>
            <a:pPr lvl="1"/>
            <a:r>
              <a:rPr lang="cs-CZ" dirty="0"/>
              <a:t>Souboj dvou rytířů</a:t>
            </a:r>
          </a:p>
          <a:p>
            <a:r>
              <a:rPr lang="cs-CZ" dirty="0"/>
              <a:t>Kolba</a:t>
            </a:r>
          </a:p>
          <a:p>
            <a:r>
              <a:rPr lang="cs-CZ" dirty="0"/>
              <a:t>Karusel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1484</Words>
  <Application>Microsoft Office PowerPoint</Application>
  <PresentationFormat>Širokoúhlá obrazovka</PresentationFormat>
  <Paragraphs>296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Wingdings</vt:lpstr>
      <vt:lpstr>Wingdings 2</vt:lpstr>
      <vt:lpstr>Motiv Office</vt:lpstr>
      <vt:lpstr>Rytířství - etymologie</vt:lpstr>
      <vt:lpstr>Rytířství - vznik</vt:lpstr>
      <vt:lpstr>Prezentace aplikace PowerPoint</vt:lpstr>
      <vt:lpstr>Prezentace aplikace PowerPoint</vt:lpstr>
      <vt:lpstr>Rytíři - Evropa</vt:lpstr>
      <vt:lpstr>Rytíři – samurajové, Japonsko</vt:lpstr>
      <vt:lpstr>Rytířská výchova</vt:lpstr>
      <vt:lpstr>Praxe rytířů</vt:lpstr>
      <vt:lpstr>Praxe rytířů - turnaje</vt:lpstr>
      <vt:lpstr>Měšťanská a lidová kultura</vt:lpstr>
      <vt:lpstr>Sedm umění, ctností, snah</vt:lpstr>
      <vt:lpstr>Současná rytířská praxe</vt:lpstr>
      <vt:lpstr>Teorie japonských bojových umění</vt:lpstr>
      <vt:lpstr>Vývoj japonských bojových umění</vt:lpstr>
      <vt:lpstr>Vývoj japonských bojových umění</vt:lpstr>
      <vt:lpstr>Systematika japonských bojových umění</vt:lpstr>
      <vt:lpstr>Kobudó</vt:lpstr>
      <vt:lpstr>Džúdžucu *</vt:lpstr>
      <vt:lpstr>Kendžucu * </vt:lpstr>
      <vt:lpstr>Bódžucu *</vt:lpstr>
      <vt:lpstr>Sódžucu *</vt:lpstr>
      <vt:lpstr>Naginatadžucu * *</vt:lpstr>
      <vt:lpstr>Kjúdžucu *</vt:lpstr>
      <vt:lpstr>Suei džucu *</vt:lpstr>
      <vt:lpstr>Bugei džúhappan</vt:lpstr>
      <vt:lpstr>Bugei džúhappan</vt:lpstr>
      <vt:lpstr>Bugei džúhappan</vt:lpstr>
      <vt:lpstr>Bugei džúhappan</vt:lpstr>
      <vt:lpstr>Bugei džúhappan</vt:lpstr>
      <vt:lpstr>Bugei džúhappan</vt:lpstr>
      <vt:lpstr>Džúdžucu</vt:lpstr>
      <vt:lpstr>Kobudó</vt:lpstr>
      <vt:lpstr>Kobudó – systém výuky a zkoušek</vt:lpstr>
      <vt:lpstr>Kobudó – sociální struktura</vt:lpstr>
      <vt:lpstr>Kobudó – sociální struktura</vt:lpstr>
      <vt:lpstr>Kobudó – sociální struktura</vt:lpstr>
      <vt:lpstr>Bojová umění z hlediska kultury </vt:lpstr>
      <vt:lpstr>Otázky v bojových uměních  (i jinde)</vt:lpstr>
      <vt:lpstr>Etika</vt:lpstr>
      <vt:lpstr>Etika 7 ctností budó</vt:lpstr>
      <vt:lpstr>Etika 7 ctností budó</vt:lpstr>
      <vt:lpstr>Etika 7 ctností budó</vt:lpstr>
      <vt:lpstr>Etika</vt:lpstr>
      <vt:lpstr>Estetika</vt:lpstr>
      <vt:lpstr>Estetika</vt:lpstr>
      <vt:lpstr>Estetika</vt:lpstr>
      <vt:lpstr>Estetika</vt:lpstr>
      <vt:lpstr>Víra</vt:lpstr>
      <vt:lpstr>Víra</vt:lpstr>
      <vt:lpstr>Víra</vt:lpstr>
      <vt:lpstr>Víra</vt:lpstr>
      <vt:lpstr>Náboženství a bojová umění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Zdenko Reguli</dc:creator>
  <cp:lastModifiedBy>Zdenko Reguli</cp:lastModifiedBy>
  <cp:revision>5</cp:revision>
  <dcterms:created xsi:type="dcterms:W3CDTF">2020-11-24T12:53:21Z</dcterms:created>
  <dcterms:modified xsi:type="dcterms:W3CDTF">2020-11-25T05:56:26Z</dcterms:modified>
</cp:coreProperties>
</file>