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7" r:id="rId2"/>
    <p:sldId id="348" r:id="rId3"/>
    <p:sldId id="389" r:id="rId4"/>
    <p:sldId id="390" r:id="rId5"/>
    <p:sldId id="392" r:id="rId6"/>
    <p:sldId id="393" r:id="rId7"/>
    <p:sldId id="349" r:id="rId8"/>
    <p:sldId id="350" r:id="rId9"/>
    <p:sldId id="351" r:id="rId10"/>
    <p:sldId id="352" r:id="rId11"/>
    <p:sldId id="353" r:id="rId12"/>
    <p:sldId id="354" r:id="rId13"/>
    <p:sldId id="267" r:id="rId14"/>
    <p:sldId id="298" r:id="rId15"/>
    <p:sldId id="268" r:id="rId16"/>
    <p:sldId id="269" r:id="rId17"/>
    <p:sldId id="450" r:id="rId18"/>
    <p:sldId id="451" r:id="rId19"/>
    <p:sldId id="452" r:id="rId20"/>
    <p:sldId id="284" r:id="rId21"/>
    <p:sldId id="286" r:id="rId22"/>
    <p:sldId id="288" r:id="rId23"/>
    <p:sldId id="293" r:id="rId24"/>
    <p:sldId id="276" r:id="rId25"/>
    <p:sldId id="447" r:id="rId26"/>
    <p:sldId id="448" r:id="rId27"/>
    <p:sldId id="296" r:id="rId28"/>
    <p:sldId id="297" r:id="rId29"/>
    <p:sldId id="281" r:id="rId30"/>
    <p:sldId id="394" r:id="rId31"/>
    <p:sldId id="395" r:id="rId32"/>
    <p:sldId id="437" r:id="rId33"/>
    <p:sldId id="320" r:id="rId34"/>
    <p:sldId id="322" r:id="rId35"/>
    <p:sldId id="323" r:id="rId36"/>
    <p:sldId id="324" r:id="rId37"/>
    <p:sldId id="321" r:id="rId38"/>
    <p:sldId id="325" r:id="rId39"/>
    <p:sldId id="326" r:id="rId40"/>
    <p:sldId id="327" r:id="rId41"/>
    <p:sldId id="328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7B1478-92FF-4A00-AB62-EE9F26494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CE3061-36DC-48A5-8E1B-BB45BEF6C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C3343F-2C3D-46B0-AAC5-68E184AD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5F99AB-B7B4-43C6-A67A-D14C7DAFA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D5A0AE-2D2A-45D4-AA90-AFD0311DC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57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F7C8E-7AE0-4C94-A75E-AFC6E772B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30248D2-529F-404E-A40D-8D98E86E33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F318A5-8B1E-45A3-8FA7-498D06936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CCE677-7E92-4EEC-AFC4-5786839C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F8DEEB-430C-4B74-AC64-869AF6C9F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55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BC7BA93-BFA3-4C3C-A023-E05D6474D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2197539-DBE5-4A5D-A667-CD7E0B1C5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83D283-1832-4BD4-9F80-A3E7139CE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87CF82-A1F6-49B0-91B2-A1DF5A4AF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F11FF0-3E3B-4692-9AC5-0BF432270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06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76835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4CDA1-26B8-4348-A6EF-CEA09BE0D41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749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4BEC5-9D1E-4BBF-80D6-0F9A2EB02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1EADC9-9AC6-4112-BFF1-256A97098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DAC5DE-1BD3-4BC7-A013-207CF0E8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3AF941-F05B-4A92-BA39-488FE3A0F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56C3A1-9C01-4269-A73E-5FF3211D2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94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BDFBDA-E4B6-42CE-9F7A-44029D8FA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03ADBB3-6F76-4044-B754-EF9125973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2B17B7-CC89-4926-8578-1C3BC4263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41D235-C069-4619-9BBA-2428634F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0CCDE7-9F38-4D09-B45B-718E38B8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29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2D6F4-5BE8-49ED-940D-93985BE4A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4FA962-4E99-4492-A208-52904223D4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EFD6A13-8A55-4435-8456-F6AEE16A9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0FC147-226E-4146-BD15-148600EAA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9C7348-DE0D-414B-BAD5-06A79751C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BDAA12-0144-43A7-9C29-CADDBCABF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74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C192F-213A-45EC-A502-73B4A8AF1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291DFBB-B62A-4BD5-B8D9-291C8D838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D896DEC-A802-4033-A722-80CBABDF6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2D66EB3-0BF6-49B8-8AB4-E97856172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3497D1F-92C7-48F6-ABAB-B6C2F7950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B8B1675-97DF-49EF-B123-2DFC6549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88F7285-352F-4276-81BB-249891F7F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E6E7BDB-7977-4CC3-A73D-8CF9EACCF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01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00919A-733C-4BD2-BC44-5217780AF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A5CFBC0-A01A-439D-A221-B180C9F28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8F9F66-FF21-4446-914A-FD1839535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3A49FE5-3BDD-4BF1-9D08-0E3C15B2F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26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B5AE339-1A19-412E-AED8-E4E31AB44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5700BD6-3EC5-42ED-A73B-6E9B63A5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2EC3BB2-4268-4A72-BD04-4A877CE19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22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69B8D-896C-4CCB-AA7D-A159AD1B2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D7B7CF-7DA4-4DAC-8FF4-6CF2A4382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8CD61E5-1D40-4C0F-80F5-8F5F6AAD5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A07CFB-78F0-49FD-B9E5-7A6425D4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8B64A9-66EC-4658-A24F-6CB58DFAA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737B0E-FD9B-4B39-8195-FC66413A9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67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9ABA2-5283-45C3-8A7A-3B10AC61E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D8BAAF5-B930-46A0-89F2-E5B4457842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586CADA-E5A5-445C-9B33-E3B4B7531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454AF5-20DB-4712-B2EE-41C169D51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493D45-007E-49DD-A8C8-1E8670191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3E9487-D669-4C75-B8D7-0AD18882D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87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3AE95DE-9CBE-4C82-AAB8-2D9DB58F7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E321168-2884-4683-8698-399C103B2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EA8611-BD68-44EC-AE10-4B162DBB0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FA1E8-335F-40A6-B782-98BA7A6D4556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42F70E-D282-4DE6-913E-61F8DDB55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A847AE-6802-4CF2-932C-D319420AC0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66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combatgames.com/en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user/combatgamechanne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mes2011.org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utledge.com/search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KDkBlKEY1g&amp;feature=relate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k-SK" sz="3600" b="1" dirty="0" err="1"/>
              <a:t>Institucionalizace</a:t>
            </a:r>
            <a:r>
              <a:rPr lang="sk-SK" sz="3600" b="1" dirty="0"/>
              <a:t> </a:t>
            </a:r>
            <a:r>
              <a:rPr lang="sk-SK" sz="3600" b="1" dirty="0" err="1"/>
              <a:t>úpolového</a:t>
            </a:r>
            <a:r>
              <a:rPr lang="sk-SK" sz="3600" b="1" dirty="0"/>
              <a:t> výcviku na </a:t>
            </a:r>
            <a:r>
              <a:rPr lang="sk-SK" sz="3600" b="1" dirty="0" err="1"/>
              <a:t>našem</a:t>
            </a:r>
            <a:r>
              <a:rPr lang="sk-SK" sz="3600" b="1" dirty="0"/>
              <a:t> území</a:t>
            </a:r>
            <a:endParaRPr lang="cs-CZ" sz="3600" b="1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cs typeface="Times New Roman" pitchFamily="18" charset="0"/>
              </a:rPr>
              <a:t>1659 </a:t>
            </a:r>
            <a:r>
              <a:rPr lang="cs-CZ" dirty="0"/>
              <a:t>- </a:t>
            </a:r>
            <a:r>
              <a:rPr lang="cs-CZ" dirty="0">
                <a:cs typeface="Times New Roman" pitchFamily="18" charset="0"/>
              </a:rPr>
              <a:t>založena Královská česká zemská stavovská šermírna</a:t>
            </a:r>
            <a:endParaRPr lang="cs-CZ" dirty="0"/>
          </a:p>
          <a:p>
            <a:pPr eaLnBrk="1" hangingPunct="1"/>
            <a:r>
              <a:rPr lang="cs-CZ" dirty="0"/>
              <a:t>Městské šermírny</a:t>
            </a:r>
          </a:p>
          <a:p>
            <a:pPr eaLnBrk="1" hangingPunct="1"/>
            <a:r>
              <a:rPr lang="cs-CZ" dirty="0"/>
              <a:t>Setkávání různých společenských skupin</a:t>
            </a:r>
            <a:endParaRPr lang="sk-SK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/>
              <a:t>Socialistický sport</a:t>
            </a:r>
            <a:endParaRPr lang="cs-CZ" b="1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Výrazná </a:t>
            </a:r>
            <a:r>
              <a:rPr lang="sk-SK" dirty="0" err="1"/>
              <a:t>orientace</a:t>
            </a:r>
            <a:r>
              <a:rPr lang="sk-SK" dirty="0"/>
              <a:t> na </a:t>
            </a:r>
            <a:r>
              <a:rPr lang="sk-SK" dirty="0" err="1"/>
              <a:t>soutěž</a:t>
            </a:r>
            <a:endParaRPr lang="sk-SK" dirty="0"/>
          </a:p>
          <a:p>
            <a:pPr lvl="1" eaLnBrk="1" hangingPunct="1"/>
            <a:r>
              <a:rPr lang="sk-SK" dirty="0" err="1"/>
              <a:t>Propagace</a:t>
            </a:r>
            <a:r>
              <a:rPr lang="sk-SK" dirty="0"/>
              <a:t> režimu, boj </a:t>
            </a:r>
            <a:r>
              <a:rPr lang="sk-SK" dirty="0" err="1"/>
              <a:t>mezi</a:t>
            </a:r>
            <a:r>
              <a:rPr lang="sk-SK" dirty="0"/>
              <a:t> </a:t>
            </a:r>
            <a:r>
              <a:rPr lang="sk-SK" dirty="0" err="1"/>
              <a:t>kapitalizmem</a:t>
            </a:r>
            <a:r>
              <a:rPr lang="sk-SK" dirty="0"/>
              <a:t> a </a:t>
            </a:r>
            <a:r>
              <a:rPr lang="sk-SK" dirty="0" err="1"/>
              <a:t>socializmem</a:t>
            </a:r>
            <a:endParaRPr lang="sk-SK" dirty="0"/>
          </a:p>
          <a:p>
            <a:pPr eaLnBrk="1" hangingPunct="1"/>
            <a:r>
              <a:rPr lang="sk-SK" dirty="0" err="1"/>
              <a:t>Centralizace</a:t>
            </a:r>
            <a:r>
              <a:rPr lang="sk-SK" dirty="0"/>
              <a:t> </a:t>
            </a:r>
            <a:r>
              <a:rPr lang="sk-SK" dirty="0" err="1"/>
              <a:t>sportu</a:t>
            </a:r>
            <a:r>
              <a:rPr lang="sk-SK" dirty="0"/>
              <a:t> (Národní front – ČSSTV)</a:t>
            </a:r>
          </a:p>
          <a:p>
            <a:pPr eaLnBrk="1" hangingPunct="1"/>
            <a:r>
              <a:rPr lang="sk-SK" dirty="0"/>
              <a:t>Podpora mládeže</a:t>
            </a:r>
          </a:p>
          <a:p>
            <a:pPr eaLnBrk="1" hangingPunct="1"/>
            <a:r>
              <a:rPr lang="sk-SK" dirty="0"/>
              <a:t>Podpora vrcholového </a:t>
            </a:r>
            <a:r>
              <a:rPr lang="sk-SK" dirty="0" err="1"/>
              <a:t>sportu</a:t>
            </a:r>
            <a:endParaRPr lang="sk-SK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66938" y="571500"/>
            <a:ext cx="7772400" cy="1143000"/>
          </a:xfrm>
        </p:spPr>
        <p:txBody>
          <a:bodyPr/>
          <a:lstStyle/>
          <a:p>
            <a:pPr eaLnBrk="1" hangingPunct="1"/>
            <a:r>
              <a:rPr lang="sk-SK" sz="3200" dirty="0"/>
              <a:t>Počet </a:t>
            </a:r>
            <a:r>
              <a:rPr lang="sk-SK" sz="3200" dirty="0" err="1"/>
              <a:t>oddílů</a:t>
            </a:r>
            <a:r>
              <a:rPr lang="sk-SK" sz="3200" dirty="0"/>
              <a:t> a </a:t>
            </a:r>
            <a:r>
              <a:rPr lang="sk-SK" sz="3200" dirty="0" err="1"/>
              <a:t>jejich</a:t>
            </a:r>
            <a:r>
              <a:rPr lang="sk-SK" sz="3200" dirty="0"/>
              <a:t> </a:t>
            </a:r>
            <a:r>
              <a:rPr lang="sk-SK" sz="3200" dirty="0" err="1"/>
              <a:t>členů</a:t>
            </a:r>
            <a:r>
              <a:rPr lang="sk-SK" sz="3200" dirty="0"/>
              <a:t> 1957-1978</a:t>
            </a:r>
            <a:br>
              <a:rPr lang="sk-SK" sz="3200" dirty="0"/>
            </a:br>
            <a:endParaRPr lang="cs-CZ" sz="3200" dirty="0"/>
          </a:p>
        </p:txBody>
      </p:sp>
      <p:grpSp>
        <p:nvGrpSpPr>
          <p:cNvPr id="75779" name="Group 4"/>
          <p:cNvGrpSpPr>
            <a:grpSpLocks/>
          </p:cNvGrpSpPr>
          <p:nvPr/>
        </p:nvGrpSpPr>
        <p:grpSpPr bwMode="auto">
          <a:xfrm>
            <a:off x="1847851" y="1214438"/>
            <a:ext cx="8569325" cy="4951412"/>
            <a:chOff x="-3" y="-226"/>
            <a:chExt cx="4208" cy="4068"/>
          </a:xfrm>
        </p:grpSpPr>
        <p:grpSp>
          <p:nvGrpSpPr>
            <p:cNvPr id="75780" name="Group 5"/>
            <p:cNvGrpSpPr>
              <a:grpSpLocks/>
            </p:cNvGrpSpPr>
            <p:nvPr/>
          </p:nvGrpSpPr>
          <p:grpSpPr bwMode="auto">
            <a:xfrm>
              <a:off x="0" y="-4"/>
              <a:ext cx="4202" cy="3846"/>
              <a:chOff x="0" y="-4"/>
              <a:chExt cx="4202" cy="3846"/>
            </a:xfrm>
          </p:grpSpPr>
          <p:grpSp>
            <p:nvGrpSpPr>
              <p:cNvPr id="75782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962" cy="647"/>
                <a:chOff x="0" y="0"/>
                <a:chExt cx="962" cy="647"/>
              </a:xfrm>
            </p:grpSpPr>
            <p:sp>
              <p:nvSpPr>
                <p:cNvPr id="75957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109"/>
                  <a:ext cx="876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r"/>
                  <a:r>
                    <a:rPr lang="sk-SK">
                      <a:cs typeface="Times New Roman" pitchFamily="18" charset="0"/>
                    </a:rPr>
                    <a:t>Rok</a:t>
                  </a:r>
                </a:p>
                <a:p>
                  <a:pPr eaLnBrk="0" hangingPunct="0"/>
                  <a:r>
                    <a:rPr lang="sk-SK"/>
                    <a:t>S</a:t>
                  </a:r>
                  <a:r>
                    <a:rPr lang="sk-SK">
                      <a:cs typeface="Times New Roman" pitchFamily="18" charset="0"/>
                    </a:rPr>
                    <a:t>port</a:t>
                  </a:r>
                </a:p>
                <a:p>
                  <a:pPr algn="r" eaLnBrk="0" hangingPunct="0"/>
                  <a:endParaRPr lang="sk-SK"/>
                </a:p>
              </p:txBody>
            </p:sp>
            <p:sp>
              <p:nvSpPr>
                <p:cNvPr id="75958" name="Rectangle 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62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83" name="Group 9"/>
              <p:cNvGrpSpPr>
                <a:grpSpLocks/>
              </p:cNvGrpSpPr>
              <p:nvPr/>
            </p:nvGrpSpPr>
            <p:grpSpPr bwMode="auto">
              <a:xfrm>
                <a:off x="962" y="-4"/>
                <a:ext cx="540" cy="542"/>
                <a:chOff x="962" y="-4"/>
                <a:chExt cx="540" cy="542"/>
              </a:xfrm>
            </p:grpSpPr>
            <p:sp>
              <p:nvSpPr>
                <p:cNvPr id="75955" name="Rectangle 10"/>
                <p:cNvSpPr>
                  <a:spLocks noChangeArrowheads="1"/>
                </p:cNvSpPr>
                <p:nvPr/>
              </p:nvSpPr>
              <p:spPr bwMode="auto">
                <a:xfrm>
                  <a:off x="1005" y="-4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1957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56" name="Rectangle 11"/>
                <p:cNvSpPr>
                  <a:spLocks noChangeArrowheads="1"/>
                </p:cNvSpPr>
                <p:nvPr/>
              </p:nvSpPr>
              <p:spPr bwMode="auto">
                <a:xfrm>
                  <a:off x="96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84" name="Group 12"/>
              <p:cNvGrpSpPr>
                <a:grpSpLocks/>
              </p:cNvGrpSpPr>
              <p:nvPr/>
            </p:nvGrpSpPr>
            <p:grpSpPr bwMode="auto">
              <a:xfrm>
                <a:off x="1502" y="0"/>
                <a:ext cx="540" cy="538"/>
                <a:chOff x="1502" y="0"/>
                <a:chExt cx="540" cy="538"/>
              </a:xfrm>
            </p:grpSpPr>
            <p:sp>
              <p:nvSpPr>
                <p:cNvPr id="75953" name="Rectangle 13"/>
                <p:cNvSpPr>
                  <a:spLocks noChangeArrowheads="1"/>
                </p:cNvSpPr>
                <p:nvPr/>
              </p:nvSpPr>
              <p:spPr bwMode="auto">
                <a:xfrm>
                  <a:off x="1545" y="0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1961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54" name="Rectangle 14"/>
                <p:cNvSpPr>
                  <a:spLocks noChangeArrowheads="1"/>
                </p:cNvSpPr>
                <p:nvPr/>
              </p:nvSpPr>
              <p:spPr bwMode="auto">
                <a:xfrm>
                  <a:off x="150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85" name="Group 15"/>
              <p:cNvGrpSpPr>
                <a:grpSpLocks/>
              </p:cNvGrpSpPr>
              <p:nvPr/>
            </p:nvGrpSpPr>
            <p:grpSpPr bwMode="auto">
              <a:xfrm>
                <a:off x="2042" y="0"/>
                <a:ext cx="540" cy="538"/>
                <a:chOff x="2042" y="0"/>
                <a:chExt cx="540" cy="538"/>
              </a:xfrm>
            </p:grpSpPr>
            <p:sp>
              <p:nvSpPr>
                <p:cNvPr id="75951" name="Rectangle 16"/>
                <p:cNvSpPr>
                  <a:spLocks noChangeArrowheads="1"/>
                </p:cNvSpPr>
                <p:nvPr/>
              </p:nvSpPr>
              <p:spPr bwMode="auto">
                <a:xfrm>
                  <a:off x="2085" y="0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1966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52" name="Rectangle 17"/>
                <p:cNvSpPr>
                  <a:spLocks noChangeArrowheads="1"/>
                </p:cNvSpPr>
                <p:nvPr/>
              </p:nvSpPr>
              <p:spPr bwMode="auto">
                <a:xfrm>
                  <a:off x="204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86" name="Group 18"/>
              <p:cNvGrpSpPr>
                <a:grpSpLocks/>
              </p:cNvGrpSpPr>
              <p:nvPr/>
            </p:nvGrpSpPr>
            <p:grpSpPr bwMode="auto">
              <a:xfrm>
                <a:off x="2582" y="0"/>
                <a:ext cx="540" cy="538"/>
                <a:chOff x="2582" y="0"/>
                <a:chExt cx="540" cy="538"/>
              </a:xfrm>
            </p:grpSpPr>
            <p:sp>
              <p:nvSpPr>
                <p:cNvPr id="75949" name="Rectangle 19"/>
                <p:cNvSpPr>
                  <a:spLocks noChangeArrowheads="1"/>
                </p:cNvSpPr>
                <p:nvPr/>
              </p:nvSpPr>
              <p:spPr bwMode="auto">
                <a:xfrm>
                  <a:off x="2625" y="0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1968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50" name="Rectangle 20"/>
                <p:cNvSpPr>
                  <a:spLocks noChangeArrowheads="1"/>
                </p:cNvSpPr>
                <p:nvPr/>
              </p:nvSpPr>
              <p:spPr bwMode="auto">
                <a:xfrm>
                  <a:off x="258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87" name="Group 21"/>
              <p:cNvGrpSpPr>
                <a:grpSpLocks/>
              </p:cNvGrpSpPr>
              <p:nvPr/>
            </p:nvGrpSpPr>
            <p:grpSpPr bwMode="auto">
              <a:xfrm>
                <a:off x="3122" y="0"/>
                <a:ext cx="540" cy="538"/>
                <a:chOff x="3122" y="0"/>
                <a:chExt cx="540" cy="538"/>
              </a:xfrm>
            </p:grpSpPr>
            <p:sp>
              <p:nvSpPr>
                <p:cNvPr id="75947" name="Rectangle 22"/>
                <p:cNvSpPr>
                  <a:spLocks noChangeArrowheads="1"/>
                </p:cNvSpPr>
                <p:nvPr/>
              </p:nvSpPr>
              <p:spPr bwMode="auto">
                <a:xfrm>
                  <a:off x="3165" y="0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1972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48" name="Rectangle 23"/>
                <p:cNvSpPr>
                  <a:spLocks noChangeArrowheads="1"/>
                </p:cNvSpPr>
                <p:nvPr/>
              </p:nvSpPr>
              <p:spPr bwMode="auto">
                <a:xfrm>
                  <a:off x="312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88" name="Group 24"/>
              <p:cNvGrpSpPr>
                <a:grpSpLocks/>
              </p:cNvGrpSpPr>
              <p:nvPr/>
            </p:nvGrpSpPr>
            <p:grpSpPr bwMode="auto">
              <a:xfrm>
                <a:off x="3662" y="0"/>
                <a:ext cx="540" cy="538"/>
                <a:chOff x="3662" y="0"/>
                <a:chExt cx="540" cy="538"/>
              </a:xfrm>
            </p:grpSpPr>
            <p:sp>
              <p:nvSpPr>
                <p:cNvPr id="75945" name="Rectangle 25"/>
                <p:cNvSpPr>
                  <a:spLocks noChangeArrowheads="1"/>
                </p:cNvSpPr>
                <p:nvPr/>
              </p:nvSpPr>
              <p:spPr bwMode="auto">
                <a:xfrm>
                  <a:off x="3705" y="0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1978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46" name="Rectangle 26"/>
                <p:cNvSpPr>
                  <a:spLocks noChangeArrowheads="1"/>
                </p:cNvSpPr>
                <p:nvPr/>
              </p:nvSpPr>
              <p:spPr bwMode="auto">
                <a:xfrm>
                  <a:off x="366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89" name="Group 27"/>
              <p:cNvGrpSpPr>
                <a:grpSpLocks/>
              </p:cNvGrpSpPr>
              <p:nvPr/>
            </p:nvGrpSpPr>
            <p:grpSpPr bwMode="auto">
              <a:xfrm>
                <a:off x="0" y="538"/>
                <a:ext cx="962" cy="826"/>
                <a:chOff x="0" y="538"/>
                <a:chExt cx="962" cy="826"/>
              </a:xfrm>
            </p:grpSpPr>
            <p:sp>
              <p:nvSpPr>
                <p:cNvPr id="75943" name="Rectangle 28"/>
                <p:cNvSpPr>
                  <a:spLocks noChangeArrowheads="1"/>
                </p:cNvSpPr>
                <p:nvPr/>
              </p:nvSpPr>
              <p:spPr bwMode="auto">
                <a:xfrm>
                  <a:off x="43" y="538"/>
                  <a:ext cx="876" cy="826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just"/>
                  <a:r>
                    <a:rPr lang="sk-SK">
                      <a:cs typeface="Times New Roman" pitchFamily="18" charset="0"/>
                    </a:rPr>
                    <a:t>Box</a:t>
                  </a:r>
                </a:p>
                <a:p>
                  <a:pPr algn="just" eaLnBrk="0" hangingPunct="0"/>
                  <a:endParaRPr lang="sk-SK"/>
                </a:p>
              </p:txBody>
            </p:sp>
            <p:sp>
              <p:nvSpPr>
                <p:cNvPr id="75944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538"/>
                  <a:ext cx="962" cy="826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0" name="Group 30"/>
              <p:cNvGrpSpPr>
                <a:grpSpLocks/>
              </p:cNvGrpSpPr>
              <p:nvPr/>
            </p:nvGrpSpPr>
            <p:grpSpPr bwMode="auto">
              <a:xfrm>
                <a:off x="962" y="538"/>
                <a:ext cx="540" cy="413"/>
                <a:chOff x="962" y="538"/>
                <a:chExt cx="540" cy="413"/>
              </a:xfrm>
            </p:grpSpPr>
            <p:sp>
              <p:nvSpPr>
                <p:cNvPr id="75941" name="Rectangle 31"/>
                <p:cNvSpPr>
                  <a:spLocks noChangeArrowheads="1"/>
                </p:cNvSpPr>
                <p:nvPr/>
              </p:nvSpPr>
              <p:spPr bwMode="auto">
                <a:xfrm>
                  <a:off x="100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109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42" name="Rectangle 32"/>
                <p:cNvSpPr>
                  <a:spLocks noChangeArrowheads="1"/>
                </p:cNvSpPr>
                <p:nvPr/>
              </p:nvSpPr>
              <p:spPr bwMode="auto">
                <a:xfrm>
                  <a:off x="96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1" name="Group 33"/>
              <p:cNvGrpSpPr>
                <a:grpSpLocks/>
              </p:cNvGrpSpPr>
              <p:nvPr/>
            </p:nvGrpSpPr>
            <p:grpSpPr bwMode="auto">
              <a:xfrm>
                <a:off x="1502" y="538"/>
                <a:ext cx="540" cy="413"/>
                <a:chOff x="1502" y="538"/>
                <a:chExt cx="540" cy="413"/>
              </a:xfrm>
            </p:grpSpPr>
            <p:sp>
              <p:nvSpPr>
                <p:cNvPr id="75939" name="Rectangle 34"/>
                <p:cNvSpPr>
                  <a:spLocks noChangeArrowheads="1"/>
                </p:cNvSpPr>
                <p:nvPr/>
              </p:nvSpPr>
              <p:spPr bwMode="auto">
                <a:xfrm>
                  <a:off x="154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133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40" name="Rectangle 35"/>
                <p:cNvSpPr>
                  <a:spLocks noChangeArrowheads="1"/>
                </p:cNvSpPr>
                <p:nvPr/>
              </p:nvSpPr>
              <p:spPr bwMode="auto">
                <a:xfrm>
                  <a:off x="150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2" name="Group 36"/>
              <p:cNvGrpSpPr>
                <a:grpSpLocks/>
              </p:cNvGrpSpPr>
              <p:nvPr/>
            </p:nvGrpSpPr>
            <p:grpSpPr bwMode="auto">
              <a:xfrm>
                <a:off x="2042" y="538"/>
                <a:ext cx="540" cy="413"/>
                <a:chOff x="2042" y="538"/>
                <a:chExt cx="540" cy="413"/>
              </a:xfrm>
            </p:grpSpPr>
            <p:sp>
              <p:nvSpPr>
                <p:cNvPr id="75937" name="Rectangle 37"/>
                <p:cNvSpPr>
                  <a:spLocks noChangeArrowheads="1"/>
                </p:cNvSpPr>
                <p:nvPr/>
              </p:nvSpPr>
              <p:spPr bwMode="auto">
                <a:xfrm>
                  <a:off x="208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94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38" name="Rectangle 38"/>
                <p:cNvSpPr>
                  <a:spLocks noChangeArrowheads="1"/>
                </p:cNvSpPr>
                <p:nvPr/>
              </p:nvSpPr>
              <p:spPr bwMode="auto">
                <a:xfrm>
                  <a:off x="204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3" name="Group 39"/>
              <p:cNvGrpSpPr>
                <a:grpSpLocks/>
              </p:cNvGrpSpPr>
              <p:nvPr/>
            </p:nvGrpSpPr>
            <p:grpSpPr bwMode="auto">
              <a:xfrm>
                <a:off x="2582" y="538"/>
                <a:ext cx="540" cy="413"/>
                <a:chOff x="2582" y="538"/>
                <a:chExt cx="540" cy="413"/>
              </a:xfrm>
            </p:grpSpPr>
            <p:sp>
              <p:nvSpPr>
                <p:cNvPr id="75935" name="Rectangle 40"/>
                <p:cNvSpPr>
                  <a:spLocks noChangeArrowheads="1"/>
                </p:cNvSpPr>
                <p:nvPr/>
              </p:nvSpPr>
              <p:spPr bwMode="auto">
                <a:xfrm>
                  <a:off x="262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75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36" name="Rectangle 41"/>
                <p:cNvSpPr>
                  <a:spLocks noChangeArrowheads="1"/>
                </p:cNvSpPr>
                <p:nvPr/>
              </p:nvSpPr>
              <p:spPr bwMode="auto">
                <a:xfrm>
                  <a:off x="258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4" name="Group 42"/>
              <p:cNvGrpSpPr>
                <a:grpSpLocks/>
              </p:cNvGrpSpPr>
              <p:nvPr/>
            </p:nvGrpSpPr>
            <p:grpSpPr bwMode="auto">
              <a:xfrm>
                <a:off x="3122" y="538"/>
                <a:ext cx="540" cy="413"/>
                <a:chOff x="3122" y="538"/>
                <a:chExt cx="540" cy="413"/>
              </a:xfrm>
            </p:grpSpPr>
            <p:sp>
              <p:nvSpPr>
                <p:cNvPr id="75933" name="Rectangle 43"/>
                <p:cNvSpPr>
                  <a:spLocks noChangeArrowheads="1"/>
                </p:cNvSpPr>
                <p:nvPr/>
              </p:nvSpPr>
              <p:spPr bwMode="auto">
                <a:xfrm>
                  <a:off x="316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57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34" name="Rectangle 44"/>
                <p:cNvSpPr>
                  <a:spLocks noChangeArrowheads="1"/>
                </p:cNvSpPr>
                <p:nvPr/>
              </p:nvSpPr>
              <p:spPr bwMode="auto">
                <a:xfrm>
                  <a:off x="312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5" name="Group 45"/>
              <p:cNvGrpSpPr>
                <a:grpSpLocks/>
              </p:cNvGrpSpPr>
              <p:nvPr/>
            </p:nvGrpSpPr>
            <p:grpSpPr bwMode="auto">
              <a:xfrm>
                <a:off x="3662" y="538"/>
                <a:ext cx="540" cy="413"/>
                <a:chOff x="3662" y="538"/>
                <a:chExt cx="540" cy="413"/>
              </a:xfrm>
            </p:grpSpPr>
            <p:sp>
              <p:nvSpPr>
                <p:cNvPr id="75931" name="Rectangle 46"/>
                <p:cNvSpPr>
                  <a:spLocks noChangeArrowheads="1"/>
                </p:cNvSpPr>
                <p:nvPr/>
              </p:nvSpPr>
              <p:spPr bwMode="auto">
                <a:xfrm>
                  <a:off x="370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63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32" name="Rectangle 47"/>
                <p:cNvSpPr>
                  <a:spLocks noChangeArrowheads="1"/>
                </p:cNvSpPr>
                <p:nvPr/>
              </p:nvSpPr>
              <p:spPr bwMode="auto">
                <a:xfrm>
                  <a:off x="366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6" name="Group 48"/>
              <p:cNvGrpSpPr>
                <a:grpSpLocks/>
              </p:cNvGrpSpPr>
              <p:nvPr/>
            </p:nvGrpSpPr>
            <p:grpSpPr bwMode="auto">
              <a:xfrm>
                <a:off x="962" y="951"/>
                <a:ext cx="540" cy="413"/>
                <a:chOff x="962" y="951"/>
                <a:chExt cx="540" cy="413"/>
              </a:xfrm>
            </p:grpSpPr>
            <p:sp>
              <p:nvSpPr>
                <p:cNvPr id="75929" name="Rectangle 49"/>
                <p:cNvSpPr>
                  <a:spLocks noChangeArrowheads="1"/>
                </p:cNvSpPr>
                <p:nvPr/>
              </p:nvSpPr>
              <p:spPr bwMode="auto">
                <a:xfrm>
                  <a:off x="100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2772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30" name="Rectangle 50"/>
                <p:cNvSpPr>
                  <a:spLocks noChangeArrowheads="1"/>
                </p:cNvSpPr>
                <p:nvPr/>
              </p:nvSpPr>
              <p:spPr bwMode="auto">
                <a:xfrm>
                  <a:off x="96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7" name="Group 51"/>
              <p:cNvGrpSpPr>
                <a:grpSpLocks/>
              </p:cNvGrpSpPr>
              <p:nvPr/>
            </p:nvGrpSpPr>
            <p:grpSpPr bwMode="auto">
              <a:xfrm>
                <a:off x="1502" y="951"/>
                <a:ext cx="540" cy="413"/>
                <a:chOff x="1502" y="951"/>
                <a:chExt cx="540" cy="413"/>
              </a:xfrm>
            </p:grpSpPr>
            <p:sp>
              <p:nvSpPr>
                <p:cNvPr id="75927" name="Rectangle 52"/>
                <p:cNvSpPr>
                  <a:spLocks noChangeArrowheads="1"/>
                </p:cNvSpPr>
                <p:nvPr/>
              </p:nvSpPr>
              <p:spPr bwMode="auto">
                <a:xfrm>
                  <a:off x="154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4583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28" name="Rectangle 53"/>
                <p:cNvSpPr>
                  <a:spLocks noChangeArrowheads="1"/>
                </p:cNvSpPr>
                <p:nvPr/>
              </p:nvSpPr>
              <p:spPr bwMode="auto">
                <a:xfrm>
                  <a:off x="150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8" name="Group 54"/>
              <p:cNvGrpSpPr>
                <a:grpSpLocks/>
              </p:cNvGrpSpPr>
              <p:nvPr/>
            </p:nvGrpSpPr>
            <p:grpSpPr bwMode="auto">
              <a:xfrm>
                <a:off x="2042" y="951"/>
                <a:ext cx="540" cy="413"/>
                <a:chOff x="2042" y="951"/>
                <a:chExt cx="540" cy="413"/>
              </a:xfrm>
            </p:grpSpPr>
            <p:sp>
              <p:nvSpPr>
                <p:cNvPr id="75925" name="Rectangle 55"/>
                <p:cNvSpPr>
                  <a:spLocks noChangeArrowheads="1"/>
                </p:cNvSpPr>
                <p:nvPr/>
              </p:nvSpPr>
              <p:spPr bwMode="auto">
                <a:xfrm>
                  <a:off x="208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3387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26" name="Rectangle 56"/>
                <p:cNvSpPr>
                  <a:spLocks noChangeArrowheads="1"/>
                </p:cNvSpPr>
                <p:nvPr/>
              </p:nvSpPr>
              <p:spPr bwMode="auto">
                <a:xfrm>
                  <a:off x="204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9" name="Group 57"/>
              <p:cNvGrpSpPr>
                <a:grpSpLocks/>
              </p:cNvGrpSpPr>
              <p:nvPr/>
            </p:nvGrpSpPr>
            <p:grpSpPr bwMode="auto">
              <a:xfrm>
                <a:off x="2582" y="951"/>
                <a:ext cx="540" cy="413"/>
                <a:chOff x="2582" y="951"/>
                <a:chExt cx="540" cy="413"/>
              </a:xfrm>
            </p:grpSpPr>
            <p:sp>
              <p:nvSpPr>
                <p:cNvPr id="75923" name="Rectangle 58"/>
                <p:cNvSpPr>
                  <a:spLocks noChangeArrowheads="1"/>
                </p:cNvSpPr>
                <p:nvPr/>
              </p:nvSpPr>
              <p:spPr bwMode="auto">
                <a:xfrm>
                  <a:off x="262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2866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24" name="Rectangle 59"/>
                <p:cNvSpPr>
                  <a:spLocks noChangeArrowheads="1"/>
                </p:cNvSpPr>
                <p:nvPr/>
              </p:nvSpPr>
              <p:spPr bwMode="auto">
                <a:xfrm>
                  <a:off x="258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0" name="Group 60"/>
              <p:cNvGrpSpPr>
                <a:grpSpLocks/>
              </p:cNvGrpSpPr>
              <p:nvPr/>
            </p:nvGrpSpPr>
            <p:grpSpPr bwMode="auto">
              <a:xfrm>
                <a:off x="3122" y="951"/>
                <a:ext cx="540" cy="413"/>
                <a:chOff x="3122" y="951"/>
                <a:chExt cx="540" cy="413"/>
              </a:xfrm>
            </p:grpSpPr>
            <p:sp>
              <p:nvSpPr>
                <p:cNvPr id="75921" name="Rectangle 61"/>
                <p:cNvSpPr>
                  <a:spLocks noChangeArrowheads="1"/>
                </p:cNvSpPr>
                <p:nvPr/>
              </p:nvSpPr>
              <p:spPr bwMode="auto">
                <a:xfrm>
                  <a:off x="316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2831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22" name="Rectangle 62"/>
                <p:cNvSpPr>
                  <a:spLocks noChangeArrowheads="1"/>
                </p:cNvSpPr>
                <p:nvPr/>
              </p:nvSpPr>
              <p:spPr bwMode="auto">
                <a:xfrm>
                  <a:off x="312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1" name="Group 63"/>
              <p:cNvGrpSpPr>
                <a:grpSpLocks/>
              </p:cNvGrpSpPr>
              <p:nvPr/>
            </p:nvGrpSpPr>
            <p:grpSpPr bwMode="auto">
              <a:xfrm>
                <a:off x="3662" y="951"/>
                <a:ext cx="540" cy="413"/>
                <a:chOff x="3662" y="951"/>
                <a:chExt cx="540" cy="413"/>
              </a:xfrm>
            </p:grpSpPr>
            <p:sp>
              <p:nvSpPr>
                <p:cNvPr id="75919" name="Rectangle 64"/>
                <p:cNvSpPr>
                  <a:spLocks noChangeArrowheads="1"/>
                </p:cNvSpPr>
                <p:nvPr/>
              </p:nvSpPr>
              <p:spPr bwMode="auto">
                <a:xfrm>
                  <a:off x="370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3319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20" name="Rectangle 65"/>
                <p:cNvSpPr>
                  <a:spLocks noChangeArrowheads="1"/>
                </p:cNvSpPr>
                <p:nvPr/>
              </p:nvSpPr>
              <p:spPr bwMode="auto">
                <a:xfrm>
                  <a:off x="366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2" name="Group 66"/>
              <p:cNvGrpSpPr>
                <a:grpSpLocks/>
              </p:cNvGrpSpPr>
              <p:nvPr/>
            </p:nvGrpSpPr>
            <p:grpSpPr bwMode="auto">
              <a:xfrm>
                <a:off x="0" y="1364"/>
                <a:ext cx="962" cy="826"/>
                <a:chOff x="0" y="1364"/>
                <a:chExt cx="962" cy="826"/>
              </a:xfrm>
            </p:grpSpPr>
            <p:sp>
              <p:nvSpPr>
                <p:cNvPr id="75917" name="Rectangle 67"/>
                <p:cNvSpPr>
                  <a:spLocks noChangeArrowheads="1"/>
                </p:cNvSpPr>
                <p:nvPr/>
              </p:nvSpPr>
              <p:spPr bwMode="auto">
                <a:xfrm>
                  <a:off x="43" y="1364"/>
                  <a:ext cx="876" cy="826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just"/>
                  <a:r>
                    <a:rPr lang="sk-SK">
                      <a:cs typeface="Times New Roman" pitchFamily="18" charset="0"/>
                    </a:rPr>
                    <a:t>Džúdó a karate</a:t>
                  </a:r>
                </a:p>
                <a:p>
                  <a:pPr algn="just" eaLnBrk="0" hangingPunct="0"/>
                  <a:endParaRPr lang="sk-SK"/>
                </a:p>
              </p:txBody>
            </p:sp>
            <p:sp>
              <p:nvSpPr>
                <p:cNvPr id="75918" name="Rectangle 68"/>
                <p:cNvSpPr>
                  <a:spLocks noChangeArrowheads="1"/>
                </p:cNvSpPr>
                <p:nvPr/>
              </p:nvSpPr>
              <p:spPr bwMode="auto">
                <a:xfrm>
                  <a:off x="0" y="1364"/>
                  <a:ext cx="962" cy="826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3" name="Group 69"/>
              <p:cNvGrpSpPr>
                <a:grpSpLocks/>
              </p:cNvGrpSpPr>
              <p:nvPr/>
            </p:nvGrpSpPr>
            <p:grpSpPr bwMode="auto">
              <a:xfrm>
                <a:off x="962" y="1364"/>
                <a:ext cx="540" cy="413"/>
                <a:chOff x="962" y="1364"/>
                <a:chExt cx="540" cy="413"/>
              </a:xfrm>
            </p:grpSpPr>
            <p:sp>
              <p:nvSpPr>
                <p:cNvPr id="75915" name="Rectangle 70"/>
                <p:cNvSpPr>
                  <a:spLocks noChangeArrowheads="1"/>
                </p:cNvSpPr>
                <p:nvPr/>
              </p:nvSpPr>
              <p:spPr bwMode="auto">
                <a:xfrm>
                  <a:off x="100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41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16" name="Rectangle 71"/>
                <p:cNvSpPr>
                  <a:spLocks noChangeArrowheads="1"/>
                </p:cNvSpPr>
                <p:nvPr/>
              </p:nvSpPr>
              <p:spPr bwMode="auto">
                <a:xfrm>
                  <a:off x="96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4" name="Group 72"/>
              <p:cNvGrpSpPr>
                <a:grpSpLocks/>
              </p:cNvGrpSpPr>
              <p:nvPr/>
            </p:nvGrpSpPr>
            <p:grpSpPr bwMode="auto">
              <a:xfrm>
                <a:off x="1502" y="1364"/>
                <a:ext cx="540" cy="413"/>
                <a:chOff x="1502" y="1364"/>
                <a:chExt cx="540" cy="413"/>
              </a:xfrm>
            </p:grpSpPr>
            <p:sp>
              <p:nvSpPr>
                <p:cNvPr id="75913" name="Rectangle 73"/>
                <p:cNvSpPr>
                  <a:spLocks noChangeArrowheads="1"/>
                </p:cNvSpPr>
                <p:nvPr/>
              </p:nvSpPr>
              <p:spPr bwMode="auto">
                <a:xfrm>
                  <a:off x="154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81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14" name="Rectangle 74"/>
                <p:cNvSpPr>
                  <a:spLocks noChangeArrowheads="1"/>
                </p:cNvSpPr>
                <p:nvPr/>
              </p:nvSpPr>
              <p:spPr bwMode="auto">
                <a:xfrm>
                  <a:off x="150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5" name="Group 75"/>
              <p:cNvGrpSpPr>
                <a:grpSpLocks/>
              </p:cNvGrpSpPr>
              <p:nvPr/>
            </p:nvGrpSpPr>
            <p:grpSpPr bwMode="auto">
              <a:xfrm>
                <a:off x="2042" y="1364"/>
                <a:ext cx="540" cy="413"/>
                <a:chOff x="2042" y="1364"/>
                <a:chExt cx="540" cy="413"/>
              </a:xfrm>
            </p:grpSpPr>
            <p:sp>
              <p:nvSpPr>
                <p:cNvPr id="75911" name="Rectangle 76"/>
                <p:cNvSpPr>
                  <a:spLocks noChangeArrowheads="1"/>
                </p:cNvSpPr>
                <p:nvPr/>
              </p:nvSpPr>
              <p:spPr bwMode="auto">
                <a:xfrm>
                  <a:off x="208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112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12" name="Rectangle 77"/>
                <p:cNvSpPr>
                  <a:spLocks noChangeArrowheads="1"/>
                </p:cNvSpPr>
                <p:nvPr/>
              </p:nvSpPr>
              <p:spPr bwMode="auto">
                <a:xfrm>
                  <a:off x="204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6" name="Group 78"/>
              <p:cNvGrpSpPr>
                <a:grpSpLocks/>
              </p:cNvGrpSpPr>
              <p:nvPr/>
            </p:nvGrpSpPr>
            <p:grpSpPr bwMode="auto">
              <a:xfrm>
                <a:off x="2582" y="1364"/>
                <a:ext cx="540" cy="413"/>
                <a:chOff x="2582" y="1364"/>
                <a:chExt cx="540" cy="413"/>
              </a:xfrm>
            </p:grpSpPr>
            <p:sp>
              <p:nvSpPr>
                <p:cNvPr id="75909" name="Rectangle 79"/>
                <p:cNvSpPr>
                  <a:spLocks noChangeArrowheads="1"/>
                </p:cNvSpPr>
                <p:nvPr/>
              </p:nvSpPr>
              <p:spPr bwMode="auto">
                <a:xfrm>
                  <a:off x="262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116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10" name="Rectangle 80"/>
                <p:cNvSpPr>
                  <a:spLocks noChangeArrowheads="1"/>
                </p:cNvSpPr>
                <p:nvPr/>
              </p:nvSpPr>
              <p:spPr bwMode="auto">
                <a:xfrm>
                  <a:off x="258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7" name="Group 81"/>
              <p:cNvGrpSpPr>
                <a:grpSpLocks/>
              </p:cNvGrpSpPr>
              <p:nvPr/>
            </p:nvGrpSpPr>
            <p:grpSpPr bwMode="auto">
              <a:xfrm>
                <a:off x="3122" y="1364"/>
                <a:ext cx="540" cy="413"/>
                <a:chOff x="3122" y="1364"/>
                <a:chExt cx="540" cy="413"/>
              </a:xfrm>
            </p:grpSpPr>
            <p:sp>
              <p:nvSpPr>
                <p:cNvPr id="75907" name="Rectangle 82"/>
                <p:cNvSpPr>
                  <a:spLocks noChangeArrowheads="1"/>
                </p:cNvSpPr>
                <p:nvPr/>
              </p:nvSpPr>
              <p:spPr bwMode="auto">
                <a:xfrm>
                  <a:off x="316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133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08" name="Rectangle 83"/>
                <p:cNvSpPr>
                  <a:spLocks noChangeArrowheads="1"/>
                </p:cNvSpPr>
                <p:nvPr/>
              </p:nvSpPr>
              <p:spPr bwMode="auto">
                <a:xfrm>
                  <a:off x="312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8" name="Group 84"/>
              <p:cNvGrpSpPr>
                <a:grpSpLocks/>
              </p:cNvGrpSpPr>
              <p:nvPr/>
            </p:nvGrpSpPr>
            <p:grpSpPr bwMode="auto">
              <a:xfrm>
                <a:off x="3662" y="1364"/>
                <a:ext cx="540" cy="413"/>
                <a:chOff x="3662" y="1364"/>
                <a:chExt cx="540" cy="413"/>
              </a:xfrm>
            </p:grpSpPr>
            <p:sp>
              <p:nvSpPr>
                <p:cNvPr id="75905" name="Rectangle 85"/>
                <p:cNvSpPr>
                  <a:spLocks noChangeArrowheads="1"/>
                </p:cNvSpPr>
                <p:nvPr/>
              </p:nvSpPr>
              <p:spPr bwMode="auto">
                <a:xfrm>
                  <a:off x="370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230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06" name="Rectangle 86"/>
                <p:cNvSpPr>
                  <a:spLocks noChangeArrowheads="1"/>
                </p:cNvSpPr>
                <p:nvPr/>
              </p:nvSpPr>
              <p:spPr bwMode="auto">
                <a:xfrm>
                  <a:off x="366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9" name="Group 87"/>
              <p:cNvGrpSpPr>
                <a:grpSpLocks/>
              </p:cNvGrpSpPr>
              <p:nvPr/>
            </p:nvGrpSpPr>
            <p:grpSpPr bwMode="auto">
              <a:xfrm>
                <a:off x="962" y="1777"/>
                <a:ext cx="540" cy="413"/>
                <a:chOff x="962" y="1777"/>
                <a:chExt cx="540" cy="413"/>
              </a:xfrm>
            </p:grpSpPr>
            <p:sp>
              <p:nvSpPr>
                <p:cNvPr id="75903" name="Rectangle 88"/>
                <p:cNvSpPr>
                  <a:spLocks noChangeArrowheads="1"/>
                </p:cNvSpPr>
                <p:nvPr/>
              </p:nvSpPr>
              <p:spPr bwMode="auto">
                <a:xfrm>
                  <a:off x="100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1158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04" name="Rectangle 89"/>
                <p:cNvSpPr>
                  <a:spLocks noChangeArrowheads="1"/>
                </p:cNvSpPr>
                <p:nvPr/>
              </p:nvSpPr>
              <p:spPr bwMode="auto">
                <a:xfrm>
                  <a:off x="96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0" name="Group 90"/>
              <p:cNvGrpSpPr>
                <a:grpSpLocks/>
              </p:cNvGrpSpPr>
              <p:nvPr/>
            </p:nvGrpSpPr>
            <p:grpSpPr bwMode="auto">
              <a:xfrm>
                <a:off x="1502" y="1777"/>
                <a:ext cx="540" cy="413"/>
                <a:chOff x="1502" y="1777"/>
                <a:chExt cx="540" cy="413"/>
              </a:xfrm>
            </p:grpSpPr>
            <p:sp>
              <p:nvSpPr>
                <p:cNvPr id="75901" name="Rectangle 91"/>
                <p:cNvSpPr>
                  <a:spLocks noChangeArrowheads="1"/>
                </p:cNvSpPr>
                <p:nvPr/>
              </p:nvSpPr>
              <p:spPr bwMode="auto">
                <a:xfrm>
                  <a:off x="154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3150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02" name="Rectangle 92"/>
                <p:cNvSpPr>
                  <a:spLocks noChangeArrowheads="1"/>
                </p:cNvSpPr>
                <p:nvPr/>
              </p:nvSpPr>
              <p:spPr bwMode="auto">
                <a:xfrm>
                  <a:off x="150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1" name="Group 93"/>
              <p:cNvGrpSpPr>
                <a:grpSpLocks/>
              </p:cNvGrpSpPr>
              <p:nvPr/>
            </p:nvGrpSpPr>
            <p:grpSpPr bwMode="auto">
              <a:xfrm>
                <a:off x="2042" y="1777"/>
                <a:ext cx="540" cy="413"/>
                <a:chOff x="2042" y="1777"/>
                <a:chExt cx="540" cy="413"/>
              </a:xfrm>
            </p:grpSpPr>
            <p:sp>
              <p:nvSpPr>
                <p:cNvPr id="75899" name="Rectangle 94"/>
                <p:cNvSpPr>
                  <a:spLocks noChangeArrowheads="1"/>
                </p:cNvSpPr>
                <p:nvPr/>
              </p:nvSpPr>
              <p:spPr bwMode="auto">
                <a:xfrm>
                  <a:off x="208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4907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00" name="Rectangle 95"/>
                <p:cNvSpPr>
                  <a:spLocks noChangeArrowheads="1"/>
                </p:cNvSpPr>
                <p:nvPr/>
              </p:nvSpPr>
              <p:spPr bwMode="auto">
                <a:xfrm>
                  <a:off x="204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2" name="Group 96"/>
              <p:cNvGrpSpPr>
                <a:grpSpLocks/>
              </p:cNvGrpSpPr>
              <p:nvPr/>
            </p:nvGrpSpPr>
            <p:grpSpPr bwMode="auto">
              <a:xfrm>
                <a:off x="2582" y="1777"/>
                <a:ext cx="540" cy="413"/>
                <a:chOff x="2582" y="1777"/>
                <a:chExt cx="540" cy="413"/>
              </a:xfrm>
            </p:grpSpPr>
            <p:sp>
              <p:nvSpPr>
                <p:cNvPr id="75897" name="Rectangle 97"/>
                <p:cNvSpPr>
                  <a:spLocks noChangeArrowheads="1"/>
                </p:cNvSpPr>
                <p:nvPr/>
              </p:nvSpPr>
              <p:spPr bwMode="auto">
                <a:xfrm>
                  <a:off x="262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4963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98" name="Rectangle 98"/>
                <p:cNvSpPr>
                  <a:spLocks noChangeArrowheads="1"/>
                </p:cNvSpPr>
                <p:nvPr/>
              </p:nvSpPr>
              <p:spPr bwMode="auto">
                <a:xfrm>
                  <a:off x="258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3" name="Group 99"/>
              <p:cNvGrpSpPr>
                <a:grpSpLocks/>
              </p:cNvGrpSpPr>
              <p:nvPr/>
            </p:nvGrpSpPr>
            <p:grpSpPr bwMode="auto">
              <a:xfrm>
                <a:off x="3122" y="1777"/>
                <a:ext cx="540" cy="413"/>
                <a:chOff x="3122" y="1777"/>
                <a:chExt cx="540" cy="413"/>
              </a:xfrm>
            </p:grpSpPr>
            <p:sp>
              <p:nvSpPr>
                <p:cNvPr id="75895" name="Rectangle 100"/>
                <p:cNvSpPr>
                  <a:spLocks noChangeArrowheads="1"/>
                </p:cNvSpPr>
                <p:nvPr/>
              </p:nvSpPr>
              <p:spPr bwMode="auto">
                <a:xfrm>
                  <a:off x="316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7193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96" name="Rectangle 101"/>
                <p:cNvSpPr>
                  <a:spLocks noChangeArrowheads="1"/>
                </p:cNvSpPr>
                <p:nvPr/>
              </p:nvSpPr>
              <p:spPr bwMode="auto">
                <a:xfrm>
                  <a:off x="312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4" name="Group 102"/>
              <p:cNvGrpSpPr>
                <a:grpSpLocks/>
              </p:cNvGrpSpPr>
              <p:nvPr/>
            </p:nvGrpSpPr>
            <p:grpSpPr bwMode="auto">
              <a:xfrm>
                <a:off x="3662" y="1777"/>
                <a:ext cx="540" cy="413"/>
                <a:chOff x="3662" y="1777"/>
                <a:chExt cx="540" cy="413"/>
              </a:xfrm>
            </p:grpSpPr>
            <p:sp>
              <p:nvSpPr>
                <p:cNvPr id="75893" name="Rectangle 103"/>
                <p:cNvSpPr>
                  <a:spLocks noChangeArrowheads="1"/>
                </p:cNvSpPr>
                <p:nvPr/>
              </p:nvSpPr>
              <p:spPr bwMode="auto">
                <a:xfrm>
                  <a:off x="370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15383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94" name="Rectangle 104"/>
                <p:cNvSpPr>
                  <a:spLocks noChangeArrowheads="1"/>
                </p:cNvSpPr>
                <p:nvPr/>
              </p:nvSpPr>
              <p:spPr bwMode="auto">
                <a:xfrm>
                  <a:off x="366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5" name="Group 105"/>
              <p:cNvGrpSpPr>
                <a:grpSpLocks/>
              </p:cNvGrpSpPr>
              <p:nvPr/>
            </p:nvGrpSpPr>
            <p:grpSpPr bwMode="auto">
              <a:xfrm>
                <a:off x="0" y="2190"/>
                <a:ext cx="962" cy="826"/>
                <a:chOff x="0" y="2190"/>
                <a:chExt cx="962" cy="826"/>
              </a:xfrm>
            </p:grpSpPr>
            <p:sp>
              <p:nvSpPr>
                <p:cNvPr id="75891" name="Rectangle 106"/>
                <p:cNvSpPr>
                  <a:spLocks noChangeArrowheads="1"/>
                </p:cNvSpPr>
                <p:nvPr/>
              </p:nvSpPr>
              <p:spPr bwMode="auto">
                <a:xfrm>
                  <a:off x="43" y="2190"/>
                  <a:ext cx="876" cy="826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just"/>
                  <a:r>
                    <a:rPr lang="sk-SK">
                      <a:cs typeface="Times New Roman" pitchFamily="18" charset="0"/>
                    </a:rPr>
                    <a:t>Šerm</a:t>
                  </a:r>
                </a:p>
                <a:p>
                  <a:pPr algn="just" eaLnBrk="0" hangingPunct="0"/>
                  <a:endParaRPr lang="sk-SK"/>
                </a:p>
              </p:txBody>
            </p:sp>
            <p:sp>
              <p:nvSpPr>
                <p:cNvPr id="75892" name="Rectangle 107"/>
                <p:cNvSpPr>
                  <a:spLocks noChangeArrowheads="1"/>
                </p:cNvSpPr>
                <p:nvPr/>
              </p:nvSpPr>
              <p:spPr bwMode="auto">
                <a:xfrm>
                  <a:off x="0" y="2190"/>
                  <a:ext cx="962" cy="826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6" name="Group 108"/>
              <p:cNvGrpSpPr>
                <a:grpSpLocks/>
              </p:cNvGrpSpPr>
              <p:nvPr/>
            </p:nvGrpSpPr>
            <p:grpSpPr bwMode="auto">
              <a:xfrm>
                <a:off x="962" y="2190"/>
                <a:ext cx="540" cy="413"/>
                <a:chOff x="962" y="2190"/>
                <a:chExt cx="540" cy="413"/>
              </a:xfrm>
            </p:grpSpPr>
            <p:sp>
              <p:nvSpPr>
                <p:cNvPr id="75889" name="Rectangle 109"/>
                <p:cNvSpPr>
                  <a:spLocks noChangeArrowheads="1"/>
                </p:cNvSpPr>
                <p:nvPr/>
              </p:nvSpPr>
              <p:spPr bwMode="auto">
                <a:xfrm>
                  <a:off x="100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33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90" name="Rectangle 110"/>
                <p:cNvSpPr>
                  <a:spLocks noChangeArrowheads="1"/>
                </p:cNvSpPr>
                <p:nvPr/>
              </p:nvSpPr>
              <p:spPr bwMode="auto">
                <a:xfrm>
                  <a:off x="96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7" name="Group 111"/>
              <p:cNvGrpSpPr>
                <a:grpSpLocks/>
              </p:cNvGrpSpPr>
              <p:nvPr/>
            </p:nvGrpSpPr>
            <p:grpSpPr bwMode="auto">
              <a:xfrm>
                <a:off x="1502" y="2190"/>
                <a:ext cx="540" cy="413"/>
                <a:chOff x="1502" y="2190"/>
                <a:chExt cx="540" cy="413"/>
              </a:xfrm>
            </p:grpSpPr>
            <p:sp>
              <p:nvSpPr>
                <p:cNvPr id="75887" name="Rectangle 112"/>
                <p:cNvSpPr>
                  <a:spLocks noChangeArrowheads="1"/>
                </p:cNvSpPr>
                <p:nvPr/>
              </p:nvSpPr>
              <p:spPr bwMode="auto">
                <a:xfrm>
                  <a:off x="154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64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88" name="Rectangle 113"/>
                <p:cNvSpPr>
                  <a:spLocks noChangeArrowheads="1"/>
                </p:cNvSpPr>
                <p:nvPr/>
              </p:nvSpPr>
              <p:spPr bwMode="auto">
                <a:xfrm>
                  <a:off x="150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8" name="Group 114"/>
              <p:cNvGrpSpPr>
                <a:grpSpLocks/>
              </p:cNvGrpSpPr>
              <p:nvPr/>
            </p:nvGrpSpPr>
            <p:grpSpPr bwMode="auto">
              <a:xfrm>
                <a:off x="2042" y="2190"/>
                <a:ext cx="540" cy="413"/>
                <a:chOff x="2042" y="2190"/>
                <a:chExt cx="540" cy="413"/>
              </a:xfrm>
            </p:grpSpPr>
            <p:sp>
              <p:nvSpPr>
                <p:cNvPr id="75885" name="Rectangle 115"/>
                <p:cNvSpPr>
                  <a:spLocks noChangeArrowheads="1"/>
                </p:cNvSpPr>
                <p:nvPr/>
              </p:nvSpPr>
              <p:spPr bwMode="auto">
                <a:xfrm>
                  <a:off x="208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77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86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4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9" name="Group 117"/>
              <p:cNvGrpSpPr>
                <a:grpSpLocks/>
              </p:cNvGrpSpPr>
              <p:nvPr/>
            </p:nvGrpSpPr>
            <p:grpSpPr bwMode="auto">
              <a:xfrm>
                <a:off x="2582" y="2190"/>
                <a:ext cx="540" cy="413"/>
                <a:chOff x="2582" y="2190"/>
                <a:chExt cx="540" cy="413"/>
              </a:xfrm>
            </p:grpSpPr>
            <p:sp>
              <p:nvSpPr>
                <p:cNvPr id="75883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2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64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84" name="Rectangle 119"/>
                <p:cNvSpPr>
                  <a:spLocks noChangeArrowheads="1"/>
                </p:cNvSpPr>
                <p:nvPr/>
              </p:nvSpPr>
              <p:spPr bwMode="auto">
                <a:xfrm>
                  <a:off x="258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0" name="Group 120"/>
              <p:cNvGrpSpPr>
                <a:grpSpLocks/>
              </p:cNvGrpSpPr>
              <p:nvPr/>
            </p:nvGrpSpPr>
            <p:grpSpPr bwMode="auto">
              <a:xfrm>
                <a:off x="3122" y="2190"/>
                <a:ext cx="540" cy="413"/>
                <a:chOff x="3122" y="2190"/>
                <a:chExt cx="540" cy="413"/>
              </a:xfrm>
            </p:grpSpPr>
            <p:sp>
              <p:nvSpPr>
                <p:cNvPr id="75881" name="Rectangle 121"/>
                <p:cNvSpPr>
                  <a:spLocks noChangeArrowheads="1"/>
                </p:cNvSpPr>
                <p:nvPr/>
              </p:nvSpPr>
              <p:spPr bwMode="auto">
                <a:xfrm>
                  <a:off x="316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57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82" name="Rectangle 122"/>
                <p:cNvSpPr>
                  <a:spLocks noChangeArrowheads="1"/>
                </p:cNvSpPr>
                <p:nvPr/>
              </p:nvSpPr>
              <p:spPr bwMode="auto">
                <a:xfrm>
                  <a:off x="312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1" name="Group 123"/>
              <p:cNvGrpSpPr>
                <a:grpSpLocks/>
              </p:cNvGrpSpPr>
              <p:nvPr/>
            </p:nvGrpSpPr>
            <p:grpSpPr bwMode="auto">
              <a:xfrm>
                <a:off x="3662" y="2190"/>
                <a:ext cx="540" cy="413"/>
                <a:chOff x="3662" y="2190"/>
                <a:chExt cx="540" cy="413"/>
              </a:xfrm>
            </p:grpSpPr>
            <p:sp>
              <p:nvSpPr>
                <p:cNvPr id="75879" name="Rectangle 124"/>
                <p:cNvSpPr>
                  <a:spLocks noChangeArrowheads="1"/>
                </p:cNvSpPr>
                <p:nvPr/>
              </p:nvSpPr>
              <p:spPr bwMode="auto">
                <a:xfrm>
                  <a:off x="370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51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80" name="Rectangle 125"/>
                <p:cNvSpPr>
                  <a:spLocks noChangeArrowheads="1"/>
                </p:cNvSpPr>
                <p:nvPr/>
              </p:nvSpPr>
              <p:spPr bwMode="auto">
                <a:xfrm>
                  <a:off x="366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2" name="Group 126"/>
              <p:cNvGrpSpPr>
                <a:grpSpLocks/>
              </p:cNvGrpSpPr>
              <p:nvPr/>
            </p:nvGrpSpPr>
            <p:grpSpPr bwMode="auto">
              <a:xfrm>
                <a:off x="962" y="2603"/>
                <a:ext cx="540" cy="413"/>
                <a:chOff x="962" y="2603"/>
                <a:chExt cx="540" cy="413"/>
              </a:xfrm>
            </p:grpSpPr>
            <p:sp>
              <p:nvSpPr>
                <p:cNvPr id="75877" name="Rectangle 127"/>
                <p:cNvSpPr>
                  <a:spLocks noChangeArrowheads="1"/>
                </p:cNvSpPr>
                <p:nvPr/>
              </p:nvSpPr>
              <p:spPr bwMode="auto">
                <a:xfrm>
                  <a:off x="100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1083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78" name="Rectangle 128"/>
                <p:cNvSpPr>
                  <a:spLocks noChangeArrowheads="1"/>
                </p:cNvSpPr>
                <p:nvPr/>
              </p:nvSpPr>
              <p:spPr bwMode="auto">
                <a:xfrm>
                  <a:off x="96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3" name="Group 129"/>
              <p:cNvGrpSpPr>
                <a:grpSpLocks/>
              </p:cNvGrpSpPr>
              <p:nvPr/>
            </p:nvGrpSpPr>
            <p:grpSpPr bwMode="auto">
              <a:xfrm>
                <a:off x="1502" y="2603"/>
                <a:ext cx="540" cy="413"/>
                <a:chOff x="1502" y="2603"/>
                <a:chExt cx="540" cy="413"/>
              </a:xfrm>
            </p:grpSpPr>
            <p:sp>
              <p:nvSpPr>
                <p:cNvPr id="75875" name="Rectangle 130"/>
                <p:cNvSpPr>
                  <a:spLocks noChangeArrowheads="1"/>
                </p:cNvSpPr>
                <p:nvPr/>
              </p:nvSpPr>
              <p:spPr bwMode="auto">
                <a:xfrm>
                  <a:off x="154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2060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76" name="Rectangle 131"/>
                <p:cNvSpPr>
                  <a:spLocks noChangeArrowheads="1"/>
                </p:cNvSpPr>
                <p:nvPr/>
              </p:nvSpPr>
              <p:spPr bwMode="auto">
                <a:xfrm>
                  <a:off x="150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4" name="Group 132"/>
              <p:cNvGrpSpPr>
                <a:grpSpLocks/>
              </p:cNvGrpSpPr>
              <p:nvPr/>
            </p:nvGrpSpPr>
            <p:grpSpPr bwMode="auto">
              <a:xfrm>
                <a:off x="2042" y="2603"/>
                <a:ext cx="540" cy="413"/>
                <a:chOff x="2042" y="2603"/>
                <a:chExt cx="540" cy="413"/>
              </a:xfrm>
            </p:grpSpPr>
            <p:sp>
              <p:nvSpPr>
                <p:cNvPr id="75873" name="Rectangle 133"/>
                <p:cNvSpPr>
                  <a:spLocks noChangeArrowheads="1"/>
                </p:cNvSpPr>
                <p:nvPr/>
              </p:nvSpPr>
              <p:spPr bwMode="auto">
                <a:xfrm>
                  <a:off x="208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2789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74" name="Rectangle 134"/>
                <p:cNvSpPr>
                  <a:spLocks noChangeArrowheads="1"/>
                </p:cNvSpPr>
                <p:nvPr/>
              </p:nvSpPr>
              <p:spPr bwMode="auto">
                <a:xfrm>
                  <a:off x="204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5" name="Group 135"/>
              <p:cNvGrpSpPr>
                <a:grpSpLocks/>
              </p:cNvGrpSpPr>
              <p:nvPr/>
            </p:nvGrpSpPr>
            <p:grpSpPr bwMode="auto">
              <a:xfrm>
                <a:off x="2582" y="2603"/>
                <a:ext cx="540" cy="413"/>
                <a:chOff x="2582" y="2603"/>
                <a:chExt cx="540" cy="413"/>
              </a:xfrm>
            </p:grpSpPr>
            <p:sp>
              <p:nvSpPr>
                <p:cNvPr id="75871" name="Rectangle 136"/>
                <p:cNvSpPr>
                  <a:spLocks noChangeArrowheads="1"/>
                </p:cNvSpPr>
                <p:nvPr/>
              </p:nvSpPr>
              <p:spPr bwMode="auto">
                <a:xfrm>
                  <a:off x="262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2106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72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8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6" name="Group 138"/>
              <p:cNvGrpSpPr>
                <a:grpSpLocks/>
              </p:cNvGrpSpPr>
              <p:nvPr/>
            </p:nvGrpSpPr>
            <p:grpSpPr bwMode="auto">
              <a:xfrm>
                <a:off x="3122" y="2603"/>
                <a:ext cx="540" cy="413"/>
                <a:chOff x="3122" y="2603"/>
                <a:chExt cx="540" cy="413"/>
              </a:xfrm>
            </p:grpSpPr>
            <p:sp>
              <p:nvSpPr>
                <p:cNvPr id="75869" name="Rectangle 139"/>
                <p:cNvSpPr>
                  <a:spLocks noChangeArrowheads="1"/>
                </p:cNvSpPr>
                <p:nvPr/>
              </p:nvSpPr>
              <p:spPr bwMode="auto">
                <a:xfrm>
                  <a:off x="316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1985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70" name="Rectangle 140"/>
                <p:cNvSpPr>
                  <a:spLocks noChangeArrowheads="1"/>
                </p:cNvSpPr>
                <p:nvPr/>
              </p:nvSpPr>
              <p:spPr bwMode="auto">
                <a:xfrm>
                  <a:off x="312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7" name="Group 141"/>
              <p:cNvGrpSpPr>
                <a:grpSpLocks/>
              </p:cNvGrpSpPr>
              <p:nvPr/>
            </p:nvGrpSpPr>
            <p:grpSpPr bwMode="auto">
              <a:xfrm>
                <a:off x="3662" y="2603"/>
                <a:ext cx="540" cy="413"/>
                <a:chOff x="3662" y="2603"/>
                <a:chExt cx="540" cy="413"/>
              </a:xfrm>
            </p:grpSpPr>
            <p:sp>
              <p:nvSpPr>
                <p:cNvPr id="75867" name="Rectangle 142"/>
                <p:cNvSpPr>
                  <a:spLocks noChangeArrowheads="1"/>
                </p:cNvSpPr>
                <p:nvPr/>
              </p:nvSpPr>
              <p:spPr bwMode="auto">
                <a:xfrm>
                  <a:off x="370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2002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68" name="Rectangle 143"/>
                <p:cNvSpPr>
                  <a:spLocks noChangeArrowheads="1"/>
                </p:cNvSpPr>
                <p:nvPr/>
              </p:nvSpPr>
              <p:spPr bwMode="auto">
                <a:xfrm>
                  <a:off x="366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8" name="Group 144"/>
              <p:cNvGrpSpPr>
                <a:grpSpLocks/>
              </p:cNvGrpSpPr>
              <p:nvPr/>
            </p:nvGrpSpPr>
            <p:grpSpPr bwMode="auto">
              <a:xfrm>
                <a:off x="0" y="3016"/>
                <a:ext cx="962" cy="826"/>
                <a:chOff x="0" y="3016"/>
                <a:chExt cx="962" cy="826"/>
              </a:xfrm>
            </p:grpSpPr>
            <p:sp>
              <p:nvSpPr>
                <p:cNvPr id="75865" name="Rectangle 145"/>
                <p:cNvSpPr>
                  <a:spLocks noChangeArrowheads="1"/>
                </p:cNvSpPr>
                <p:nvPr/>
              </p:nvSpPr>
              <p:spPr bwMode="auto">
                <a:xfrm>
                  <a:off x="43" y="3016"/>
                  <a:ext cx="876" cy="826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just"/>
                  <a:r>
                    <a:rPr lang="sk-SK">
                      <a:cs typeface="Times New Roman" pitchFamily="18" charset="0"/>
                    </a:rPr>
                    <a:t>Zápas</a:t>
                  </a:r>
                  <a:endParaRPr lang="sk-SK"/>
                </a:p>
              </p:txBody>
            </p:sp>
            <p:sp>
              <p:nvSpPr>
                <p:cNvPr id="75866" name="Rectangle 146"/>
                <p:cNvSpPr>
                  <a:spLocks noChangeArrowheads="1"/>
                </p:cNvSpPr>
                <p:nvPr/>
              </p:nvSpPr>
              <p:spPr bwMode="auto">
                <a:xfrm>
                  <a:off x="0" y="3016"/>
                  <a:ext cx="962" cy="826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9" name="Group 147"/>
              <p:cNvGrpSpPr>
                <a:grpSpLocks/>
              </p:cNvGrpSpPr>
              <p:nvPr/>
            </p:nvGrpSpPr>
            <p:grpSpPr bwMode="auto">
              <a:xfrm>
                <a:off x="962" y="3016"/>
                <a:ext cx="540" cy="413"/>
                <a:chOff x="962" y="3016"/>
                <a:chExt cx="540" cy="413"/>
              </a:xfrm>
            </p:grpSpPr>
            <p:sp>
              <p:nvSpPr>
                <p:cNvPr id="75863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0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79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64" name="Rectangle 149"/>
                <p:cNvSpPr>
                  <a:spLocks noChangeArrowheads="1"/>
                </p:cNvSpPr>
                <p:nvPr/>
              </p:nvSpPr>
              <p:spPr bwMode="auto">
                <a:xfrm>
                  <a:off x="96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0" name="Group 150"/>
              <p:cNvGrpSpPr>
                <a:grpSpLocks/>
              </p:cNvGrpSpPr>
              <p:nvPr/>
            </p:nvGrpSpPr>
            <p:grpSpPr bwMode="auto">
              <a:xfrm>
                <a:off x="1502" y="3016"/>
                <a:ext cx="540" cy="413"/>
                <a:chOff x="1502" y="3016"/>
                <a:chExt cx="540" cy="413"/>
              </a:xfrm>
            </p:grpSpPr>
            <p:sp>
              <p:nvSpPr>
                <p:cNvPr id="75861" name="Rectangle 151"/>
                <p:cNvSpPr>
                  <a:spLocks noChangeArrowheads="1"/>
                </p:cNvSpPr>
                <p:nvPr/>
              </p:nvSpPr>
              <p:spPr bwMode="auto">
                <a:xfrm>
                  <a:off x="154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119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62" name="Rectangle 152"/>
                <p:cNvSpPr>
                  <a:spLocks noChangeArrowheads="1"/>
                </p:cNvSpPr>
                <p:nvPr/>
              </p:nvSpPr>
              <p:spPr bwMode="auto">
                <a:xfrm>
                  <a:off x="150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1" name="Group 153"/>
              <p:cNvGrpSpPr>
                <a:grpSpLocks/>
              </p:cNvGrpSpPr>
              <p:nvPr/>
            </p:nvGrpSpPr>
            <p:grpSpPr bwMode="auto">
              <a:xfrm>
                <a:off x="2042" y="3016"/>
                <a:ext cx="540" cy="413"/>
                <a:chOff x="2042" y="3016"/>
                <a:chExt cx="540" cy="413"/>
              </a:xfrm>
            </p:grpSpPr>
            <p:sp>
              <p:nvSpPr>
                <p:cNvPr id="75859" name="Rectangle 154"/>
                <p:cNvSpPr>
                  <a:spLocks noChangeArrowheads="1"/>
                </p:cNvSpPr>
                <p:nvPr/>
              </p:nvSpPr>
              <p:spPr bwMode="auto">
                <a:xfrm>
                  <a:off x="208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103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60" name="Rectangle 155"/>
                <p:cNvSpPr>
                  <a:spLocks noChangeArrowheads="1"/>
                </p:cNvSpPr>
                <p:nvPr/>
              </p:nvSpPr>
              <p:spPr bwMode="auto">
                <a:xfrm>
                  <a:off x="204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2" name="Group 156"/>
              <p:cNvGrpSpPr>
                <a:grpSpLocks/>
              </p:cNvGrpSpPr>
              <p:nvPr/>
            </p:nvGrpSpPr>
            <p:grpSpPr bwMode="auto">
              <a:xfrm>
                <a:off x="2582" y="3016"/>
                <a:ext cx="540" cy="413"/>
                <a:chOff x="2582" y="3016"/>
                <a:chExt cx="540" cy="413"/>
              </a:xfrm>
            </p:grpSpPr>
            <p:sp>
              <p:nvSpPr>
                <p:cNvPr id="75857" name="Rectangle 157"/>
                <p:cNvSpPr>
                  <a:spLocks noChangeArrowheads="1"/>
                </p:cNvSpPr>
                <p:nvPr/>
              </p:nvSpPr>
              <p:spPr bwMode="auto">
                <a:xfrm>
                  <a:off x="262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71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58" name="Rectangle 158"/>
                <p:cNvSpPr>
                  <a:spLocks noChangeArrowheads="1"/>
                </p:cNvSpPr>
                <p:nvPr/>
              </p:nvSpPr>
              <p:spPr bwMode="auto">
                <a:xfrm>
                  <a:off x="258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3" name="Group 159"/>
              <p:cNvGrpSpPr>
                <a:grpSpLocks/>
              </p:cNvGrpSpPr>
              <p:nvPr/>
            </p:nvGrpSpPr>
            <p:grpSpPr bwMode="auto">
              <a:xfrm>
                <a:off x="3122" y="3016"/>
                <a:ext cx="540" cy="413"/>
                <a:chOff x="3122" y="3016"/>
                <a:chExt cx="540" cy="413"/>
              </a:xfrm>
            </p:grpSpPr>
            <p:sp>
              <p:nvSpPr>
                <p:cNvPr id="75855" name="Rectangle 160"/>
                <p:cNvSpPr>
                  <a:spLocks noChangeArrowheads="1"/>
                </p:cNvSpPr>
                <p:nvPr/>
              </p:nvSpPr>
              <p:spPr bwMode="auto">
                <a:xfrm>
                  <a:off x="316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71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56" name="Rectangle 161"/>
                <p:cNvSpPr>
                  <a:spLocks noChangeArrowheads="1"/>
                </p:cNvSpPr>
                <p:nvPr/>
              </p:nvSpPr>
              <p:spPr bwMode="auto">
                <a:xfrm>
                  <a:off x="312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4" name="Group 162"/>
              <p:cNvGrpSpPr>
                <a:grpSpLocks/>
              </p:cNvGrpSpPr>
              <p:nvPr/>
            </p:nvGrpSpPr>
            <p:grpSpPr bwMode="auto">
              <a:xfrm>
                <a:off x="3662" y="3016"/>
                <a:ext cx="540" cy="413"/>
                <a:chOff x="3662" y="3016"/>
                <a:chExt cx="540" cy="413"/>
              </a:xfrm>
            </p:grpSpPr>
            <p:sp>
              <p:nvSpPr>
                <p:cNvPr id="75853" name="Rectangle 163"/>
                <p:cNvSpPr>
                  <a:spLocks noChangeArrowheads="1"/>
                </p:cNvSpPr>
                <p:nvPr/>
              </p:nvSpPr>
              <p:spPr bwMode="auto">
                <a:xfrm>
                  <a:off x="370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81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54" name="Rectangle 164"/>
                <p:cNvSpPr>
                  <a:spLocks noChangeArrowheads="1"/>
                </p:cNvSpPr>
                <p:nvPr/>
              </p:nvSpPr>
              <p:spPr bwMode="auto">
                <a:xfrm>
                  <a:off x="366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5" name="Group 165"/>
              <p:cNvGrpSpPr>
                <a:grpSpLocks/>
              </p:cNvGrpSpPr>
              <p:nvPr/>
            </p:nvGrpSpPr>
            <p:grpSpPr bwMode="auto">
              <a:xfrm>
                <a:off x="962" y="3429"/>
                <a:ext cx="540" cy="413"/>
                <a:chOff x="962" y="3429"/>
                <a:chExt cx="540" cy="413"/>
              </a:xfrm>
            </p:grpSpPr>
            <p:sp>
              <p:nvSpPr>
                <p:cNvPr id="75851" name="Rectangle 166"/>
                <p:cNvSpPr>
                  <a:spLocks noChangeArrowheads="1"/>
                </p:cNvSpPr>
                <p:nvPr/>
              </p:nvSpPr>
              <p:spPr bwMode="auto">
                <a:xfrm>
                  <a:off x="100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1856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52" name="Rectangle 167"/>
                <p:cNvSpPr>
                  <a:spLocks noChangeArrowheads="1"/>
                </p:cNvSpPr>
                <p:nvPr/>
              </p:nvSpPr>
              <p:spPr bwMode="auto">
                <a:xfrm>
                  <a:off x="96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6" name="Group 168"/>
              <p:cNvGrpSpPr>
                <a:grpSpLocks/>
              </p:cNvGrpSpPr>
              <p:nvPr/>
            </p:nvGrpSpPr>
            <p:grpSpPr bwMode="auto">
              <a:xfrm>
                <a:off x="1502" y="3429"/>
                <a:ext cx="540" cy="413"/>
                <a:chOff x="1502" y="3429"/>
                <a:chExt cx="540" cy="413"/>
              </a:xfrm>
            </p:grpSpPr>
            <p:sp>
              <p:nvSpPr>
                <p:cNvPr id="75849" name="Rectangle 169"/>
                <p:cNvSpPr>
                  <a:spLocks noChangeArrowheads="1"/>
                </p:cNvSpPr>
                <p:nvPr/>
              </p:nvSpPr>
              <p:spPr bwMode="auto">
                <a:xfrm>
                  <a:off x="154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4068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50" name="Rectangle 170"/>
                <p:cNvSpPr>
                  <a:spLocks noChangeArrowheads="1"/>
                </p:cNvSpPr>
                <p:nvPr/>
              </p:nvSpPr>
              <p:spPr bwMode="auto">
                <a:xfrm>
                  <a:off x="150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7" name="Group 171"/>
              <p:cNvGrpSpPr>
                <a:grpSpLocks/>
              </p:cNvGrpSpPr>
              <p:nvPr/>
            </p:nvGrpSpPr>
            <p:grpSpPr bwMode="auto">
              <a:xfrm>
                <a:off x="2042" y="3429"/>
                <a:ext cx="540" cy="413"/>
                <a:chOff x="2042" y="3429"/>
                <a:chExt cx="540" cy="413"/>
              </a:xfrm>
            </p:grpSpPr>
            <p:sp>
              <p:nvSpPr>
                <p:cNvPr id="75847" name="Rectangle 172"/>
                <p:cNvSpPr>
                  <a:spLocks noChangeArrowheads="1"/>
                </p:cNvSpPr>
                <p:nvPr/>
              </p:nvSpPr>
              <p:spPr bwMode="auto">
                <a:xfrm>
                  <a:off x="208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4289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48" name="Rectangle 173"/>
                <p:cNvSpPr>
                  <a:spLocks noChangeArrowheads="1"/>
                </p:cNvSpPr>
                <p:nvPr/>
              </p:nvSpPr>
              <p:spPr bwMode="auto">
                <a:xfrm>
                  <a:off x="204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8" name="Group 174"/>
              <p:cNvGrpSpPr>
                <a:grpSpLocks/>
              </p:cNvGrpSpPr>
              <p:nvPr/>
            </p:nvGrpSpPr>
            <p:grpSpPr bwMode="auto">
              <a:xfrm>
                <a:off x="2582" y="3429"/>
                <a:ext cx="540" cy="413"/>
                <a:chOff x="2582" y="3429"/>
                <a:chExt cx="540" cy="413"/>
              </a:xfrm>
            </p:grpSpPr>
            <p:sp>
              <p:nvSpPr>
                <p:cNvPr id="75845" name="Rectangle 175"/>
                <p:cNvSpPr>
                  <a:spLocks noChangeArrowheads="1"/>
                </p:cNvSpPr>
                <p:nvPr/>
              </p:nvSpPr>
              <p:spPr bwMode="auto">
                <a:xfrm>
                  <a:off x="262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3449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46" name="Rectangle 176"/>
                <p:cNvSpPr>
                  <a:spLocks noChangeArrowheads="1"/>
                </p:cNvSpPr>
                <p:nvPr/>
              </p:nvSpPr>
              <p:spPr bwMode="auto">
                <a:xfrm>
                  <a:off x="258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9" name="Group 177"/>
              <p:cNvGrpSpPr>
                <a:grpSpLocks/>
              </p:cNvGrpSpPr>
              <p:nvPr/>
            </p:nvGrpSpPr>
            <p:grpSpPr bwMode="auto">
              <a:xfrm>
                <a:off x="3122" y="3429"/>
                <a:ext cx="540" cy="413"/>
                <a:chOff x="3122" y="3429"/>
                <a:chExt cx="540" cy="413"/>
              </a:xfrm>
            </p:grpSpPr>
            <p:sp>
              <p:nvSpPr>
                <p:cNvPr id="75843" name="Rectangle 178"/>
                <p:cNvSpPr>
                  <a:spLocks noChangeArrowheads="1"/>
                </p:cNvSpPr>
                <p:nvPr/>
              </p:nvSpPr>
              <p:spPr bwMode="auto">
                <a:xfrm>
                  <a:off x="316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3914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44" name="Rectangle 179"/>
                <p:cNvSpPr>
                  <a:spLocks noChangeArrowheads="1"/>
                </p:cNvSpPr>
                <p:nvPr/>
              </p:nvSpPr>
              <p:spPr bwMode="auto">
                <a:xfrm>
                  <a:off x="312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40" name="Group 180"/>
              <p:cNvGrpSpPr>
                <a:grpSpLocks/>
              </p:cNvGrpSpPr>
              <p:nvPr/>
            </p:nvGrpSpPr>
            <p:grpSpPr bwMode="auto">
              <a:xfrm>
                <a:off x="3662" y="3429"/>
                <a:ext cx="540" cy="413"/>
                <a:chOff x="3662" y="3429"/>
                <a:chExt cx="540" cy="413"/>
              </a:xfrm>
            </p:grpSpPr>
            <p:sp>
              <p:nvSpPr>
                <p:cNvPr id="75841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0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5096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42" name="Rectangle 182"/>
                <p:cNvSpPr>
                  <a:spLocks noChangeArrowheads="1"/>
                </p:cNvSpPr>
                <p:nvPr/>
              </p:nvSpPr>
              <p:spPr bwMode="auto">
                <a:xfrm>
                  <a:off x="366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</p:grpSp>
        <p:sp>
          <p:nvSpPr>
            <p:cNvPr id="75781" name="Rectangle 183"/>
            <p:cNvSpPr>
              <a:spLocks noChangeArrowheads="1"/>
            </p:cNvSpPr>
            <p:nvPr/>
          </p:nvSpPr>
          <p:spPr bwMode="auto">
            <a:xfrm>
              <a:off x="-3" y="-226"/>
              <a:ext cx="4208" cy="3848"/>
            </a:xfrm>
            <a:prstGeom prst="rect">
              <a:avLst/>
            </a:prstGeom>
            <a:noFill/>
            <a:ln w="9525" cap="sq">
              <a:solidFill>
                <a:srgbClr val="A0A0A0"/>
              </a:solidFill>
              <a:miter lim="800000"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/>
              <a:t>Po roce 1989</a:t>
            </a:r>
            <a:endParaRPr lang="cs-CZ" b="1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/>
              <a:t>Snížená podpora státu</a:t>
            </a:r>
          </a:p>
          <a:p>
            <a:pPr eaLnBrk="1" hangingPunct="1"/>
            <a:r>
              <a:rPr lang="sk-SK"/>
              <a:t>Vícezdrojové financování</a:t>
            </a:r>
          </a:p>
          <a:p>
            <a:pPr eaLnBrk="1" hangingPunct="1"/>
            <a:r>
              <a:rPr lang="sk-SK"/>
              <a:t>Rozvoj nových úpolových sportů</a:t>
            </a:r>
          </a:p>
          <a:p>
            <a:pPr eaLnBrk="1" hangingPunct="1"/>
            <a:r>
              <a:rPr lang="sk-SK"/>
              <a:t>Decentralizace sportovního hnutí</a:t>
            </a: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143000"/>
            <a:ext cx="8534400" cy="1143000"/>
          </a:xfrm>
        </p:spPr>
        <p:txBody>
          <a:bodyPr/>
          <a:lstStyle/>
          <a:p>
            <a:pPr eaLnBrk="1" hangingPunct="1"/>
            <a:r>
              <a:rPr lang="sk-SK" sz="4300">
                <a:latin typeface="Times New Roman" pitchFamily="18" charset="0"/>
              </a:rPr>
              <a:t>Úpolové sporty v </a:t>
            </a:r>
            <a:r>
              <a:rPr lang="cs-CZ" sz="4300">
                <a:latin typeface="Times New Roman" pitchFamily="18" charset="0"/>
              </a:rPr>
              <a:t>o</a:t>
            </a:r>
            <a:r>
              <a:rPr lang="sk-SK" sz="4300">
                <a:latin typeface="Times New Roman" pitchFamily="18" charset="0"/>
              </a:rPr>
              <a:t>lympijském hnutí</a:t>
            </a:r>
            <a:endParaRPr lang="en-US" sz="4300">
              <a:latin typeface="Times New Roman" pitchFamily="18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Times New Roman" pitchFamily="18" charset="0"/>
                <a:cs typeface="Times New Roman" pitchFamily="18" charset="0"/>
              </a:rPr>
              <a:t>Úpolové sporty na starořeckých olympijských hrách</a:t>
            </a:r>
            <a:r>
              <a:rPr lang="en-US">
                <a:latin typeface="Times New Roman" pitchFamily="18" charset="0"/>
              </a:rPr>
              <a:t> 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>
              <a:buFontTx/>
              <a:buNone/>
            </a:pPr>
            <a:endParaRPr lang="en-US">
              <a:latin typeface="Times New Roman" pitchFamily="18" charset="0"/>
            </a:endParaRPr>
          </a:p>
        </p:txBody>
      </p:sp>
      <p:graphicFrame>
        <p:nvGraphicFramePr>
          <p:cNvPr id="607250" name="Group 18"/>
          <p:cNvGraphicFramePr>
            <a:graphicFrameLocks noGrp="1"/>
          </p:cNvGraphicFramePr>
          <p:nvPr/>
        </p:nvGraphicFramePr>
        <p:xfrm>
          <a:off x="2209800" y="2238376"/>
          <a:ext cx="7772400" cy="3933445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70</a:t>
                      </a: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 př. n.l., 18. hry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palé</a:t>
                      </a: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 (zápas)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palé jako součást pentatlonu</a:t>
                      </a: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 (pětiboje)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688 př.n.l., 23. hry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pigmé</a:t>
                      </a: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 (box)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648 př.n.l., 33. hry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pankration </a:t>
                      </a: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(všeboj)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>
                <a:latin typeface="Times New Roman" pitchFamily="18" charset="0"/>
                <a:cs typeface="Times New Roman" pitchFamily="18" charset="0"/>
              </a:rPr>
              <a:t>Olympijské hnutí 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>
                <a:latin typeface="Times New Roman" pitchFamily="18" charset="0"/>
                <a:cs typeface="Times New Roman" pitchFamily="18" charset="0"/>
              </a:rPr>
              <a:t>Mezinárodní olympijský výbor</a:t>
            </a:r>
            <a:r>
              <a:rPr lang="sk-SK">
                <a:latin typeface="Times New Roman" pitchFamily="18" charset="0"/>
              </a:rPr>
              <a:t> </a:t>
            </a:r>
            <a:r>
              <a:rPr lang="sk-SK">
                <a:latin typeface="Times New Roman" pitchFamily="18" charset="0"/>
                <a:cs typeface="Times New Roman" pitchFamily="18" charset="0"/>
              </a:rPr>
              <a:t>(IOC)</a:t>
            </a:r>
            <a:endParaRPr lang="sk-SK">
              <a:latin typeface="Times New Roman" pitchFamily="18" charset="0"/>
            </a:endParaRPr>
          </a:p>
          <a:p>
            <a:pPr eaLnBrk="1" hangingPunct="1"/>
            <a:r>
              <a:rPr lang="sk-SK">
                <a:latin typeface="Times New Roman" pitchFamily="18" charset="0"/>
                <a:cs typeface="Times New Roman" pitchFamily="18" charset="0"/>
              </a:rPr>
              <a:t>Organizační výbory olympijských her</a:t>
            </a:r>
            <a:endParaRPr lang="sk-SK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sk-SK">
                <a:latin typeface="Times New Roman" pitchFamily="18" charset="0"/>
                <a:cs typeface="Times New Roman" pitchFamily="18" charset="0"/>
              </a:rPr>
              <a:t>Národní olympijsk</a:t>
            </a:r>
            <a:r>
              <a:rPr lang="sk-SK">
                <a:latin typeface="Times New Roman" pitchFamily="18" charset="0"/>
              </a:rPr>
              <a:t>é</a:t>
            </a:r>
            <a:r>
              <a:rPr lang="sk-SK">
                <a:latin typeface="Times New Roman" pitchFamily="18" charset="0"/>
                <a:cs typeface="Times New Roman" pitchFamily="18" charset="0"/>
              </a:rPr>
              <a:t> výbory</a:t>
            </a:r>
            <a:endParaRPr lang="sk-SK">
              <a:latin typeface="Times New Roman" pitchFamily="18" charset="0"/>
            </a:endParaRPr>
          </a:p>
          <a:p>
            <a:pPr eaLnBrk="1" hangingPunct="1"/>
            <a:r>
              <a:rPr lang="sk-SK">
                <a:latin typeface="Times New Roman" pitchFamily="18" charset="0"/>
              </a:rPr>
              <a:t>M</a:t>
            </a:r>
            <a:r>
              <a:rPr lang="sk-SK">
                <a:latin typeface="Times New Roman" pitchFamily="18" charset="0"/>
                <a:cs typeface="Times New Roman" pitchFamily="18" charset="0"/>
              </a:rPr>
              <a:t>ezinárodní federace</a:t>
            </a:r>
            <a:endParaRPr lang="sk-SK">
              <a:latin typeface="Times New Roman" pitchFamily="18" charset="0"/>
            </a:endParaRPr>
          </a:p>
          <a:p>
            <a:pPr eaLnBrk="1" hangingPunct="1"/>
            <a:r>
              <a:rPr lang="en-US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k-SK">
                <a:latin typeface="Times New Roman" pitchFamily="18" charset="0"/>
                <a:cs typeface="Times New Roman" pitchFamily="18" charset="0"/>
              </a:rPr>
              <a:t>árodní organizace</a:t>
            </a:r>
            <a:endParaRPr lang="sk-SK">
              <a:latin typeface="Times New Roman" pitchFamily="18" charset="0"/>
            </a:endParaRPr>
          </a:p>
          <a:p>
            <a:pPr eaLnBrk="1" hangingPunct="1"/>
            <a:r>
              <a:rPr lang="sk-SK">
                <a:latin typeface="Times New Roman" pitchFamily="18" charset="0"/>
                <a:cs typeface="Times New Roman" pitchFamily="18" charset="0"/>
              </a:rPr>
              <a:t>Kluby</a:t>
            </a:r>
            <a:endParaRPr lang="sk-SK">
              <a:latin typeface="Times New Roman" pitchFamily="18" charset="0"/>
            </a:endParaRPr>
          </a:p>
          <a:p>
            <a:pPr eaLnBrk="1" hangingPunct="1"/>
            <a:r>
              <a:rPr lang="sk-SK">
                <a:latin typeface="Times New Roman" pitchFamily="18" charset="0"/>
                <a:cs typeface="Times New Roman" pitchFamily="18" charset="0"/>
              </a:rPr>
              <a:t>Samotn</a:t>
            </a:r>
            <a:r>
              <a:rPr lang="sk-SK">
                <a:latin typeface="Times New Roman" pitchFamily="18" charset="0"/>
              </a:rPr>
              <a:t>í </a:t>
            </a:r>
            <a:r>
              <a:rPr lang="sk-SK">
                <a:latin typeface="Times New Roman" pitchFamily="18" charset="0"/>
                <a:cs typeface="Times New Roman" pitchFamily="18" charset="0"/>
              </a:rPr>
              <a:t>sportovci</a:t>
            </a:r>
            <a:r>
              <a:rPr lang="en-US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1143000"/>
          </a:xfrm>
        </p:spPr>
        <p:txBody>
          <a:bodyPr/>
          <a:lstStyle/>
          <a:p>
            <a:pPr eaLnBrk="1" hangingPunct="1"/>
            <a:r>
              <a:rPr lang="sk-SK">
                <a:latin typeface="Times New Roman" pitchFamily="18" charset="0"/>
              </a:rPr>
              <a:t>V </a:t>
            </a:r>
            <a:r>
              <a:rPr lang="cs-CZ">
                <a:latin typeface="Times New Roman" pitchFamily="18" charset="0"/>
              </a:rPr>
              <a:t>současnosti v </a:t>
            </a:r>
            <a:r>
              <a:rPr lang="sk-SK">
                <a:latin typeface="Times New Roman" pitchFamily="18" charset="0"/>
              </a:rPr>
              <a:t>programu OH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sk-SK" b="1" dirty="0">
                <a:latin typeface="Times New Roman" pitchFamily="18" charset="0"/>
                <a:cs typeface="Times New Roman" pitchFamily="18" charset="0"/>
              </a:rPr>
              <a:t>Šerm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</a:rPr>
              <a:t>(1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896</a:t>
            </a:r>
            <a:r>
              <a:rPr lang="sk-SK" dirty="0">
                <a:latin typeface="Times New Roman" pitchFamily="18" charset="0"/>
              </a:rPr>
              <a:t>)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sk-SK" b="1" dirty="0">
                <a:latin typeface="Times New Roman" pitchFamily="18" charset="0"/>
                <a:cs typeface="Times New Roman" pitchFamily="18" charset="0"/>
              </a:rPr>
              <a:t>Zápas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</a:rPr>
              <a:t>(1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896</a:t>
            </a:r>
            <a:r>
              <a:rPr lang="sk-SK" dirty="0">
                <a:latin typeface="Times New Roman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Přetahování</a:t>
            </a:r>
            <a:r>
              <a:rPr lang="sk-SK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lanem</a:t>
            </a:r>
            <a:r>
              <a:rPr lang="sk-SK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(1900-1920)</a:t>
            </a:r>
          </a:p>
          <a:p>
            <a:pPr algn="just" eaLnBrk="1" hangingPunct="1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sk-SK" b="1" dirty="0">
                <a:latin typeface="Times New Roman" pitchFamily="18" charset="0"/>
                <a:cs typeface="Times New Roman" pitchFamily="18" charset="0"/>
              </a:rPr>
              <a:t>Box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</a:rPr>
              <a:t>(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1904</a:t>
            </a:r>
            <a:r>
              <a:rPr lang="sk-SK" dirty="0">
                <a:latin typeface="Times New Roman" pitchFamily="18" charset="0"/>
              </a:rPr>
              <a:t>)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Džúdó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</a:rPr>
              <a:t>(1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964</a:t>
            </a:r>
            <a:r>
              <a:rPr lang="sk-SK" dirty="0">
                <a:latin typeface="Times New Roman" pitchFamily="18" charset="0"/>
              </a:rPr>
              <a:t>)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Taekwondo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</a:rPr>
              <a:t>(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2000</a:t>
            </a:r>
            <a:r>
              <a:rPr lang="sk-SK" dirty="0">
                <a:latin typeface="Times New Roman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cs-CZ" b="1" dirty="0">
                <a:latin typeface="Times New Roman" pitchFamily="18" charset="0"/>
              </a:rPr>
              <a:t>Karate </a:t>
            </a:r>
            <a:r>
              <a:rPr lang="cs-CZ" dirty="0">
                <a:latin typeface="Times New Roman" pitchFamily="18" charset="0"/>
              </a:rPr>
              <a:t>(2020)</a:t>
            </a:r>
            <a:r>
              <a:rPr lang="en-US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9800" y="260350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dirty="0"/>
              <a:t>Porovnání tradičního a olympijského </a:t>
            </a:r>
            <a:r>
              <a:rPr lang="cs-CZ" sz="3600"/>
              <a:t>džúdó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595438" y="1484313"/>
          <a:ext cx="9036496" cy="5422458"/>
        </p:xfrm>
        <a:graphic>
          <a:graphicData uri="http://schemas.openxmlformats.org/drawingml/2006/table">
            <a:tbl>
              <a:tblPr/>
              <a:tblGrid>
                <a:gridCol w="1689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9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7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Tradiční džúdó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Olympijské džúdó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Cíle džuda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Mravní výchova, tělesná výchova, branná výchova</a:t>
                      </a: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Maximalizace sportovního výkonu a vítězství v soutěži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Džúdóka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Člověk přísahou potvrzující chovat se morálně, jít příkladem</a:t>
                      </a: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Sportovec snažící se o maximalizaci sportovního výkonu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Randori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Pouze jedna z metod cvičení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Cíl a smysl cvičení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Cíl randori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Zlepšit svou a pomoci zlepšovat soupeřovu schopnost aplikovat techniky dle principů Kódókan džúdó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Randori je ztotožněno se šiai. Cílem je vyhrát nad soupeřem jakýmkoli způsobem neodporujícím pravidlům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56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Kategorie v randori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Žádné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Váhové kategorie po vzoru západních úpolových sportů, zrušení kategorie open na olympijských hrách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9800" y="341313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dirty="0"/>
              <a:t>Porovnání tradičního a olympijského džúdó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595438" y="1557338"/>
          <a:ext cx="9036496" cy="5301208"/>
        </p:xfrm>
        <a:graphic>
          <a:graphicData uri="http://schemas.openxmlformats.org/drawingml/2006/table">
            <a:tbl>
              <a:tblPr/>
              <a:tblGrid>
                <a:gridCol w="1689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9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7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Tradiční džúdó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Olympijské džúdó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1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Ohodnocení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Ippon, vítězství čistou technikou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Juko, koka, vítězství málo bodovanými technikami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Olympijské hry v Tokiu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1940 - ukázky komplexu japonských bojových umění bez snahy o zařazení džúdó do programu</a:t>
                      </a: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1964 – zařazení džúdó jako soutěžní disciplíny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Organizace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Žádná, v Japonsku rozšiřování ve vzdělávacích institucích, neformální rozšiřování ve světě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Struktura národních, kontinentálních  organizací a celosvětové organizace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1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Výkonové měřítko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Stupeň (dan)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Vítězství v soutěži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Formy džúdó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600" b="1" dirty="0"/>
              <a:t>Tradiční džúdó</a:t>
            </a:r>
            <a:r>
              <a:rPr lang="cs-CZ" sz="3600" dirty="0"/>
              <a:t> </a:t>
            </a:r>
            <a:r>
              <a:rPr lang="cs-CZ" dirty="0"/>
              <a:t>– původní, v podstatě již zaniklý </a:t>
            </a:r>
            <a:r>
              <a:rPr lang="cs-CZ" b="1" i="1" dirty="0"/>
              <a:t>výchovný systém </a:t>
            </a:r>
            <a:r>
              <a:rPr lang="cs-CZ" dirty="0"/>
              <a:t>zakladatele Džigora Kana</a:t>
            </a:r>
          </a:p>
          <a:p>
            <a:pPr>
              <a:defRPr/>
            </a:pPr>
            <a:r>
              <a:rPr lang="cs-CZ" sz="3600" b="1" dirty="0"/>
              <a:t>Kódókan džúdó</a:t>
            </a:r>
            <a:r>
              <a:rPr lang="cs-CZ" sz="3600" dirty="0"/>
              <a:t> </a:t>
            </a:r>
            <a:r>
              <a:rPr lang="cs-CZ" dirty="0"/>
              <a:t>– </a:t>
            </a:r>
            <a:r>
              <a:rPr lang="cs-CZ" dirty="0" err="1"/>
              <a:t>džúdó</a:t>
            </a:r>
            <a:r>
              <a:rPr lang="cs-CZ" dirty="0"/>
              <a:t> vyučované v instituci Kódókan, stojí na pomezí mezi tradičním a olympijským džúdó</a:t>
            </a:r>
          </a:p>
          <a:p>
            <a:pPr>
              <a:defRPr/>
            </a:pPr>
            <a:r>
              <a:rPr lang="cs-CZ" sz="3600" b="1" dirty="0"/>
              <a:t>Olympijské (sportovní) džúdó </a:t>
            </a:r>
            <a:r>
              <a:rPr lang="cs-CZ" dirty="0"/>
              <a:t>– moderní </a:t>
            </a:r>
            <a:r>
              <a:rPr lang="cs-CZ" b="1" i="1" dirty="0"/>
              <a:t>sportovní </a:t>
            </a:r>
            <a:r>
              <a:rPr lang="cs-CZ" dirty="0"/>
              <a:t>(komerční) </a:t>
            </a:r>
            <a:r>
              <a:rPr lang="cs-CZ" b="1" i="1" dirty="0"/>
              <a:t>disciplína</a:t>
            </a:r>
            <a:r>
              <a:rPr lang="cs-CZ" dirty="0"/>
              <a:t>, řízená Mezinárodní federaci džúdó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/>
              <a:t>Tělovýchovné ústavy v Česku</a:t>
            </a:r>
            <a:endParaRPr lang="cs-CZ" b="1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cs typeface="Times New Roman" pitchFamily="18" charset="0"/>
              </a:rPr>
              <a:t>1830 Hirschův ústav v Praze</a:t>
            </a:r>
            <a:endParaRPr lang="cs-CZ"/>
          </a:p>
          <a:p>
            <a:pPr eaLnBrk="1" hangingPunct="1"/>
            <a:r>
              <a:rPr lang="cs-CZ">
                <a:cs typeface="Times New Roman" pitchFamily="18" charset="0"/>
              </a:rPr>
              <a:t>1843 Steffanyho (později přejmenován na Stegmayerův)</a:t>
            </a:r>
            <a:endParaRPr lang="cs-CZ"/>
          </a:p>
          <a:p>
            <a:pPr eaLnBrk="1" hangingPunct="1"/>
            <a:r>
              <a:rPr lang="cs-CZ">
                <a:cs typeface="Times New Roman" pitchFamily="18" charset="0"/>
              </a:rPr>
              <a:t>1845 Segenův</a:t>
            </a:r>
            <a:endParaRPr lang="cs-CZ"/>
          </a:p>
          <a:p>
            <a:pPr eaLnBrk="1" hangingPunct="1"/>
            <a:r>
              <a:rPr lang="cs-CZ">
                <a:cs typeface="Times New Roman" pitchFamily="18" charset="0"/>
              </a:rPr>
              <a:t>1848 Schmidtův-Malypetrův</a:t>
            </a:r>
            <a:endParaRPr lang="sk-SK"/>
          </a:p>
          <a:p>
            <a:pPr eaLnBrk="1" hangingPunct="1"/>
            <a:r>
              <a:rPr lang="sk-SK"/>
              <a:t>1862 - Sokol</a:t>
            </a:r>
            <a:endParaRPr lang="en-US"/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Times New Roman" pitchFamily="18" charset="0"/>
              </a:rPr>
              <a:t>Otázky k ženským úpolovým disciplínám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Jaká je historie ženských úpolových disciplín na OH?</a:t>
            </a:r>
          </a:p>
          <a:p>
            <a:pPr eaLnBrk="1" hangingPunct="1">
              <a:lnSpc>
                <a:spcPct val="90000"/>
              </a:lnSpc>
            </a:pPr>
            <a:endParaRPr lang="cs-CZ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Co zjistíme z porovnání ženských a mužských disciplín</a:t>
            </a:r>
            <a:r>
              <a:rPr lang="en-GB">
                <a:latin typeface="Times New Roman" pitchFamily="18" charset="0"/>
              </a:rPr>
              <a:t>?</a:t>
            </a:r>
            <a:endParaRPr lang="cs-CZ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cs-CZ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Jaká je současná situace a co očekáváme v budocnosti</a:t>
            </a:r>
            <a:r>
              <a:rPr lang="en-GB">
                <a:latin typeface="Times New Roman" pitchFamily="18" charset="0"/>
              </a:rPr>
              <a:t>?</a:t>
            </a:r>
            <a:r>
              <a:rPr lang="cs-CZ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>
                <a:latin typeface="Times New Roman" pitchFamily="18" charset="0"/>
              </a:rPr>
              <a:t>Ženské úpolové disciplíny</a:t>
            </a:r>
            <a:endParaRPr lang="cs-CZ" sz="4000">
              <a:latin typeface="Times New Roman" pitchFamily="18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dirty="0">
              <a:latin typeface="Times New Roman" pitchFamily="18" charset="0"/>
            </a:endParaRPr>
          </a:p>
          <a:p>
            <a:pPr eaLnBrk="1" hangingPunct="1"/>
            <a:r>
              <a:rPr lang="cs-CZ" dirty="0">
                <a:latin typeface="Times New Roman" pitchFamily="18" charset="0"/>
              </a:rPr>
              <a:t>Šerm </a:t>
            </a:r>
            <a:r>
              <a:rPr lang="en-GB" dirty="0">
                <a:latin typeface="Times New Roman" pitchFamily="18" charset="0"/>
              </a:rPr>
              <a:t>(</a:t>
            </a:r>
            <a:r>
              <a:rPr lang="cs-CZ" dirty="0">
                <a:latin typeface="Times New Roman" pitchFamily="18" charset="0"/>
              </a:rPr>
              <a:t>fleret</a:t>
            </a:r>
            <a:r>
              <a:rPr lang="en-GB" dirty="0">
                <a:latin typeface="Times New Roman" pitchFamily="18" charset="0"/>
              </a:rPr>
              <a:t>)</a:t>
            </a:r>
            <a:r>
              <a:rPr lang="cs-CZ" dirty="0">
                <a:latin typeface="Times New Roman" pitchFamily="18" charset="0"/>
              </a:rPr>
              <a:t>,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</a:rPr>
              <a:t>1</a:t>
            </a:r>
            <a:r>
              <a:rPr lang="en-GB" dirty="0">
                <a:latin typeface="Times New Roman" pitchFamily="18" charset="0"/>
              </a:rPr>
              <a:t>924</a:t>
            </a:r>
            <a:r>
              <a:rPr lang="cs-CZ" dirty="0">
                <a:latin typeface="Times New Roman" pitchFamily="18" charset="0"/>
              </a:rPr>
              <a:t>, Paříž</a:t>
            </a:r>
          </a:p>
          <a:p>
            <a:pPr eaLnBrk="1" hangingPunct="1"/>
            <a:r>
              <a:rPr lang="cs-CZ" dirty="0" err="1">
                <a:latin typeface="Times New Roman" pitchFamily="18" charset="0"/>
              </a:rPr>
              <a:t>Džúdó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en-GB" dirty="0">
                <a:latin typeface="Times New Roman" pitchFamily="18" charset="0"/>
              </a:rPr>
              <a:t>1992</a:t>
            </a:r>
            <a:r>
              <a:rPr lang="cs-CZ" dirty="0">
                <a:latin typeface="Times New Roman" pitchFamily="18" charset="0"/>
              </a:rPr>
              <a:t>,</a:t>
            </a:r>
            <a:r>
              <a:rPr lang="en-GB" dirty="0">
                <a:latin typeface="Times New Roman" pitchFamily="18" charset="0"/>
              </a:rPr>
              <a:t> Barcelona</a:t>
            </a:r>
            <a:endParaRPr lang="cs-CZ" dirty="0">
              <a:latin typeface="Times New Roman" pitchFamily="18" charset="0"/>
            </a:endParaRPr>
          </a:p>
          <a:p>
            <a:pPr eaLnBrk="1" hangingPunct="1"/>
            <a:r>
              <a:rPr lang="en-GB" dirty="0">
                <a:latin typeface="Times New Roman" pitchFamily="18" charset="0"/>
              </a:rPr>
              <a:t>Taekwondo</a:t>
            </a:r>
            <a:r>
              <a:rPr lang="cs-CZ" dirty="0">
                <a:latin typeface="Times New Roman" pitchFamily="18" charset="0"/>
              </a:rPr>
              <a:t>,</a:t>
            </a:r>
            <a:r>
              <a:rPr lang="en-GB" dirty="0">
                <a:latin typeface="Times New Roman" pitchFamily="18" charset="0"/>
              </a:rPr>
              <a:t> 2000</a:t>
            </a:r>
            <a:r>
              <a:rPr lang="cs-CZ" dirty="0">
                <a:latin typeface="Times New Roman" pitchFamily="18" charset="0"/>
              </a:rPr>
              <a:t>,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</a:rPr>
              <a:t>Sydney</a:t>
            </a:r>
            <a:r>
              <a:rPr lang="en-GB" dirty="0">
                <a:latin typeface="Times New Roman" pitchFamily="18" charset="0"/>
              </a:rPr>
              <a:t> </a:t>
            </a:r>
            <a:endParaRPr lang="cs-CZ" dirty="0">
              <a:latin typeface="Times New Roman" pitchFamily="18" charset="0"/>
            </a:endParaRPr>
          </a:p>
          <a:p>
            <a:pPr eaLnBrk="1" hangingPunct="1"/>
            <a:r>
              <a:rPr lang="cs-CZ" dirty="0">
                <a:latin typeface="Times New Roman" pitchFamily="18" charset="0"/>
              </a:rPr>
              <a:t>Zápas,</a:t>
            </a:r>
            <a:r>
              <a:rPr lang="en-GB" dirty="0">
                <a:latin typeface="Times New Roman" pitchFamily="18" charset="0"/>
              </a:rPr>
              <a:t> 2004</a:t>
            </a:r>
            <a:r>
              <a:rPr lang="cs-CZ" dirty="0">
                <a:latin typeface="Times New Roman" pitchFamily="18" charset="0"/>
              </a:rPr>
              <a:t>, Atény</a:t>
            </a:r>
          </a:p>
          <a:p>
            <a:pPr eaLnBrk="1" hangingPunct="1"/>
            <a:r>
              <a:rPr lang="cs-CZ" dirty="0">
                <a:latin typeface="Times New Roman" pitchFamily="18" charset="0"/>
              </a:rPr>
              <a:t>Box, 2012, Londýn</a:t>
            </a:r>
          </a:p>
          <a:p>
            <a:pPr eaLnBrk="1" hangingPunct="1"/>
            <a:r>
              <a:rPr lang="cs-CZ" dirty="0">
                <a:latin typeface="Times New Roman" pitchFamily="18" charset="0"/>
              </a:rPr>
              <a:t>Karate, 2020, Tokio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>
                <a:latin typeface="Times New Roman" pitchFamily="18" charset="0"/>
              </a:rPr>
              <a:t>Časový odstup zařazení ženských a mužských úpolových disciplín</a:t>
            </a:r>
          </a:p>
        </p:txBody>
      </p:sp>
      <p:graphicFrame>
        <p:nvGraphicFramePr>
          <p:cNvPr id="66" name="Tabulka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678714"/>
              </p:ext>
            </p:extLst>
          </p:nvPr>
        </p:nvGraphicFramePr>
        <p:xfrm>
          <a:off x="1066800" y="3043238"/>
          <a:ext cx="9133855" cy="2424940"/>
        </p:xfrm>
        <a:graphic>
          <a:graphicData uri="http://schemas.openxmlformats.org/drawingml/2006/table">
            <a:tbl>
              <a:tblPr/>
              <a:tblGrid>
                <a:gridCol w="1755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5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5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0301">
                  <a:extLst>
                    <a:ext uri="{9D8B030D-6E8A-4147-A177-3AD203B41FA5}">
                      <a16:colId xmlns:a16="http://schemas.microsoft.com/office/drawing/2014/main" val="2480561772"/>
                    </a:ext>
                  </a:extLst>
                </a:gridCol>
                <a:gridCol w="15318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šerm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zápas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Džúdó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taekwondo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box</a:t>
                      </a:r>
                      <a:endParaRPr lang="cs-C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karate</a:t>
                      </a:r>
                      <a:endParaRPr lang="cs-C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soutěže mužů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1896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1896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1964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Calibri"/>
                          <a:ea typeface="Calibri"/>
                          <a:cs typeface="Times New Roman"/>
                        </a:rPr>
                        <a:t>1904</a:t>
                      </a:r>
                      <a:endParaRPr lang="cs-C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Calibri"/>
                          <a:ea typeface="Calibri"/>
                          <a:cs typeface="Times New Roman"/>
                        </a:rPr>
                        <a:t>2020</a:t>
                      </a:r>
                      <a:endParaRPr lang="cs-C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soutěže žen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1924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1992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cs-C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Calibri"/>
                          <a:ea typeface="Calibri"/>
                          <a:cs typeface="Times New Roman"/>
                        </a:rPr>
                        <a:t>2020</a:t>
                      </a:r>
                      <a:endParaRPr lang="cs-C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časový posun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108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Calibri"/>
                          <a:ea typeface="Calibri"/>
                          <a:cs typeface="Times New Roman"/>
                        </a:rPr>
                        <a:t>108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Times New Roman" pitchFamily="18" charset="0"/>
              </a:rPr>
              <a:t>Ženské úpolové disciplíny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>
                <a:latin typeface="Times New Roman" pitchFamily="18" charset="0"/>
              </a:rPr>
              <a:t>Olympijské disciplíny jsou pouze soubojové. </a:t>
            </a:r>
            <a:r>
              <a:rPr lang="en-GB" sz="1800">
                <a:latin typeface="Times New Roman" pitchFamily="18" charset="0"/>
              </a:rPr>
              <a:t> </a:t>
            </a:r>
            <a:r>
              <a:rPr lang="cs-CZ" sz="1800">
                <a:latin typeface="Times New Roman" pitchFamily="18" charset="0"/>
              </a:rPr>
              <a:t>Byly jako sportovní disciplíny vytvořeny muži pro muže.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>
                <a:latin typeface="Times New Roman" pitchFamily="18" charset="0"/>
              </a:rPr>
              <a:t>Otázka zařazení nesoubojových disciplín umožňujících hodnocení estetiky pohybu, uměleckého dojmu, plynulosti pohybu atd.: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>
                <a:latin typeface="Times New Roman" pitchFamily="18" charset="0"/>
              </a:rPr>
              <a:t>Taekwondo (poomse)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>
                <a:latin typeface="Times New Roman" pitchFamily="18" charset="0"/>
              </a:rPr>
              <a:t>karate (kata)</a:t>
            </a:r>
            <a:endParaRPr lang="cs-CZ" sz="1400">
              <a:latin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GB" sz="1400">
                <a:latin typeface="Times New Roman" pitchFamily="18" charset="0"/>
              </a:rPr>
              <a:t>wushu (taolu)</a:t>
            </a:r>
            <a:endParaRPr lang="cs-CZ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>
                <a:latin typeface="Times New Roman" pitchFamily="18" charset="0"/>
              </a:rPr>
              <a:t>Uznané IOC, ale nezařazené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sk-SK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 eaLnBrk="1" hangingPunct="1">
              <a:buFontTx/>
              <a:buNone/>
            </a:pP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Přetahování</a:t>
            </a:r>
            <a:r>
              <a:rPr lang="sk-SK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lanem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Tug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War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International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Federation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, TWIF)</a:t>
            </a:r>
          </a:p>
          <a:p>
            <a:pPr algn="just" eaLnBrk="1" hangingPunct="1">
              <a:buFontTx/>
              <a:buNone/>
            </a:pPr>
            <a:r>
              <a:rPr lang="sk-SK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 eaLnBrk="1" hangingPunct="1">
              <a:buFontTx/>
              <a:buNone/>
            </a:pP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Sumó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(International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Sumó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Federation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, ISF)</a:t>
            </a:r>
          </a:p>
          <a:p>
            <a:pPr algn="just" eaLnBrk="1" hangingPunct="1">
              <a:buFontTx/>
              <a:buNone/>
            </a:pPr>
            <a:r>
              <a:rPr lang="sk-SK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>
              <a:buFontTx/>
              <a:buNone/>
            </a:pP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Wušu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(International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Wushu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Federation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IWF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Světové hry – předsíň OH</a:t>
            </a: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Každé 4 roky, rok po OH (2022, </a:t>
            </a:r>
            <a:r>
              <a:rPr lang="sk-SK" dirty="0" err="1"/>
              <a:t>Brimingham</a:t>
            </a:r>
            <a:r>
              <a:rPr lang="sk-SK" dirty="0"/>
              <a:t>, USA)</a:t>
            </a:r>
          </a:p>
          <a:p>
            <a:r>
              <a:rPr lang="sk-SK" dirty="0">
                <a:cs typeface="Times New Roman" pitchFamily="18" charset="0"/>
              </a:rPr>
              <a:t>organizuje </a:t>
            </a:r>
            <a:r>
              <a:rPr lang="sk-SK" dirty="0" err="1">
                <a:cs typeface="Times New Roman" pitchFamily="18" charset="0"/>
              </a:rPr>
              <a:t>Mezinárodní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sdružení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světových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her</a:t>
            </a:r>
            <a:r>
              <a:rPr lang="sk-SK" dirty="0">
                <a:cs typeface="Times New Roman" pitchFamily="18" charset="0"/>
              </a:rPr>
              <a:t> (International </a:t>
            </a:r>
            <a:r>
              <a:rPr lang="sk-SK" dirty="0" err="1">
                <a:cs typeface="Times New Roman" pitchFamily="18" charset="0"/>
              </a:rPr>
              <a:t>World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Games</a:t>
            </a:r>
            <a:r>
              <a:rPr lang="sk-SK" dirty="0">
                <a:cs typeface="Times New Roman" pitchFamily="18" charset="0"/>
              </a:rPr>
              <a:t> Association, IWGA, </a:t>
            </a:r>
            <a:r>
              <a:rPr lang="sk-SK" dirty="0" err="1">
                <a:cs typeface="Times New Roman" pitchFamily="18" charset="0"/>
              </a:rPr>
              <a:t>zal</a:t>
            </a:r>
            <a:r>
              <a:rPr lang="sk-SK" dirty="0">
                <a:cs typeface="Times New Roman" pitchFamily="18" charset="0"/>
              </a:rPr>
              <a:t>. 1980)</a:t>
            </a:r>
            <a:endParaRPr lang="sk-SK" dirty="0"/>
          </a:p>
          <a:p>
            <a:r>
              <a:rPr lang="sk-SK" dirty="0">
                <a:cs typeface="Times New Roman" pitchFamily="18" charset="0"/>
              </a:rPr>
              <a:t>pod </a:t>
            </a:r>
            <a:r>
              <a:rPr lang="sk-SK" dirty="0" err="1">
                <a:cs typeface="Times New Roman" pitchFamily="18" charset="0"/>
              </a:rPr>
              <a:t>patronátem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Mezinárodního</a:t>
            </a:r>
            <a:r>
              <a:rPr lang="sk-SK" dirty="0">
                <a:cs typeface="Times New Roman" pitchFamily="18" charset="0"/>
              </a:rPr>
              <a:t> olympijského výboru (IOC)</a:t>
            </a:r>
            <a:endParaRPr lang="sk-SK" dirty="0"/>
          </a:p>
          <a:p>
            <a:r>
              <a:rPr lang="sk-SK" dirty="0"/>
              <a:t>V </a:t>
            </a:r>
            <a:r>
              <a:rPr lang="sk-SK" dirty="0" err="1"/>
              <a:t>současnosti</a:t>
            </a:r>
            <a:r>
              <a:rPr lang="sk-SK" dirty="0"/>
              <a:t> 37 </a:t>
            </a:r>
            <a:r>
              <a:rPr lang="sk-SK" dirty="0" err="1"/>
              <a:t>sportů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Úpolové</a:t>
            </a:r>
            <a:r>
              <a:rPr lang="sk-SK" dirty="0"/>
              <a:t> </a:t>
            </a:r>
            <a:r>
              <a:rPr lang="sk-SK" dirty="0" err="1"/>
              <a:t>sporty</a:t>
            </a:r>
            <a:r>
              <a:rPr lang="sk-SK" dirty="0"/>
              <a:t> IWGA</a:t>
            </a:r>
            <a:endParaRPr lang="en-US" dirty="0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Tx/>
              <a:buNone/>
              <a:defRPr/>
            </a:pPr>
            <a:r>
              <a:rPr lang="sk-SK" dirty="0" err="1">
                <a:latin typeface="+mj-lt"/>
                <a:cs typeface="Times New Roman" pitchFamily="18" charset="0"/>
              </a:rPr>
              <a:t>Aikidó</a:t>
            </a:r>
            <a:endParaRPr lang="sk-SK" dirty="0">
              <a:latin typeface="+mj-lt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  <a:defRPr/>
            </a:pPr>
            <a:r>
              <a:rPr lang="sk-SK" dirty="0">
                <a:latin typeface="+mj-lt"/>
                <a:cs typeface="Times New Roman" pitchFamily="18" charset="0"/>
              </a:rPr>
              <a:t>Džúdžucu</a:t>
            </a:r>
          </a:p>
          <a:p>
            <a:pPr algn="just">
              <a:lnSpc>
                <a:spcPct val="90000"/>
              </a:lnSpc>
              <a:buFontTx/>
              <a:buNone/>
              <a:defRPr/>
            </a:pPr>
            <a:r>
              <a:rPr lang="sk-SK" dirty="0">
                <a:latin typeface="+mj-lt"/>
                <a:cs typeface="Times New Roman" pitchFamily="18" charset="0"/>
              </a:rPr>
              <a:t>Karate</a:t>
            </a:r>
          </a:p>
          <a:p>
            <a:pPr algn="just">
              <a:lnSpc>
                <a:spcPct val="90000"/>
              </a:lnSpc>
              <a:buFontTx/>
              <a:buNone/>
              <a:defRPr/>
            </a:pPr>
            <a:r>
              <a:rPr lang="sk-SK" dirty="0">
                <a:latin typeface="+mj-lt"/>
                <a:cs typeface="Times New Roman" pitchFamily="18" charset="0"/>
              </a:rPr>
              <a:t>Kickbox</a:t>
            </a:r>
          </a:p>
          <a:p>
            <a:pPr algn="just">
              <a:lnSpc>
                <a:spcPct val="90000"/>
              </a:lnSpc>
              <a:buFontTx/>
              <a:buNone/>
              <a:defRPr/>
            </a:pPr>
            <a:r>
              <a:rPr lang="sk-SK" dirty="0" err="1">
                <a:latin typeface="+mj-lt"/>
                <a:cs typeface="Times New Roman" pitchFamily="18" charset="0"/>
              </a:rPr>
              <a:t>Muai</a:t>
            </a:r>
            <a:r>
              <a:rPr lang="sk-SK" dirty="0">
                <a:latin typeface="+mj-lt"/>
                <a:cs typeface="Times New Roman" pitchFamily="18" charset="0"/>
              </a:rPr>
              <a:t> </a:t>
            </a:r>
            <a:r>
              <a:rPr lang="sk-SK" dirty="0" err="1">
                <a:latin typeface="+mj-lt"/>
                <a:cs typeface="Times New Roman" pitchFamily="18" charset="0"/>
              </a:rPr>
              <a:t>thai</a:t>
            </a:r>
            <a:endParaRPr lang="sk-SK" dirty="0">
              <a:latin typeface="+mj-lt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  <a:defRPr/>
            </a:pPr>
            <a:r>
              <a:rPr lang="sk-SK" dirty="0" err="1">
                <a:latin typeface="+mj-lt"/>
                <a:cs typeface="Times New Roman" pitchFamily="18" charset="0"/>
              </a:rPr>
              <a:t>Přetahování</a:t>
            </a:r>
            <a:r>
              <a:rPr lang="sk-SK" dirty="0">
                <a:latin typeface="+mj-lt"/>
                <a:cs typeface="Times New Roman" pitchFamily="18" charset="0"/>
              </a:rPr>
              <a:t> </a:t>
            </a:r>
            <a:r>
              <a:rPr lang="sk-SK" dirty="0" err="1">
                <a:latin typeface="+mj-lt"/>
                <a:cs typeface="Times New Roman" pitchFamily="18" charset="0"/>
              </a:rPr>
              <a:t>lanem</a:t>
            </a:r>
            <a:endParaRPr lang="sk-SK" dirty="0">
              <a:latin typeface="+mj-lt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  <a:defRPr/>
            </a:pPr>
            <a:r>
              <a:rPr lang="sk-SK" dirty="0" err="1">
                <a:latin typeface="+mj-lt"/>
                <a:cs typeface="Times New Roman" pitchFamily="18" charset="0"/>
              </a:rPr>
              <a:t>Sumó</a:t>
            </a:r>
            <a:endParaRPr lang="sk-SK" dirty="0">
              <a:latin typeface="+mj-lt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  <a:defRPr/>
            </a:pPr>
            <a:endParaRPr lang="sk-SK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k-SK" dirty="0">
                <a:latin typeface="Times New Roman" pitchFamily="18" charset="0"/>
              </a:rPr>
              <a:t>Formy </a:t>
            </a:r>
            <a:r>
              <a:rPr lang="sk-SK" dirty="0" err="1">
                <a:latin typeface="Times New Roman" pitchFamily="18" charset="0"/>
              </a:rPr>
              <a:t>globálních</a:t>
            </a:r>
            <a:r>
              <a:rPr lang="sk-SK" dirty="0">
                <a:latin typeface="Times New Roman" pitchFamily="18" charset="0"/>
              </a:rPr>
              <a:t> </a:t>
            </a:r>
            <a:r>
              <a:rPr lang="sk-SK" dirty="0" err="1">
                <a:latin typeface="Times New Roman" pitchFamily="18" charset="0"/>
              </a:rPr>
              <a:t>úpolových</a:t>
            </a:r>
            <a:r>
              <a:rPr lang="sk-SK" dirty="0">
                <a:latin typeface="Times New Roman" pitchFamily="18" charset="0"/>
              </a:rPr>
              <a:t> </a:t>
            </a:r>
            <a:r>
              <a:rPr lang="sk-SK" dirty="0" err="1">
                <a:latin typeface="Times New Roman" pitchFamily="18" charset="0"/>
              </a:rPr>
              <a:t>sportů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41476"/>
            <a:ext cx="8382000" cy="4454525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individuální souboj dvou soupeřů s využitím: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technik hodů, držení apod. v boji v postoji i na zemi (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džůdó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zápas, sumó)</a:t>
            </a:r>
            <a:endParaRPr lang="cs-CZ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technik úderů/kopů (box, karate (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kumite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taekwondo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kickbox, 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muai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thai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technik úderů/kopů a hodů, držení atd. (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wušu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sanšou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endParaRPr lang="cs-CZ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technik se zbraněmi (šerm)</a:t>
            </a:r>
            <a:endParaRPr lang="cs-CZ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skupinový souboj dvou družstev (přetahování lanem)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ukázky technik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úpolového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sportu se zbraněmi nebo beze zbraní: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individuální (karate (kata), 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wušu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taolu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aikidó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skupinové (karate, 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wušu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143000"/>
          </a:xfrm>
        </p:spPr>
        <p:txBody>
          <a:bodyPr/>
          <a:lstStyle/>
          <a:p>
            <a:pPr eaLnBrk="1" hangingPunct="1"/>
            <a:r>
              <a:rPr lang="cs-CZ">
                <a:latin typeface="Times New Roman" pitchFamily="18" charset="0"/>
              </a:rPr>
              <a:t>Původ úpolových sportů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41476"/>
            <a:ext cx="7989888" cy="4454525"/>
          </a:xfrm>
        </p:spPr>
        <p:txBody>
          <a:bodyPr/>
          <a:lstStyle/>
          <a:p>
            <a:pPr eaLnBrk="1" hangingPunct="1"/>
            <a:r>
              <a:rPr lang="cs-CZ">
                <a:latin typeface="Times New Roman" pitchFamily="18" charset="0"/>
              </a:rPr>
              <a:t>evropské (přetahování lanem, šerm)</a:t>
            </a:r>
          </a:p>
          <a:p>
            <a:pPr eaLnBrk="1" hangingPunct="1"/>
            <a:r>
              <a:rPr lang="cs-CZ">
                <a:latin typeface="Times New Roman" pitchFamily="18" charset="0"/>
              </a:rPr>
              <a:t>evroamerické (box, zápas)</a:t>
            </a:r>
          </a:p>
          <a:p>
            <a:pPr eaLnBrk="1" hangingPunct="1"/>
            <a:r>
              <a:rPr lang="cs-CZ">
                <a:latin typeface="Times New Roman" pitchFamily="18" charset="0"/>
              </a:rPr>
              <a:t>asijské:</a:t>
            </a:r>
          </a:p>
          <a:p>
            <a:pPr lvl="1" eaLnBrk="1" hangingPunct="1"/>
            <a:r>
              <a:rPr lang="cs-CZ">
                <a:latin typeface="Times New Roman" pitchFamily="18" charset="0"/>
              </a:rPr>
              <a:t>japonské (džúdó, karate, sumó)</a:t>
            </a:r>
          </a:p>
          <a:p>
            <a:pPr lvl="1" eaLnBrk="1" hangingPunct="1"/>
            <a:r>
              <a:rPr lang="cs-CZ">
                <a:latin typeface="Times New Roman" pitchFamily="18" charset="0"/>
              </a:rPr>
              <a:t>korejské (taekwondo)</a:t>
            </a:r>
          </a:p>
          <a:p>
            <a:pPr lvl="1" eaLnBrk="1" hangingPunct="1"/>
            <a:r>
              <a:rPr lang="cs-CZ">
                <a:latin typeface="Times New Roman" pitchFamily="18" charset="0"/>
              </a:rPr>
              <a:t>čínske (wušu)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>
                <a:latin typeface="Times New Roman" pitchFamily="18" charset="0"/>
              </a:rPr>
              <a:t>Paralympijské úpolové sporty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sk-SK" b="1" dirty="0">
                <a:latin typeface="Times New Roman" pitchFamily="18" charset="0"/>
                <a:cs typeface="Times New Roman" pitchFamily="18" charset="0"/>
              </a:rPr>
              <a:t>Šerm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vozíčkářů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</a:rPr>
              <a:t>(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1960</a:t>
            </a:r>
            <a:r>
              <a:rPr lang="sk-SK" dirty="0">
                <a:latin typeface="Times New Roman" pitchFamily="18" charset="0"/>
              </a:rPr>
              <a:t>)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sk-SK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>
              <a:buFontTx/>
              <a:buNone/>
            </a:pP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Džúdó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pro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zrakově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postižené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</a:rPr>
              <a:t>(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1988</a:t>
            </a:r>
            <a:r>
              <a:rPr lang="sk-SK" dirty="0">
                <a:latin typeface="Times New Roman" pitchFamily="18" charset="0"/>
              </a:rPr>
              <a:t>)</a:t>
            </a:r>
          </a:p>
          <a:p>
            <a:pPr eaLnBrk="1" hangingPunct="1">
              <a:buFontTx/>
              <a:buNone/>
            </a:pPr>
            <a:endParaRPr lang="sk-SK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sk-SK" b="1" dirty="0" err="1">
                <a:latin typeface="Times New Roman" pitchFamily="18" charset="0"/>
              </a:rPr>
              <a:t>Taekwondo</a:t>
            </a:r>
            <a:r>
              <a:rPr lang="sk-SK" b="1" dirty="0">
                <a:latin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</a:rPr>
              <a:t>pro </a:t>
            </a:r>
            <a:r>
              <a:rPr lang="sk-SK" dirty="0" err="1">
                <a:latin typeface="Times New Roman" pitchFamily="18" charset="0"/>
              </a:rPr>
              <a:t>tělesně</a:t>
            </a:r>
            <a:r>
              <a:rPr lang="sk-SK" dirty="0">
                <a:latin typeface="Times New Roman" pitchFamily="18" charset="0"/>
              </a:rPr>
              <a:t> </a:t>
            </a:r>
            <a:r>
              <a:rPr lang="sk-SK" dirty="0" err="1">
                <a:latin typeface="Times New Roman" pitchFamily="18" charset="0"/>
              </a:rPr>
              <a:t>postižené</a:t>
            </a:r>
            <a:r>
              <a:rPr lang="sk-SK" dirty="0">
                <a:latin typeface="Times New Roman" pitchFamily="18" charset="0"/>
              </a:rPr>
              <a:t> (2020)</a:t>
            </a:r>
            <a:r>
              <a:rPr lang="en-US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Sokolská soustava 1862</a:t>
            </a:r>
          </a:p>
        </p:txBody>
      </p:sp>
      <p:sp>
        <p:nvSpPr>
          <p:cNvPr id="675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dirty="0"/>
              <a:t>Čtyři odbory</a:t>
            </a:r>
          </a:p>
          <a:p>
            <a:pPr eaLnBrk="1" hangingPunct="1">
              <a:buFontTx/>
              <a:buNone/>
            </a:pPr>
            <a:endParaRPr lang="cs-CZ" dirty="0"/>
          </a:p>
          <a:p>
            <a:pPr eaLnBrk="1" hangingPunct="1">
              <a:buFontTx/>
              <a:buNone/>
            </a:pPr>
            <a:r>
              <a:rPr lang="cs-CZ" dirty="0"/>
              <a:t>I. Cvičení bez nářadí a bez pomoci nebo odporu jiných cvičenců</a:t>
            </a:r>
          </a:p>
          <a:p>
            <a:pPr eaLnBrk="1" hangingPunct="1">
              <a:buFontTx/>
              <a:buNone/>
            </a:pPr>
            <a:r>
              <a:rPr lang="cs-CZ" dirty="0"/>
              <a:t>II.    Cvičení nářaďová</a:t>
            </a:r>
          </a:p>
          <a:p>
            <a:pPr eaLnBrk="1" hangingPunct="1">
              <a:buFontTx/>
              <a:buNone/>
            </a:pPr>
            <a:r>
              <a:rPr lang="cs-CZ" dirty="0"/>
              <a:t>III.   Cvičení ve skupině</a:t>
            </a:r>
          </a:p>
          <a:p>
            <a:pPr eaLnBrk="1" hangingPunct="1">
              <a:buFontTx/>
              <a:buNone/>
            </a:pPr>
            <a:r>
              <a:rPr lang="cs-CZ" dirty="0"/>
              <a:t>IV.   Úpoly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Světové úpolové hry SportAccord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hlinkClick r:id="rId2"/>
              </a:rPr>
              <a:t>SportAccord </a:t>
            </a:r>
            <a:r>
              <a:rPr lang="cs-CZ" dirty="0" err="1">
                <a:hlinkClick r:id="rId2"/>
              </a:rPr>
              <a:t>World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Combat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Games</a:t>
            </a:r>
            <a:r>
              <a:rPr lang="cs-CZ" dirty="0"/>
              <a:t>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SportAccord</a:t>
            </a:r>
          </a:p>
          <a:p>
            <a:pPr lvl="1">
              <a:defRPr/>
            </a:pPr>
            <a:r>
              <a:rPr lang="cs-CZ" dirty="0"/>
              <a:t>nástupnická organizace </a:t>
            </a:r>
            <a:r>
              <a:rPr lang="cs-CZ" dirty="0" err="1">
                <a:ea typeface="+mn-ea"/>
                <a:cs typeface="+mn-cs"/>
              </a:rPr>
              <a:t>General</a:t>
            </a:r>
            <a:r>
              <a:rPr lang="cs-CZ" dirty="0">
                <a:ea typeface="+mn-ea"/>
                <a:cs typeface="+mn-cs"/>
              </a:rPr>
              <a:t> </a:t>
            </a:r>
            <a:r>
              <a:rPr lang="cs-CZ" dirty="0" err="1">
                <a:ea typeface="+mn-ea"/>
                <a:cs typeface="+mn-cs"/>
              </a:rPr>
              <a:t>Association</a:t>
            </a:r>
            <a:r>
              <a:rPr lang="cs-CZ" dirty="0">
                <a:ea typeface="+mn-ea"/>
                <a:cs typeface="+mn-cs"/>
              </a:rPr>
              <a:t> </a:t>
            </a:r>
            <a:r>
              <a:rPr lang="cs-CZ" dirty="0" err="1">
                <a:ea typeface="+mn-ea"/>
                <a:cs typeface="+mn-cs"/>
              </a:rPr>
              <a:t>of</a:t>
            </a:r>
            <a:r>
              <a:rPr lang="cs-CZ" dirty="0">
                <a:ea typeface="+mn-ea"/>
                <a:cs typeface="+mn-cs"/>
              </a:rPr>
              <a:t> </a:t>
            </a:r>
            <a:r>
              <a:rPr lang="cs-CZ" dirty="0" err="1">
                <a:ea typeface="+mn-ea"/>
                <a:cs typeface="+mn-cs"/>
              </a:rPr>
              <a:t>International</a:t>
            </a:r>
            <a:r>
              <a:rPr lang="cs-CZ" dirty="0">
                <a:ea typeface="+mn-ea"/>
                <a:cs typeface="+mn-cs"/>
              </a:rPr>
              <a:t> </a:t>
            </a:r>
            <a:r>
              <a:rPr lang="cs-CZ" dirty="0" err="1">
                <a:ea typeface="+mn-ea"/>
                <a:cs typeface="+mn-cs"/>
              </a:rPr>
              <a:t>Sports</a:t>
            </a:r>
            <a:r>
              <a:rPr lang="cs-CZ" dirty="0">
                <a:ea typeface="+mn-ea"/>
                <a:cs typeface="+mn-cs"/>
              </a:rPr>
              <a:t> </a:t>
            </a:r>
            <a:r>
              <a:rPr lang="cs-CZ" dirty="0" err="1">
                <a:ea typeface="+mn-ea"/>
                <a:cs typeface="+mn-cs"/>
              </a:rPr>
              <a:t>Federations</a:t>
            </a:r>
            <a:r>
              <a:rPr lang="cs-CZ" dirty="0">
                <a:ea typeface="+mn-ea"/>
                <a:cs typeface="+mn-cs"/>
              </a:rPr>
              <a:t> (GAISF)</a:t>
            </a:r>
          </a:p>
          <a:p>
            <a:pPr lvl="1">
              <a:defRPr/>
            </a:pPr>
            <a:r>
              <a:rPr lang="cs-CZ" dirty="0"/>
              <a:t>Sdružuje různé olympijské i neolympijské sporty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Nadpis 1"/>
          <p:cNvSpPr>
            <a:spLocks noGrp="1"/>
          </p:cNvSpPr>
          <p:nvPr>
            <p:ph type="title"/>
          </p:nvPr>
        </p:nvSpPr>
        <p:spPr>
          <a:xfrm>
            <a:off x="2209800" y="260350"/>
            <a:ext cx="7772400" cy="1143000"/>
          </a:xfrm>
        </p:spPr>
        <p:txBody>
          <a:bodyPr/>
          <a:lstStyle/>
          <a:p>
            <a:r>
              <a:rPr lang="cs-CZ">
                <a:hlinkClick r:id="rId2"/>
              </a:rPr>
              <a:t>Světové úpolové hry</a:t>
            </a:r>
            <a:endParaRPr lang="cs-CZ"/>
          </a:p>
        </p:txBody>
      </p:sp>
      <p:sp>
        <p:nvSpPr>
          <p:cNvPr id="103427" name="Zástupný symbol pro obsah 2"/>
          <p:cNvSpPr>
            <a:spLocks noGrp="1"/>
          </p:cNvSpPr>
          <p:nvPr>
            <p:ph idx="1"/>
          </p:nvPr>
        </p:nvSpPr>
        <p:spPr>
          <a:xfrm>
            <a:off x="2209800" y="1330325"/>
            <a:ext cx="7772400" cy="4114800"/>
          </a:xfrm>
        </p:spPr>
        <p:txBody>
          <a:bodyPr>
            <a:normAutofit fontScale="85000" lnSpcReduction="20000"/>
          </a:bodyPr>
          <a:lstStyle/>
          <a:p>
            <a:r>
              <a:rPr lang="cs-CZ" sz="1400" b="1" dirty="0" err="1"/>
              <a:t>Aikidó</a:t>
            </a:r>
            <a:r>
              <a:rPr lang="cs-CZ" sz="1400" dirty="0"/>
              <a:t>, reprezentováno Mezinárodní federací </a:t>
            </a:r>
            <a:r>
              <a:rPr lang="cs-CZ" sz="1400" dirty="0" err="1"/>
              <a:t>aikidó</a:t>
            </a:r>
            <a:r>
              <a:rPr lang="cs-CZ" sz="1400" dirty="0"/>
              <a:t> (International aikido </a:t>
            </a:r>
            <a:r>
              <a:rPr lang="cs-CZ" sz="1400" dirty="0" err="1"/>
              <a:t>federation</a:t>
            </a:r>
            <a:r>
              <a:rPr lang="cs-CZ" sz="1400" dirty="0"/>
              <a:t>, IAF)</a:t>
            </a:r>
          </a:p>
          <a:p>
            <a:r>
              <a:rPr lang="cs-CZ" sz="1400" b="1" dirty="0"/>
              <a:t>Box, </a:t>
            </a:r>
            <a:r>
              <a:rPr lang="cs-CZ" sz="1400" dirty="0"/>
              <a:t>reprezentován Mezinárodní asociací boxu (International Boxing </a:t>
            </a:r>
            <a:r>
              <a:rPr lang="cs-CZ" sz="1400" dirty="0" err="1"/>
              <a:t>Association</a:t>
            </a:r>
            <a:r>
              <a:rPr lang="cs-CZ" sz="1400" dirty="0"/>
              <a:t>, AIBA)</a:t>
            </a:r>
          </a:p>
          <a:p>
            <a:r>
              <a:rPr lang="cs-CZ" sz="1400" b="1" dirty="0" err="1"/>
              <a:t>Džúdó</a:t>
            </a:r>
            <a:r>
              <a:rPr lang="cs-CZ" sz="1400" dirty="0"/>
              <a:t>, reprezentováno Mezinárodní federací </a:t>
            </a:r>
            <a:r>
              <a:rPr lang="cs-CZ" sz="1400" dirty="0" err="1"/>
              <a:t>džúdó</a:t>
            </a:r>
            <a:r>
              <a:rPr lang="cs-CZ" sz="1400" dirty="0"/>
              <a:t> (International judo </a:t>
            </a:r>
            <a:r>
              <a:rPr lang="cs-CZ" sz="1400" dirty="0" err="1"/>
              <a:t>federation</a:t>
            </a:r>
            <a:r>
              <a:rPr lang="cs-CZ" sz="1400" dirty="0"/>
              <a:t>, IJF)</a:t>
            </a:r>
          </a:p>
          <a:p>
            <a:r>
              <a:rPr lang="cs-CZ" sz="1400" b="1" dirty="0" err="1"/>
              <a:t>Džúdžucu</a:t>
            </a:r>
            <a:r>
              <a:rPr lang="cs-CZ" sz="1400" dirty="0"/>
              <a:t>, reprezentováno mezinárodní federací </a:t>
            </a:r>
            <a:r>
              <a:rPr lang="cs-CZ" sz="1400" dirty="0" err="1"/>
              <a:t>džúdžucu</a:t>
            </a:r>
            <a:r>
              <a:rPr lang="cs-CZ" sz="1400" dirty="0"/>
              <a:t> (</a:t>
            </a:r>
            <a:r>
              <a:rPr lang="cs-CZ" sz="1400" b="1" dirty="0" err="1"/>
              <a:t>Ju-Jitsu</a:t>
            </a:r>
            <a:r>
              <a:rPr lang="cs-CZ" sz="1400" b="1" dirty="0"/>
              <a:t> International </a:t>
            </a:r>
            <a:r>
              <a:rPr lang="cs-CZ" sz="1400" b="1" dirty="0" err="1"/>
              <a:t>Federation</a:t>
            </a:r>
            <a:r>
              <a:rPr lang="cs-CZ" sz="1400" b="1" dirty="0"/>
              <a:t>, JJIF)</a:t>
            </a:r>
            <a:endParaRPr lang="cs-CZ" sz="1400" dirty="0"/>
          </a:p>
          <a:p>
            <a:r>
              <a:rPr lang="cs-CZ" sz="1400" b="1" dirty="0"/>
              <a:t>Karate</a:t>
            </a:r>
            <a:r>
              <a:rPr lang="cs-CZ" sz="1400" dirty="0"/>
              <a:t>, reprezentováno Světovou federací karate (</a:t>
            </a:r>
            <a:r>
              <a:rPr lang="cs-CZ" sz="1400" dirty="0" err="1"/>
              <a:t>World</a:t>
            </a:r>
            <a:r>
              <a:rPr lang="cs-CZ" sz="1400" dirty="0"/>
              <a:t> karate </a:t>
            </a:r>
            <a:r>
              <a:rPr lang="cs-CZ" sz="1400" dirty="0" err="1"/>
              <a:t>federation</a:t>
            </a:r>
            <a:r>
              <a:rPr lang="cs-CZ" sz="1400" dirty="0"/>
              <a:t>, WKF)</a:t>
            </a:r>
          </a:p>
          <a:p>
            <a:r>
              <a:rPr lang="cs-CZ" sz="1400" b="1" dirty="0" err="1"/>
              <a:t>Kendó</a:t>
            </a:r>
            <a:r>
              <a:rPr lang="cs-CZ" sz="1400" b="1" dirty="0"/>
              <a:t>, </a:t>
            </a:r>
            <a:r>
              <a:rPr lang="cs-CZ" sz="1400" dirty="0"/>
              <a:t>reprezentováno Mezinárodní federací </a:t>
            </a:r>
            <a:r>
              <a:rPr lang="cs-CZ" sz="1400" dirty="0" err="1"/>
              <a:t>kendó</a:t>
            </a:r>
            <a:r>
              <a:rPr lang="cs-CZ" sz="1400" dirty="0"/>
              <a:t> (International Kendo </a:t>
            </a:r>
            <a:r>
              <a:rPr lang="cs-CZ" sz="1400" dirty="0" err="1"/>
              <a:t>Federation</a:t>
            </a:r>
            <a:r>
              <a:rPr lang="cs-CZ" sz="1400" dirty="0"/>
              <a:t>, FIK)</a:t>
            </a:r>
          </a:p>
          <a:p>
            <a:r>
              <a:rPr lang="cs-CZ" sz="1400" b="1" dirty="0"/>
              <a:t>Kickbox</a:t>
            </a:r>
            <a:r>
              <a:rPr lang="cs-CZ" sz="1400" dirty="0"/>
              <a:t>, reprezentován Světovou asociací </a:t>
            </a:r>
            <a:r>
              <a:rPr lang="cs-CZ" sz="1400" dirty="0" err="1"/>
              <a:t>kickboxerských</a:t>
            </a:r>
            <a:r>
              <a:rPr lang="cs-CZ" sz="1400" dirty="0"/>
              <a:t> organizací (</a:t>
            </a:r>
            <a:r>
              <a:rPr lang="cs-CZ" sz="1400" dirty="0" err="1"/>
              <a:t>World</a:t>
            </a:r>
            <a:r>
              <a:rPr lang="cs-CZ" sz="1400" dirty="0"/>
              <a:t> </a:t>
            </a:r>
            <a:r>
              <a:rPr lang="cs-CZ" sz="1400" dirty="0" err="1"/>
              <a:t>Association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Kickboxing</a:t>
            </a:r>
            <a:r>
              <a:rPr lang="cs-CZ" sz="1400" dirty="0"/>
              <a:t> </a:t>
            </a:r>
            <a:r>
              <a:rPr lang="cs-CZ" sz="1400" dirty="0" err="1"/>
              <a:t>Organizations</a:t>
            </a:r>
            <a:r>
              <a:rPr lang="cs-CZ" sz="1400" dirty="0"/>
              <a:t>, WAKO)</a:t>
            </a:r>
          </a:p>
          <a:p>
            <a:r>
              <a:rPr lang="cs-CZ" sz="1400" b="1" dirty="0" err="1"/>
              <a:t>Muaythai</a:t>
            </a:r>
            <a:r>
              <a:rPr lang="cs-CZ" sz="1400" dirty="0"/>
              <a:t>, reprezentován Mezinárodní federací amatérského </a:t>
            </a:r>
            <a:r>
              <a:rPr lang="cs-CZ" sz="1400" dirty="0" err="1"/>
              <a:t>muaythai</a:t>
            </a:r>
            <a:r>
              <a:rPr lang="cs-CZ" sz="1400" dirty="0"/>
              <a:t> (International </a:t>
            </a:r>
            <a:r>
              <a:rPr lang="cs-CZ" sz="1400" dirty="0" err="1"/>
              <a:t>Federation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Muaythai</a:t>
            </a:r>
            <a:r>
              <a:rPr lang="cs-CZ" sz="1400" dirty="0"/>
              <a:t> </a:t>
            </a:r>
            <a:r>
              <a:rPr lang="cs-CZ" sz="1400" dirty="0" err="1"/>
              <a:t>Amateur</a:t>
            </a:r>
            <a:r>
              <a:rPr lang="cs-CZ" sz="1400" dirty="0"/>
              <a:t> IFMA)</a:t>
            </a:r>
          </a:p>
          <a:p>
            <a:r>
              <a:rPr lang="cs-CZ" sz="1400" b="1" dirty="0"/>
              <a:t>Sambo</a:t>
            </a:r>
            <a:r>
              <a:rPr lang="cs-CZ" sz="1400" dirty="0"/>
              <a:t>, reprezentováno Mezinárodní federací amatérského sambo (International </a:t>
            </a:r>
            <a:r>
              <a:rPr lang="cs-CZ" sz="1400" dirty="0" err="1"/>
              <a:t>Federation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Amateur</a:t>
            </a:r>
            <a:r>
              <a:rPr lang="cs-CZ" sz="1400" dirty="0"/>
              <a:t> Sambo, FIAS)</a:t>
            </a:r>
            <a:endParaRPr lang="en-US" sz="1400" dirty="0"/>
          </a:p>
          <a:p>
            <a:r>
              <a:rPr lang="en-US" sz="1400" b="1" dirty="0" err="1"/>
              <a:t>Savate</a:t>
            </a:r>
            <a:r>
              <a:rPr lang="en-US" sz="1400" dirty="0"/>
              <a:t>, </a:t>
            </a:r>
            <a:r>
              <a:rPr lang="en-US" sz="1400" dirty="0" err="1"/>
              <a:t>repre</a:t>
            </a:r>
            <a:r>
              <a:rPr lang="sk-SK" sz="1400" dirty="0" err="1"/>
              <a:t>zentováno</a:t>
            </a:r>
            <a:r>
              <a:rPr lang="sk-SK" sz="1400" dirty="0"/>
              <a:t> </a:t>
            </a:r>
            <a:r>
              <a:rPr lang="cs-CZ" sz="1400" dirty="0"/>
              <a:t>Mezinárodní federací </a:t>
            </a:r>
            <a:r>
              <a:rPr lang="cs-CZ" sz="1400" dirty="0" err="1"/>
              <a:t>savate</a:t>
            </a:r>
            <a:r>
              <a:rPr lang="cs-CZ" sz="1400" dirty="0"/>
              <a:t> (</a:t>
            </a:r>
            <a:r>
              <a:rPr lang="cs-CZ" sz="1400" dirty="0" err="1"/>
              <a:t>Fédération</a:t>
            </a:r>
            <a:r>
              <a:rPr lang="cs-CZ" sz="1400" dirty="0"/>
              <a:t> </a:t>
            </a:r>
            <a:r>
              <a:rPr lang="cs-CZ" sz="1400" dirty="0" err="1"/>
              <a:t>internationale</a:t>
            </a:r>
            <a:r>
              <a:rPr lang="cs-CZ" sz="1400" dirty="0"/>
              <a:t> de </a:t>
            </a:r>
            <a:r>
              <a:rPr lang="cs-CZ" sz="1400" dirty="0" err="1"/>
              <a:t>savate</a:t>
            </a:r>
            <a:r>
              <a:rPr lang="cs-CZ" sz="1400" dirty="0"/>
              <a:t>, </a:t>
            </a:r>
            <a:r>
              <a:rPr lang="cs-CZ" sz="1400" dirty="0" err="1"/>
              <a:t>F.I.Sav</a:t>
            </a:r>
            <a:r>
              <a:rPr lang="cs-CZ" sz="1400" dirty="0"/>
              <a:t>.) </a:t>
            </a:r>
          </a:p>
          <a:p>
            <a:r>
              <a:rPr lang="cs-CZ" sz="1400" b="1" dirty="0"/>
              <a:t>Sumó</a:t>
            </a:r>
            <a:r>
              <a:rPr lang="cs-CZ" sz="1400" dirty="0"/>
              <a:t>, reprezentováno Mezinárodní federací sumó (International Sumó </a:t>
            </a:r>
            <a:r>
              <a:rPr lang="cs-CZ" sz="1400" dirty="0" err="1"/>
              <a:t>Federation</a:t>
            </a:r>
            <a:r>
              <a:rPr lang="cs-CZ" sz="1400" dirty="0"/>
              <a:t>, ISF)</a:t>
            </a:r>
          </a:p>
          <a:p>
            <a:r>
              <a:rPr lang="cs-CZ" sz="1400" b="1" dirty="0"/>
              <a:t>Šerm, </a:t>
            </a:r>
            <a:r>
              <a:rPr lang="cs-CZ" sz="1400" dirty="0"/>
              <a:t>reprezentován Mezinárodní šermířskou federací (</a:t>
            </a:r>
            <a:r>
              <a:rPr lang="cs-CZ" sz="1400" dirty="0" err="1"/>
              <a:t>Fédération</a:t>
            </a:r>
            <a:r>
              <a:rPr lang="cs-CZ" sz="1400" dirty="0"/>
              <a:t> </a:t>
            </a:r>
            <a:r>
              <a:rPr lang="cs-CZ" sz="1400" dirty="0" err="1"/>
              <a:t>internationale</a:t>
            </a:r>
            <a:r>
              <a:rPr lang="cs-CZ" sz="1400" dirty="0"/>
              <a:t> d</a:t>
            </a:r>
            <a:r>
              <a:rPr lang="en-US" sz="1400" dirty="0"/>
              <a:t>’</a:t>
            </a:r>
            <a:r>
              <a:rPr lang="en-US" sz="1400" dirty="0" err="1"/>
              <a:t>escrime</a:t>
            </a:r>
            <a:r>
              <a:rPr lang="en-US" sz="1400" dirty="0"/>
              <a:t>, FIE]</a:t>
            </a:r>
            <a:endParaRPr lang="cs-CZ" sz="1400" b="1" dirty="0"/>
          </a:p>
          <a:p>
            <a:r>
              <a:rPr lang="cs-CZ" sz="1400" b="1" dirty="0" err="1"/>
              <a:t>Taekwondo</a:t>
            </a:r>
            <a:r>
              <a:rPr lang="cs-CZ" sz="1400" dirty="0"/>
              <a:t>, reprezentováno Mezinárodní federací </a:t>
            </a:r>
            <a:r>
              <a:rPr lang="cs-CZ" sz="1400" dirty="0" err="1"/>
              <a:t>taekwondo</a:t>
            </a:r>
            <a:r>
              <a:rPr lang="cs-CZ" sz="1400" dirty="0"/>
              <a:t> (</a:t>
            </a:r>
            <a:r>
              <a:rPr lang="cs-CZ" sz="1400" dirty="0" err="1"/>
              <a:t>World</a:t>
            </a:r>
            <a:r>
              <a:rPr lang="cs-CZ" sz="1400" dirty="0"/>
              <a:t> </a:t>
            </a:r>
            <a:r>
              <a:rPr lang="cs-CZ" sz="1400" dirty="0" err="1"/>
              <a:t>Taekwondo</a:t>
            </a:r>
            <a:r>
              <a:rPr lang="cs-CZ" sz="1400" dirty="0"/>
              <a:t> </a:t>
            </a:r>
            <a:r>
              <a:rPr lang="cs-CZ" sz="1400" dirty="0" err="1"/>
              <a:t>Federation</a:t>
            </a:r>
            <a:r>
              <a:rPr lang="cs-CZ" sz="1400" dirty="0"/>
              <a:t>, WTF)</a:t>
            </a:r>
          </a:p>
          <a:p>
            <a:r>
              <a:rPr lang="cs-CZ" sz="1400" b="1" dirty="0" err="1"/>
              <a:t>Wušu</a:t>
            </a:r>
            <a:r>
              <a:rPr lang="cs-CZ" sz="1400" dirty="0"/>
              <a:t>, reprezentováno Mezinárodní federací </a:t>
            </a:r>
            <a:r>
              <a:rPr lang="cs-CZ" sz="1400" dirty="0" err="1"/>
              <a:t>wušu</a:t>
            </a:r>
            <a:r>
              <a:rPr lang="cs-CZ" sz="1400" dirty="0"/>
              <a:t> (International </a:t>
            </a:r>
            <a:r>
              <a:rPr lang="cs-CZ" sz="1400" dirty="0" err="1"/>
              <a:t>Wushu</a:t>
            </a:r>
            <a:r>
              <a:rPr lang="cs-CZ" sz="1400" dirty="0"/>
              <a:t> </a:t>
            </a:r>
            <a:r>
              <a:rPr lang="cs-CZ" sz="1400" dirty="0" err="1"/>
              <a:t>Federation</a:t>
            </a:r>
            <a:r>
              <a:rPr lang="cs-CZ" sz="1400" dirty="0"/>
              <a:t>)</a:t>
            </a:r>
          </a:p>
          <a:p>
            <a:r>
              <a:rPr lang="cs-CZ" sz="1400" b="1" dirty="0"/>
              <a:t>Zápas</a:t>
            </a:r>
            <a:r>
              <a:rPr lang="cs-CZ" sz="1400" dirty="0"/>
              <a:t>, reprezentován Sjednoceným světem zápasu (United </a:t>
            </a:r>
            <a:r>
              <a:rPr lang="cs-CZ" sz="1400" dirty="0" err="1"/>
              <a:t>World</a:t>
            </a:r>
            <a:r>
              <a:rPr lang="cs-CZ" sz="1400"/>
              <a:t> Wrestling</a:t>
            </a:r>
            <a:r>
              <a:rPr lang="cs-CZ" sz="1400" dirty="0"/>
              <a:t>, FILA)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International Martial Arts Games</a:t>
            </a:r>
          </a:p>
        </p:txBody>
      </p:sp>
      <p:sp>
        <p:nvSpPr>
          <p:cNvPr id="176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http://www.games2011.org/#/main</a:t>
            </a:r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Novo</a:t>
            </a:r>
            <a:r>
              <a:rPr lang="cs-CZ"/>
              <a:t>dobé olympijské hry</a:t>
            </a:r>
            <a:endParaRPr lang="sk-SK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/>
              <a:t>1894 – založení Mezinárodního olympijského výboru (P. de Coubertin)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Evoluce MOV</a:t>
            </a:r>
          </a:p>
          <a:p>
            <a:pPr eaLnBrk="1" hangingPunct="1">
              <a:lnSpc>
                <a:spcPct val="90000"/>
              </a:lnSpc>
            </a:pPr>
            <a:endParaRPr lang="cs-CZ" dirty="0"/>
          </a:p>
          <a:p>
            <a:pPr eaLnBrk="1" hangingPunct="1">
              <a:lnSpc>
                <a:spcPct val="90000"/>
              </a:lnSpc>
            </a:pPr>
            <a:r>
              <a:rPr lang="cs-CZ" dirty="0">
                <a:hlinkClick r:id="rId2"/>
              </a:rPr>
              <a:t>Zdroje</a:t>
            </a:r>
            <a:r>
              <a:rPr lang="cs-CZ" dirty="0"/>
              <a:t> k </a:t>
            </a:r>
            <a:r>
              <a:rPr lang="cs-CZ" dirty="0" err="1"/>
              <a:t>olympismu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Víc než 17.000 publikací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Víc než 100.000 webových prezentací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Víc než 100 celovečerních </a:t>
            </a:r>
            <a:r>
              <a:rPr lang="cs-CZ" dirty="0" err="1"/>
              <a:t>dokumetů</a:t>
            </a:r>
            <a:endParaRPr lang="cs-CZ" dirty="0"/>
          </a:p>
          <a:p>
            <a:pPr eaLnBrk="1" hangingPunct="1">
              <a:lnSpc>
                <a:spcPct val="90000"/>
              </a:lnSpc>
            </a:pPr>
            <a:endParaRPr lang="sk-SK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Základní pojmy</a:t>
            </a:r>
            <a:endParaRPr lang="sk-SK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Olympijské hry</a:t>
            </a:r>
          </a:p>
          <a:p>
            <a:pPr eaLnBrk="1" hangingPunct="1"/>
            <a:r>
              <a:rPr lang="cs-CZ"/>
              <a:t>Olympiáda</a:t>
            </a:r>
          </a:p>
          <a:p>
            <a:pPr eaLnBrk="1" hangingPunct="1"/>
            <a:r>
              <a:rPr lang="cs-CZ"/>
              <a:t>Olympismus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Rozdíl mezi antikou a součaností</a:t>
            </a:r>
            <a:endParaRPr lang="sk-SK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Exkluze a inkluze</a:t>
            </a:r>
            <a:endParaRPr lang="sk-SK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err="1"/>
              <a:t>Amaterismus</a:t>
            </a:r>
            <a:r>
              <a:rPr lang="cs-CZ" dirty="0"/>
              <a:t> a </a:t>
            </a:r>
            <a:r>
              <a:rPr lang="cs-CZ" dirty="0" err="1"/>
              <a:t>pseudoamaterismus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cs-CZ" dirty="0" err="1"/>
              <a:t>Amaterismus</a:t>
            </a:r>
            <a:r>
              <a:rPr lang="cs-CZ" dirty="0"/>
              <a:t> na starořeckých hrách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Jak se pozná profesionál?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Není důležité vyhrát, ale zúčastnit se?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Antická rovnice hrdina = první z X co dosáhl Y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err="1"/>
              <a:t>Coubertinovo</a:t>
            </a:r>
            <a:r>
              <a:rPr lang="cs-CZ" dirty="0"/>
              <a:t> pojetí elitářství a meritokracie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Ženy na OH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err="1"/>
              <a:t>Coubertinův</a:t>
            </a:r>
            <a:r>
              <a:rPr lang="cs-CZ" dirty="0"/>
              <a:t> odkaz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err="1"/>
              <a:t>Paralympické</a:t>
            </a:r>
            <a:r>
              <a:rPr lang="cs-CZ" dirty="0"/>
              <a:t> hry</a:t>
            </a:r>
            <a:endParaRPr lang="sk-SK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První postantické olympijské hry</a:t>
            </a:r>
            <a:endParaRPr lang="sk-SK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/>
              <a:t>1604 – 1857 Cotswoldské „Olympick Games“ (R. Dover) – obnovené 1952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1839 – Švédsko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1844 – Montreal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1849 – W. P. Brooks – „Olympian Games“, Shrospire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1853 – NY, Franconiho hipodrom: „množství těch nejatraktivnějších her starověkého Řecka a Říma“</a:t>
            </a:r>
            <a:endParaRPr lang="sk-SK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První postantické olympijské hry</a:t>
            </a:r>
            <a:endParaRPr lang="sk-SK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1859 – Atény (E. Zappas)</a:t>
            </a:r>
          </a:p>
          <a:p>
            <a:pPr eaLnBrk="1" hangingPunct="1"/>
            <a:r>
              <a:rPr lang="cs-CZ"/>
              <a:t>1862 – Liverpool, první Olympijský festival liverpoolského atletického klubu</a:t>
            </a:r>
          </a:p>
          <a:p>
            <a:pPr eaLnBrk="1" hangingPunct="1"/>
            <a:r>
              <a:rPr lang="cs-CZ"/>
              <a:t>1866 – první Olympijský festival Atletické společnosti Velké Británie</a:t>
            </a:r>
          </a:p>
          <a:p>
            <a:pPr eaLnBrk="1" hangingPunct="1"/>
            <a:r>
              <a:rPr lang="cs-CZ"/>
              <a:t>1866 – první národní olympijské hry v Londýně</a:t>
            </a:r>
            <a:endParaRPr lang="sk-SK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První postantické olympijské hry</a:t>
            </a:r>
            <a:endParaRPr lang="sk-SK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1870 – Atény (E. Zappas)</a:t>
            </a:r>
          </a:p>
          <a:p>
            <a:pPr eaLnBrk="1" hangingPunct="1"/>
            <a:r>
              <a:rPr lang="cs-CZ"/>
              <a:t>1875 – Atény (E. Zappas)</a:t>
            </a:r>
          </a:p>
          <a:p>
            <a:pPr eaLnBrk="1" hangingPunct="1"/>
            <a:r>
              <a:rPr lang="cs-CZ"/>
              <a:t>1888/89 – Atény (E. Zappas)</a:t>
            </a:r>
          </a:p>
          <a:p>
            <a:pPr eaLnBrk="1" hangingPunct="1"/>
            <a:r>
              <a:rPr lang="cs-CZ"/>
              <a:t>1892 – myšlenka Anglo – saské olympiády (J. A. Cooper)</a:t>
            </a:r>
          </a:p>
          <a:p>
            <a:pPr eaLnBrk="1" hangingPunct="1"/>
            <a:r>
              <a:rPr lang="cs-CZ"/>
              <a:t>1894 – Atény, 1. Hry MOV (D. Vikelas)</a:t>
            </a:r>
            <a:endParaRPr lang="sk-SK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pPr eaLnBrk="1" hangingPunct="1"/>
            <a:r>
              <a:rPr lang="cs-CZ"/>
              <a:t>Paralympijské hry</a:t>
            </a:r>
            <a:endParaRPr lang="sk-SK"/>
          </a:p>
        </p:txBody>
      </p:sp>
      <p:graphicFrame>
        <p:nvGraphicFramePr>
          <p:cNvPr id="636992" name="Group 64"/>
          <p:cNvGraphicFramePr>
            <a:graphicFrameLocks noGrp="1"/>
          </p:cNvGraphicFramePr>
          <p:nvPr/>
        </p:nvGraphicFramePr>
        <p:xfrm>
          <a:off x="2743200" y="1676400"/>
          <a:ext cx="6096000" cy="5029200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1960 Řím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1964 Tokio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390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1968 Tel Aviv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750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1972 Heidelberg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44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1976 Toronto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1600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1980 Arnhem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1984 Stoke Mandeville a NY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4080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1988 Soul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61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3053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1992 Barcelona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3020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1996 Atlanta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103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3195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2000 Sydney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123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3843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2004 Atény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141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4000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2008 Peking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Sokolská soustava 1862</a:t>
            </a: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 b="1">
                <a:cs typeface="Times New Roman" pitchFamily="18" charset="0"/>
              </a:rPr>
              <a:t>A. bez náčiní: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1.</a:t>
            </a:r>
            <a:r>
              <a:rPr lang="cs-CZ" sz="2200"/>
              <a:t> </a:t>
            </a:r>
            <a:r>
              <a:rPr lang="cs-CZ" sz="2200">
                <a:cs typeface="Times New Roman" pitchFamily="18" charset="0"/>
              </a:rPr>
              <a:t>Odpory. Cílem je jenom překonávat odpor spolucviče</a:t>
            </a:r>
            <a:r>
              <a:rPr lang="en-US" sz="2200">
                <a:cs typeface="Times New Roman" pitchFamily="18" charset="0"/>
              </a:rPr>
              <a:t>nce</a:t>
            </a:r>
            <a:r>
              <a:rPr lang="cs-CZ" sz="2200">
                <a:cs typeface="Times New Roman" pitchFamily="18" charset="0"/>
              </a:rPr>
              <a:t> a jeho činnost je dopředu známá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2.</a:t>
            </a:r>
            <a:r>
              <a:rPr lang="cs-CZ" sz="2200"/>
              <a:t> </a:t>
            </a:r>
            <a:r>
              <a:rPr lang="cs-CZ" sz="2200">
                <a:cs typeface="Times New Roman" pitchFamily="18" charset="0"/>
              </a:rPr>
              <a:t>Zápas. </a:t>
            </a:r>
            <a:r>
              <a:rPr lang="cs-CZ" sz="2200"/>
              <a:t>Ne</a:t>
            </a:r>
            <a:r>
              <a:rPr lang="cs-CZ" sz="2200">
                <a:cs typeface="Times New Roman" pitchFamily="18" charset="0"/>
              </a:rPr>
              <a:t>jen  odpor protivníkovi, ale </a:t>
            </a:r>
            <a:r>
              <a:rPr lang="cs-CZ" sz="2200"/>
              <a:t>snaha</a:t>
            </a:r>
            <a:r>
              <a:rPr lang="cs-CZ" sz="2200">
                <a:cs typeface="Times New Roman" pitchFamily="18" charset="0"/>
              </a:rPr>
              <a:t> přemoci </a:t>
            </a:r>
            <a:r>
              <a:rPr lang="cs-CZ" sz="2200"/>
              <a:t>ho</a:t>
            </a:r>
            <a:r>
              <a:rPr lang="cs-CZ" sz="2200">
                <a:cs typeface="Times New Roman" pitchFamily="18" charset="0"/>
              </a:rPr>
              <a:t>. Shodit ho na zem tak, aby se stal jeho další odpor nemožným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3.</a:t>
            </a:r>
            <a:r>
              <a:rPr lang="cs-CZ" sz="2200"/>
              <a:t> </a:t>
            </a:r>
            <a:r>
              <a:rPr lang="cs-CZ" sz="2200">
                <a:cs typeface="Times New Roman" pitchFamily="18" charset="0"/>
              </a:rPr>
              <a:t>Box – rohování. </a:t>
            </a:r>
            <a:r>
              <a:rPr lang="cs-CZ" sz="2200"/>
              <a:t>Ú</a:t>
            </a:r>
            <a:r>
              <a:rPr lang="cs-CZ" sz="2200">
                <a:cs typeface="Times New Roman" pitchFamily="18" charset="0"/>
              </a:rPr>
              <a:t>tok</a:t>
            </a:r>
            <a:r>
              <a:rPr lang="en-US" sz="2200">
                <a:cs typeface="Times New Roman" pitchFamily="18" charset="0"/>
              </a:rPr>
              <a:t>y</a:t>
            </a:r>
            <a:r>
              <a:rPr lang="cs-CZ" sz="2200">
                <a:cs typeface="Times New Roman" pitchFamily="18" charset="0"/>
              </a:rPr>
              <a:t> pažemi nebo nohami, jako i odvracení těchto útoků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 b="1">
                <a:cs typeface="Times New Roman" pitchFamily="18" charset="0"/>
              </a:rPr>
              <a:t>B. s náčiním: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1. šerm šavlí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2. šerm fleretem (končířem)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3.šerm holí: krátkou (80-100 cm), dlouhou (do výše cvičencovy brady</a:t>
            </a:r>
            <a:r>
              <a:rPr lang="cs-CZ" sz="2200"/>
              <a:t>)</a:t>
            </a:r>
            <a:endParaRPr lang="cs-CZ" sz="2200"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4. šerm bodákem</a:t>
            </a:r>
            <a:endParaRPr lang="cs-CZ" sz="220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/>
              <a:t>5. </a:t>
            </a:r>
            <a:r>
              <a:rPr lang="cs-CZ" sz="2200">
                <a:cs typeface="Times New Roman" pitchFamily="18" charset="0"/>
              </a:rPr>
              <a:t>šerm dýkou</a:t>
            </a:r>
            <a:endParaRPr lang="en-US" sz="2200"/>
          </a:p>
          <a:p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Soc</a:t>
            </a:r>
            <a:r>
              <a:rPr lang="cs-CZ"/>
              <a:t>iální aspekty úpolových sportů na OH</a:t>
            </a:r>
            <a:endParaRPr lang="sk-SK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Násilí</a:t>
            </a:r>
          </a:p>
          <a:p>
            <a:pPr eaLnBrk="1" hangingPunct="1"/>
            <a:r>
              <a:rPr lang="cs-CZ"/>
              <a:t>Agresivita</a:t>
            </a:r>
          </a:p>
          <a:p>
            <a:pPr eaLnBrk="1" hangingPunct="1"/>
            <a:r>
              <a:rPr lang="cs-CZ"/>
              <a:t>Zdravotní aspekty vrcholového úpolového sportu</a:t>
            </a:r>
          </a:p>
          <a:p>
            <a:pPr eaLnBrk="1" hangingPunct="1"/>
            <a:r>
              <a:rPr lang="cs-CZ"/>
              <a:t>Ženy v úpolových sportech</a:t>
            </a:r>
            <a:endParaRPr lang="sk-SK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Budoucnost úpolových sportů na OH</a:t>
            </a:r>
            <a:endParaRPr lang="sk-SK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/>
              <a:t>Tradice vs nové trendy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Rovnováha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typy soutěží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ženské vs mužské disciplíny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kulturně – geografické rozložení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Společenská poptávka (sportovci/veřejnost/média)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Otázky komerce</a:t>
            </a:r>
          </a:p>
          <a:p>
            <a:pPr eaLnBrk="1" hangingPunct="1">
              <a:lnSpc>
                <a:spcPct val="90000"/>
              </a:lnSpc>
            </a:pPr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96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9636" name="Picture 2" descr="http://www.ckneon.cz/files/articles/45-jak-si-udrzet-kondici-45/sokol_1864_a-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8926" y="333376"/>
            <a:ext cx="912812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Sokolská soustava 1862</a:t>
            </a:r>
          </a:p>
        </p:txBody>
      </p:sp>
      <p:sp>
        <p:nvSpPr>
          <p:cNvPr id="7065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 b="1">
                <a:cs typeface="Times New Roman" pitchFamily="18" charset="0"/>
              </a:rPr>
              <a:t>A. bez náčiní: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1.</a:t>
            </a:r>
            <a:r>
              <a:rPr lang="cs-CZ" sz="2200"/>
              <a:t> </a:t>
            </a:r>
            <a:r>
              <a:rPr lang="cs-CZ" sz="2200">
                <a:cs typeface="Times New Roman" pitchFamily="18" charset="0"/>
              </a:rPr>
              <a:t>Odpory. Cílem je jenom překonávat odpor spolucviče</a:t>
            </a:r>
            <a:r>
              <a:rPr lang="en-US" sz="2200">
                <a:cs typeface="Times New Roman" pitchFamily="18" charset="0"/>
              </a:rPr>
              <a:t>nce</a:t>
            </a:r>
            <a:r>
              <a:rPr lang="cs-CZ" sz="2200">
                <a:cs typeface="Times New Roman" pitchFamily="18" charset="0"/>
              </a:rPr>
              <a:t> a jeho činnost je dopředu známá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2.</a:t>
            </a:r>
            <a:r>
              <a:rPr lang="cs-CZ" sz="2200"/>
              <a:t> </a:t>
            </a:r>
            <a:r>
              <a:rPr lang="cs-CZ" sz="2200">
                <a:cs typeface="Times New Roman" pitchFamily="18" charset="0"/>
              </a:rPr>
              <a:t>Zápas. </a:t>
            </a:r>
            <a:r>
              <a:rPr lang="cs-CZ" sz="2200"/>
              <a:t>Ne</a:t>
            </a:r>
            <a:r>
              <a:rPr lang="cs-CZ" sz="2200">
                <a:cs typeface="Times New Roman" pitchFamily="18" charset="0"/>
              </a:rPr>
              <a:t>jen  odpor protivníkovi, ale </a:t>
            </a:r>
            <a:r>
              <a:rPr lang="cs-CZ" sz="2200"/>
              <a:t>snaha</a:t>
            </a:r>
            <a:r>
              <a:rPr lang="cs-CZ" sz="2200">
                <a:cs typeface="Times New Roman" pitchFamily="18" charset="0"/>
              </a:rPr>
              <a:t> přemoci </a:t>
            </a:r>
            <a:r>
              <a:rPr lang="cs-CZ" sz="2200"/>
              <a:t>ho</a:t>
            </a:r>
            <a:r>
              <a:rPr lang="cs-CZ" sz="2200">
                <a:cs typeface="Times New Roman" pitchFamily="18" charset="0"/>
              </a:rPr>
              <a:t>. Shodit ho na zem tak, aby se stal jeho další odpor nemožným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3.</a:t>
            </a:r>
            <a:r>
              <a:rPr lang="cs-CZ" sz="2200"/>
              <a:t> </a:t>
            </a:r>
            <a:r>
              <a:rPr lang="cs-CZ" sz="2200">
                <a:cs typeface="Times New Roman" pitchFamily="18" charset="0"/>
                <a:hlinkClick r:id="rId2"/>
              </a:rPr>
              <a:t>Box </a:t>
            </a:r>
            <a:r>
              <a:rPr lang="cs-CZ" sz="2200">
                <a:cs typeface="Times New Roman" pitchFamily="18" charset="0"/>
              </a:rPr>
              <a:t>– rohování. </a:t>
            </a:r>
            <a:r>
              <a:rPr lang="cs-CZ" sz="2200"/>
              <a:t>Ú</a:t>
            </a:r>
            <a:r>
              <a:rPr lang="cs-CZ" sz="2200">
                <a:cs typeface="Times New Roman" pitchFamily="18" charset="0"/>
              </a:rPr>
              <a:t>tok</a:t>
            </a:r>
            <a:r>
              <a:rPr lang="en-US" sz="2200">
                <a:cs typeface="Times New Roman" pitchFamily="18" charset="0"/>
              </a:rPr>
              <a:t>y</a:t>
            </a:r>
            <a:r>
              <a:rPr lang="cs-CZ" sz="2200">
                <a:cs typeface="Times New Roman" pitchFamily="18" charset="0"/>
              </a:rPr>
              <a:t> pažemi nebo nohami, jako i odvracení těchto útoků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 b="1">
                <a:cs typeface="Times New Roman" pitchFamily="18" charset="0"/>
              </a:rPr>
              <a:t>B. s náčiním: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1. šerm šavlí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2. šerm fleretem (končířem)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3.šerm holí: krátkou (80-100 cm), dlouhou (do výše cvičencovy brady</a:t>
            </a:r>
            <a:r>
              <a:rPr lang="cs-CZ" sz="2200"/>
              <a:t>)</a:t>
            </a:r>
            <a:endParaRPr lang="cs-CZ" sz="2200"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4. šerm bodákem</a:t>
            </a:r>
            <a:endParaRPr lang="cs-CZ" sz="220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/>
              <a:t>5. </a:t>
            </a:r>
            <a:r>
              <a:rPr lang="cs-CZ" sz="2200">
                <a:cs typeface="Times New Roman" pitchFamily="18" charset="0"/>
              </a:rPr>
              <a:t>šerm dýkou</a:t>
            </a:r>
            <a:endParaRPr lang="en-US" sz="2200"/>
          </a:p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/>
              <a:t>Rozvoj sportu</a:t>
            </a:r>
            <a:endParaRPr lang="cs-CZ" b="1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/>
              <a:t>Šerm</a:t>
            </a:r>
          </a:p>
          <a:p>
            <a:pPr eaLnBrk="1" hangingPunct="1"/>
            <a:endParaRPr lang="sk-SK"/>
          </a:p>
          <a:p>
            <a:pPr eaLnBrk="1" hangingPunct="1"/>
            <a:r>
              <a:rPr lang="sk-SK"/>
              <a:t>Zápas a box (přelom 19. – 20. stol.) – těžká atletika</a:t>
            </a:r>
          </a:p>
          <a:p>
            <a:pPr lvl="1" eaLnBrk="1" hangingPunct="1"/>
            <a:r>
              <a:rPr lang="sk-SK"/>
              <a:t>Amatéři</a:t>
            </a:r>
          </a:p>
          <a:p>
            <a:pPr lvl="1" eaLnBrk="1" hangingPunct="1"/>
            <a:r>
              <a:rPr lang="sk-SK"/>
              <a:t>Profesionálové</a:t>
            </a:r>
          </a:p>
          <a:p>
            <a:pPr lvl="1" eaLnBrk="1" hangingPunct="1"/>
            <a:endParaRPr lang="sk-SK"/>
          </a:p>
          <a:p>
            <a:pPr eaLnBrk="1" hangingPunct="1"/>
            <a:r>
              <a:rPr lang="sk-SK"/>
              <a:t>Džúdžucu (kolem 1910)</a:t>
            </a:r>
          </a:p>
          <a:p>
            <a:pPr lvl="1" eaLnBrk="1" hangingPunct="1"/>
            <a:r>
              <a:rPr lang="sk-SK"/>
              <a:t>František Smotlacha</a:t>
            </a:r>
            <a:endParaRPr lang="en-US"/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38375" y="214313"/>
            <a:ext cx="7772400" cy="1143000"/>
          </a:xfrm>
        </p:spPr>
        <p:txBody>
          <a:bodyPr/>
          <a:lstStyle/>
          <a:p>
            <a:pPr eaLnBrk="1" hangingPunct="1"/>
            <a:r>
              <a:rPr lang="sk-SK" sz="3200" b="1"/>
              <a:t>První Československá republika</a:t>
            </a:r>
            <a:endParaRPr lang="cs-CZ" sz="3200" b="1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3526" y="1600201"/>
            <a:ext cx="5453063" cy="4525963"/>
          </a:xfrm>
        </p:spPr>
        <p:txBody>
          <a:bodyPr/>
          <a:lstStyle/>
          <a:p>
            <a:pPr eaLnBrk="1" hangingPunct="1"/>
            <a:r>
              <a:rPr lang="sk-SK"/>
              <a:t>Rozvoj úpolů, stejně jako všeho v nové republice</a:t>
            </a:r>
          </a:p>
          <a:p>
            <a:pPr eaLnBrk="1" hangingPunct="1"/>
            <a:r>
              <a:rPr lang="sk-SK"/>
              <a:t>Zákon o branné výchově </a:t>
            </a:r>
          </a:p>
          <a:p>
            <a:pPr eaLnBrk="1" hangingPunct="1">
              <a:buFontTx/>
              <a:buNone/>
            </a:pPr>
            <a:r>
              <a:rPr lang="sk-SK"/>
              <a:t>	1. 7. 1937:</a:t>
            </a:r>
          </a:p>
          <a:p>
            <a:pPr lvl="1" eaLnBrk="1" hangingPunct="1"/>
            <a:r>
              <a:rPr lang="sk-SK"/>
              <a:t>Podpora tělovýchovných aktivit</a:t>
            </a:r>
          </a:p>
          <a:p>
            <a:pPr lvl="1" eaLnBrk="1" hangingPunct="1"/>
            <a:r>
              <a:rPr lang="sk-SK"/>
              <a:t>Zvýšený zájem o úpolové činnosti</a:t>
            </a:r>
          </a:p>
          <a:p>
            <a:pPr lvl="1" eaLnBrk="1" hangingPunct="1"/>
            <a:r>
              <a:rPr lang="sk-SK"/>
              <a:t>Spojení s branností a vlastenectvím</a:t>
            </a:r>
          </a:p>
          <a:p>
            <a:pPr lvl="1" eaLnBrk="1" hangingPunct="1"/>
            <a:endParaRPr lang="en-US"/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/>
              <a:t>2. Světová válka</a:t>
            </a:r>
            <a:endParaRPr lang="cs-CZ" b="1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9876" y="1928813"/>
            <a:ext cx="6461125" cy="4525962"/>
          </a:xfrm>
        </p:spPr>
        <p:txBody>
          <a:bodyPr/>
          <a:lstStyle/>
          <a:p>
            <a:pPr eaLnBrk="1" hangingPunct="1"/>
            <a:r>
              <a:rPr lang="sk-SK"/>
              <a:t>Centralizace zájmové činnosti</a:t>
            </a:r>
          </a:p>
          <a:p>
            <a:pPr eaLnBrk="1" hangingPunct="1"/>
            <a:r>
              <a:rPr lang="sk-SK"/>
              <a:t>Podpora úpolových sportů – nástroj propagandy</a:t>
            </a:r>
          </a:p>
          <a:p>
            <a:pPr eaLnBrk="1" hangingPunct="1"/>
            <a:r>
              <a:rPr lang="sk-SK"/>
              <a:t>Osobnosti v perzekuci/v bojích</a:t>
            </a:r>
            <a:endParaRPr lang="en-US"/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1881</Words>
  <Application>Microsoft Office PowerPoint</Application>
  <PresentationFormat>Širokoúhlá obrazovka</PresentationFormat>
  <Paragraphs>403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Tahoma</vt:lpstr>
      <vt:lpstr>Times New Roman</vt:lpstr>
      <vt:lpstr>Motiv Office</vt:lpstr>
      <vt:lpstr>Institucionalizace úpolového výcviku na našem území</vt:lpstr>
      <vt:lpstr>Tělovýchovné ústavy v Česku</vt:lpstr>
      <vt:lpstr>Sokolská soustava 1862</vt:lpstr>
      <vt:lpstr>Sokolská soustava 1862</vt:lpstr>
      <vt:lpstr>Prezentace aplikace PowerPoint</vt:lpstr>
      <vt:lpstr>Sokolská soustava 1862</vt:lpstr>
      <vt:lpstr>Rozvoj sportu</vt:lpstr>
      <vt:lpstr>První Československá republika</vt:lpstr>
      <vt:lpstr>2. Světová válka</vt:lpstr>
      <vt:lpstr>Socialistický sport</vt:lpstr>
      <vt:lpstr>Počet oddílů a jejich členů 1957-1978 </vt:lpstr>
      <vt:lpstr>Po roce 1989</vt:lpstr>
      <vt:lpstr>Úpolové sporty v olympijském hnutí</vt:lpstr>
      <vt:lpstr>Úpolové sporty na starořeckých olympijských hrách </vt:lpstr>
      <vt:lpstr>Olympijské hnutí </vt:lpstr>
      <vt:lpstr>V současnosti v programu OH</vt:lpstr>
      <vt:lpstr>Porovnání tradičního a olympijského džúdó</vt:lpstr>
      <vt:lpstr>Porovnání tradičního a olympijského džúdó</vt:lpstr>
      <vt:lpstr>Formy džúdó</vt:lpstr>
      <vt:lpstr>Otázky k ženským úpolovým disciplínám</vt:lpstr>
      <vt:lpstr>Ženské úpolové disciplíny</vt:lpstr>
      <vt:lpstr>Časový odstup zařazení ženských a mužských úpolových disciplín</vt:lpstr>
      <vt:lpstr>Ženské úpolové disciplíny</vt:lpstr>
      <vt:lpstr>Uznané IOC, ale nezařazené</vt:lpstr>
      <vt:lpstr>Světové hry – předsíň OH</vt:lpstr>
      <vt:lpstr>Úpolové sporty IWGA</vt:lpstr>
      <vt:lpstr>Formy globálních úpolových sportů</vt:lpstr>
      <vt:lpstr>Původ úpolových sportů</vt:lpstr>
      <vt:lpstr>Paralympijské úpolové sporty</vt:lpstr>
      <vt:lpstr>Světové úpolové hry SportAccord</vt:lpstr>
      <vt:lpstr>Světové úpolové hry</vt:lpstr>
      <vt:lpstr>International Martial Arts Games</vt:lpstr>
      <vt:lpstr>Novodobé olympijské hry</vt:lpstr>
      <vt:lpstr>Základní pojmy</vt:lpstr>
      <vt:lpstr>Exkluze a inkluze</vt:lpstr>
      <vt:lpstr>První postantické olympijské hry</vt:lpstr>
      <vt:lpstr>První postantické olympijské hry</vt:lpstr>
      <vt:lpstr>První postantické olympijské hry</vt:lpstr>
      <vt:lpstr>Paralympijské hry</vt:lpstr>
      <vt:lpstr>Sociální aspekty úpolových sportů na OH</vt:lpstr>
      <vt:lpstr>Budoucnost úpolových sportů na OH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Institucionalizace úpolového výcviku na našem území</dc:title>
  <dc:creator>Zdenko Reguli</dc:creator>
  <cp:lastModifiedBy>Zdenko Reguli</cp:lastModifiedBy>
  <cp:revision>5</cp:revision>
  <dcterms:created xsi:type="dcterms:W3CDTF">2020-12-01T08:59:37Z</dcterms:created>
  <dcterms:modified xsi:type="dcterms:W3CDTF">2020-12-01T19:01:47Z</dcterms:modified>
</cp:coreProperties>
</file>