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6"/>
  </p:notesMasterIdLst>
  <p:sldIdLst>
    <p:sldId id="256" r:id="rId2"/>
    <p:sldId id="257" r:id="rId3"/>
    <p:sldId id="258" r:id="rId4"/>
    <p:sldId id="274" r:id="rId5"/>
    <p:sldId id="296" r:id="rId6"/>
    <p:sldId id="259" r:id="rId7"/>
    <p:sldId id="266" r:id="rId8"/>
    <p:sldId id="263" r:id="rId9"/>
    <p:sldId id="264" r:id="rId10"/>
    <p:sldId id="262" r:id="rId11"/>
    <p:sldId id="333" r:id="rId12"/>
    <p:sldId id="347" r:id="rId13"/>
    <p:sldId id="348" r:id="rId14"/>
    <p:sldId id="349" r:id="rId15"/>
    <p:sldId id="350" r:id="rId16"/>
    <p:sldId id="351" r:id="rId17"/>
    <p:sldId id="352" r:id="rId18"/>
    <p:sldId id="312" r:id="rId19"/>
    <p:sldId id="313" r:id="rId20"/>
    <p:sldId id="314" r:id="rId21"/>
    <p:sldId id="315" r:id="rId22"/>
    <p:sldId id="316" r:id="rId23"/>
    <p:sldId id="323" r:id="rId24"/>
    <p:sldId id="324" r:id="rId25"/>
    <p:sldId id="325" r:id="rId26"/>
    <p:sldId id="326" r:id="rId27"/>
    <p:sldId id="327" r:id="rId28"/>
    <p:sldId id="328" r:id="rId29"/>
    <p:sldId id="329" r:id="rId30"/>
    <p:sldId id="317" r:id="rId31"/>
    <p:sldId id="318" r:id="rId32"/>
    <p:sldId id="300" r:id="rId33"/>
    <p:sldId id="301" r:id="rId34"/>
    <p:sldId id="302" r:id="rId35"/>
    <p:sldId id="260" r:id="rId36"/>
    <p:sldId id="332" r:id="rId37"/>
    <p:sldId id="319" r:id="rId38"/>
    <p:sldId id="261" r:id="rId39"/>
    <p:sldId id="271" r:id="rId40"/>
    <p:sldId id="272" r:id="rId41"/>
    <p:sldId id="273" r:id="rId42"/>
    <p:sldId id="335" r:id="rId43"/>
    <p:sldId id="336" r:id="rId44"/>
    <p:sldId id="337" r:id="rId45"/>
    <p:sldId id="338" r:id="rId46"/>
    <p:sldId id="339" r:id="rId47"/>
    <p:sldId id="340" r:id="rId48"/>
    <p:sldId id="341" r:id="rId49"/>
    <p:sldId id="342" r:id="rId50"/>
    <p:sldId id="343" r:id="rId51"/>
    <p:sldId id="344" r:id="rId52"/>
    <p:sldId id="275" r:id="rId53"/>
    <p:sldId id="276" r:id="rId54"/>
    <p:sldId id="277" r:id="rId55"/>
    <p:sldId id="278" r:id="rId56"/>
    <p:sldId id="279" r:id="rId57"/>
    <p:sldId id="280" r:id="rId58"/>
    <p:sldId id="281" r:id="rId59"/>
    <p:sldId id="282" r:id="rId60"/>
    <p:sldId id="283" r:id="rId61"/>
    <p:sldId id="284" r:id="rId62"/>
    <p:sldId id="285" r:id="rId63"/>
    <p:sldId id="286" r:id="rId64"/>
    <p:sldId id="287" r:id="rId65"/>
    <p:sldId id="288" r:id="rId66"/>
    <p:sldId id="289" r:id="rId67"/>
    <p:sldId id="290" r:id="rId68"/>
    <p:sldId id="291" r:id="rId69"/>
    <p:sldId id="292" r:id="rId70"/>
    <p:sldId id="293" r:id="rId71"/>
    <p:sldId id="294" r:id="rId72"/>
    <p:sldId id="295" r:id="rId73"/>
    <p:sldId id="345" r:id="rId74"/>
    <p:sldId id="346" r:id="rId7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4D3A33-F685-49C5-9B8C-609A9D55F774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3AF0B-484A-4ECC-BC9C-2970C94632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392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13143-E4C6-41E7-A2E8-03AA60FB0A54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7826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13143-E4C6-41E7-A2E8-03AA60FB0A54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5873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13143-E4C6-41E7-A2E8-03AA60FB0A54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7116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13143-E4C6-41E7-A2E8-03AA60FB0A54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31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http/discovery.muni.cz" TargetMode="External"/><Relationship Id="rId2" Type="http://schemas.openxmlformats.org/officeDocument/2006/relationships/hyperlink" Target="https://is.muni.cz/do/rect/el/estud/prif/ps11/metodika/web/ebook_citace_2011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leph.muni.cz/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itace.com/CSN-ISO-690.pdf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sps.muni.cz/impact/knihovna/metodologie-vyzkumne-prace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sps.muni.cz/impact/metodologie-magisterske-prace/" TargetMode="External"/><Relationship Id="rId2" Type="http://schemas.openxmlformats.org/officeDocument/2006/relationships/hyperlink" Target="http://www.fsps.muni.cz/impact/metodologie-bakalarske-prac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sps.muni.cz/impact/aplikovana-matematicka-statistika/" TargetMode="External"/><Relationship Id="rId5" Type="http://schemas.openxmlformats.org/officeDocument/2006/relationships/hyperlink" Target="http://www.fsps.muni.cz/impact/statistika-v-kinantropologii/" TargetMode="External"/><Relationship Id="rId4" Type="http://schemas.openxmlformats.org/officeDocument/2006/relationships/hyperlink" Target="http://www.fsps.muni.cz/impact/vyzkumne-projekty/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sps.muni.cz/impact/knihovna/metodologie-vyzkumne-prace/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sps.muni.cz/do/fsps/fak_predpisy/smernice-dekana/2020-02_Smernice_k_SZZ_bc_mgr.pdf" TargetMode="External"/><Relationship Id="rId2" Type="http://schemas.openxmlformats.org/officeDocument/2006/relationships/hyperlink" Target="https://www.fsps.muni.cz/studenti/bc-a-nmgr-studium/zaverecna-prac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fsps.muni.cz/do/fsps/fak_predpisy/smernice-dekana/2020-03_Smernice_pokyny_vypracovani_ZP_bc-mgr-rig.pdf" TargetMode="External"/><Relationship Id="rId4" Type="http://schemas.openxmlformats.org/officeDocument/2006/relationships/hyperlink" Target="https://is.muni.cz/auth/do/fsps/fak_predpisy/opatreni-dekana/2020-17_Opatreni_vedouci-oponenti_ZP-2020.pdf" TargetMode="Externa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hyperlink" Target="http://web.ftvs.cuni.cz/hendl/metodologie/typy_vyzkumu.htm" TargetMode="Externa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76377" y="1070162"/>
            <a:ext cx="10688129" cy="1825096"/>
          </a:xfrm>
        </p:spPr>
        <p:txBody>
          <a:bodyPr>
            <a:normAutofit/>
          </a:bodyPr>
          <a:lstStyle/>
          <a:p>
            <a:r>
              <a:rPr lang="cs-CZ" sz="5800" dirty="0" smtClean="0"/>
              <a:t>Metodologie a statistika 1</a:t>
            </a:r>
            <a:endParaRPr lang="cs-CZ" sz="5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347530"/>
            <a:ext cx="9448800" cy="1974968"/>
          </a:xfrm>
        </p:spPr>
        <p:txBody>
          <a:bodyPr>
            <a:normAutofit/>
          </a:bodyPr>
          <a:lstStyle/>
          <a:p>
            <a:r>
              <a:rPr lang="cs-CZ" sz="3000" dirty="0" smtClean="0"/>
              <a:t>Mgr. Martin Sebera, Ph.D.</a:t>
            </a:r>
          </a:p>
          <a:p>
            <a:r>
              <a:rPr lang="cs-CZ" sz="3000" dirty="0" smtClean="0"/>
              <a:t>sebera@fsps.muni.cz</a:t>
            </a:r>
          </a:p>
          <a:p>
            <a:pPr algn="r"/>
            <a:r>
              <a:rPr lang="cs-CZ" sz="3000" dirty="0" smtClean="0"/>
              <a:t>Fakulta sportovních studií, MU Brno, 2019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95106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2065" y="1720107"/>
            <a:ext cx="10820400" cy="43442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 err="1" smtClean="0"/>
              <a:t>Kinantropologie</a:t>
            </a:r>
            <a:r>
              <a:rPr lang="cs-CZ" sz="2500" b="1" dirty="0" smtClean="0"/>
              <a:t> (více definic)</a:t>
            </a:r>
          </a:p>
          <a:p>
            <a:r>
              <a:rPr lang="cs-CZ" sz="2500" dirty="0" err="1" smtClean="0"/>
              <a:t>kinésis</a:t>
            </a:r>
            <a:r>
              <a:rPr lang="cs-CZ" sz="2500" dirty="0" smtClean="0"/>
              <a:t> </a:t>
            </a:r>
            <a:r>
              <a:rPr lang="cs-CZ" sz="2500" dirty="0"/>
              <a:t>(pohybovat se); </a:t>
            </a:r>
            <a:r>
              <a:rPr lang="cs-CZ" sz="2500" dirty="0" err="1" smtClean="0"/>
              <a:t>anthrópos</a:t>
            </a:r>
            <a:r>
              <a:rPr lang="cs-CZ" sz="2500" dirty="0" smtClean="0"/>
              <a:t> </a:t>
            </a:r>
            <a:r>
              <a:rPr lang="cs-CZ" sz="2500" dirty="0"/>
              <a:t>(člověk); </a:t>
            </a:r>
            <a:r>
              <a:rPr lang="cs-CZ" sz="2500" dirty="0" smtClean="0"/>
              <a:t>logos </a:t>
            </a:r>
            <a:r>
              <a:rPr lang="cs-CZ" sz="2500" dirty="0"/>
              <a:t>(slovo</a:t>
            </a:r>
            <a:r>
              <a:rPr lang="cs-CZ" sz="2500" dirty="0" smtClean="0"/>
              <a:t>)</a:t>
            </a:r>
          </a:p>
          <a:p>
            <a:r>
              <a:rPr lang="cs-CZ" sz="2500" dirty="0" smtClean="0"/>
              <a:t>Věda </a:t>
            </a:r>
            <a:r>
              <a:rPr lang="cs-CZ" sz="2500" dirty="0"/>
              <a:t>o pohybové aktivitě člověka a o jeho záměrném pohybovém a duševním zdokonalování.</a:t>
            </a:r>
          </a:p>
          <a:p>
            <a:r>
              <a:rPr lang="cs-CZ" sz="2500" dirty="0"/>
              <a:t>Studium motorických znaků, projevů a struktur lidského pohybu a motoriky</a:t>
            </a:r>
          </a:p>
          <a:p>
            <a:r>
              <a:rPr lang="cs-CZ" sz="2500" dirty="0"/>
              <a:t>Analýza pohybu a jeho souvislostí s jinými jevy</a:t>
            </a:r>
          </a:p>
          <a:p>
            <a:r>
              <a:rPr lang="cs-CZ" sz="2500" dirty="0"/>
              <a:t>Společenskovědní a biomedicínské aspekty pohybu člověka</a:t>
            </a:r>
          </a:p>
          <a:p>
            <a:r>
              <a:rPr lang="cs-CZ" sz="2500" dirty="0"/>
              <a:t>Způsoby a možnosti působení na rozvoj systémů lidské motoriky a pohybových </a:t>
            </a:r>
            <a:r>
              <a:rPr lang="cs-CZ" sz="2500" dirty="0" smtClean="0"/>
              <a:t>projevů</a:t>
            </a:r>
            <a:endParaRPr lang="cs-CZ" sz="25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1. Základní pojmy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Základní pojmy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899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772064" y="1268083"/>
            <a:ext cx="11037497" cy="518608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500" b="1" dirty="0" smtClean="0"/>
              <a:t>Validita</a:t>
            </a:r>
            <a:r>
              <a:rPr lang="cs-CZ" sz="2500" b="1" dirty="0"/>
              <a:t> </a:t>
            </a:r>
            <a:r>
              <a:rPr lang="cs-CZ" sz="2500" dirty="0" smtClean="0"/>
              <a:t>(platnost; obsahová, kriteriální, souběžná, prediktivní, </a:t>
            </a:r>
            <a:r>
              <a:rPr lang="cs-CZ" sz="2500" dirty="0" err="1" smtClean="0"/>
              <a:t>konstruktová</a:t>
            </a:r>
            <a:r>
              <a:rPr lang="cs-CZ" sz="2500" dirty="0" smtClean="0"/>
              <a:t>)</a:t>
            </a:r>
          </a:p>
          <a:p>
            <a:r>
              <a:rPr lang="cs-CZ" dirty="0" smtClean="0"/>
              <a:t>měříme </a:t>
            </a:r>
            <a:r>
              <a:rPr lang="cs-CZ" dirty="0"/>
              <a:t>to, co předpokládáme, že </a:t>
            </a:r>
            <a:r>
              <a:rPr lang="cs-CZ" dirty="0" smtClean="0"/>
              <a:t>měříme</a:t>
            </a:r>
          </a:p>
          <a:p>
            <a:r>
              <a:rPr lang="cs-CZ" dirty="0"/>
              <a:t>uživatel má z </a:t>
            </a:r>
            <a:r>
              <a:rPr lang="cs-CZ" dirty="0" smtClean="0"/>
              <a:t>výsledků měření </a:t>
            </a:r>
            <a:r>
              <a:rPr lang="cs-CZ" dirty="0"/>
              <a:t>odvodit správná rozhodnutí</a:t>
            </a:r>
            <a:endParaRPr lang="cs-CZ" sz="2500" dirty="0" smtClean="0"/>
          </a:p>
          <a:p>
            <a:pPr marL="0" indent="0">
              <a:buNone/>
            </a:pPr>
            <a:endParaRPr lang="cs-CZ" sz="2500" b="1" dirty="0" smtClean="0"/>
          </a:p>
          <a:p>
            <a:pPr marL="0" indent="0">
              <a:buNone/>
            </a:pPr>
            <a:r>
              <a:rPr lang="cs-CZ" sz="2500" b="1" dirty="0" smtClean="0"/>
              <a:t>Reliabilita</a:t>
            </a:r>
            <a:r>
              <a:rPr lang="cs-CZ" sz="2500" dirty="0" smtClean="0"/>
              <a:t> (spolehlivost; </a:t>
            </a:r>
            <a:r>
              <a:rPr lang="cs-CZ" dirty="0"/>
              <a:t>stupeň shody </a:t>
            </a:r>
            <a:r>
              <a:rPr lang="cs-CZ" dirty="0" smtClean="0"/>
              <a:t>výsledků </a:t>
            </a:r>
            <a:r>
              <a:rPr lang="cs-CZ" dirty="0"/>
              <a:t>měření </a:t>
            </a:r>
            <a:r>
              <a:rPr lang="cs-CZ" dirty="0" smtClean="0"/>
              <a:t>provedeného </a:t>
            </a:r>
            <a:r>
              <a:rPr lang="cs-CZ" dirty="0"/>
              <a:t>za stejných podmínek</a:t>
            </a:r>
            <a:r>
              <a:rPr lang="cs-CZ" sz="2500" dirty="0" smtClean="0"/>
              <a:t>)</a:t>
            </a:r>
          </a:p>
          <a:p>
            <a:pPr marL="0" indent="0">
              <a:buNone/>
            </a:pPr>
            <a:endParaRPr lang="cs-CZ" sz="2500" b="1" dirty="0"/>
          </a:p>
          <a:p>
            <a:pPr marL="0" indent="0">
              <a:buNone/>
            </a:pPr>
            <a:r>
              <a:rPr lang="cs-CZ" sz="2500" b="1" dirty="0" smtClean="0"/>
              <a:t>Objektivita</a:t>
            </a:r>
            <a:endParaRPr lang="cs-CZ" sz="2500" b="1" dirty="0"/>
          </a:p>
          <a:p>
            <a:r>
              <a:rPr lang="cs-CZ" dirty="0"/>
              <a:t>Je určena stupněm shody testových výsledků, které získají současně různí examinátoři</a:t>
            </a:r>
            <a:endParaRPr lang="cs-CZ" sz="2500" dirty="0"/>
          </a:p>
          <a:p>
            <a:r>
              <a:rPr lang="cs-CZ" dirty="0"/>
              <a:t>hodnocení sestav v </a:t>
            </a:r>
            <a:r>
              <a:rPr lang="cs-CZ" dirty="0" err="1"/>
              <a:t>esteticko</a:t>
            </a:r>
            <a:r>
              <a:rPr lang="cs-CZ" dirty="0"/>
              <a:t> – koordinačních </a:t>
            </a:r>
            <a:r>
              <a:rPr lang="cs-CZ" dirty="0" smtClean="0"/>
              <a:t>sportech (krasobruslení)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>
                <a:solidFill>
                  <a:srgbClr val="00B0F0"/>
                </a:solidFill>
              </a:rPr>
              <a:t>bez </a:t>
            </a:r>
            <a:r>
              <a:rPr lang="cs-CZ" dirty="0">
                <a:solidFill>
                  <a:srgbClr val="00B0F0"/>
                </a:solidFill>
              </a:rPr>
              <a:t>reliability nemůžeme dosáhnout </a:t>
            </a:r>
            <a:r>
              <a:rPr lang="cs-CZ" dirty="0" smtClean="0">
                <a:solidFill>
                  <a:srgbClr val="00B0F0"/>
                </a:solidFill>
              </a:rPr>
              <a:t>validity</a:t>
            </a:r>
          </a:p>
          <a:p>
            <a:r>
              <a:rPr lang="cs-CZ" dirty="0" smtClean="0">
                <a:solidFill>
                  <a:srgbClr val="00B0F0"/>
                </a:solidFill>
              </a:rPr>
              <a:t>metoda měření však </a:t>
            </a:r>
            <a:r>
              <a:rPr lang="cs-CZ" dirty="0">
                <a:solidFill>
                  <a:srgbClr val="00B0F0"/>
                </a:solidFill>
              </a:rPr>
              <a:t>může mít velkou reliabilitu, ale přesto malou validitu</a:t>
            </a:r>
            <a:endParaRPr lang="cs-CZ" sz="2500" dirty="0">
              <a:solidFill>
                <a:srgbClr val="00B0F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1. Základní pojmy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Základní pojmy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758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772064" y="1268083"/>
            <a:ext cx="11037497" cy="51860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Obsahová validita </a:t>
            </a:r>
          </a:p>
          <a:p>
            <a:pPr lvl="0"/>
            <a:r>
              <a:rPr lang="cs-CZ" dirty="0"/>
              <a:t>zjišťujeme, do jaké míry měření skutečně reprezentuje dané vlastnosti a kvality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b="1" dirty="0"/>
              <a:t>Kriteriální </a:t>
            </a:r>
            <a:r>
              <a:rPr lang="cs-CZ" b="1" dirty="0" smtClean="0"/>
              <a:t>validita</a:t>
            </a:r>
            <a:endParaRPr lang="cs-CZ" b="1" dirty="0"/>
          </a:p>
          <a:p>
            <a:pPr lvl="0"/>
            <a:r>
              <a:rPr lang="cs-CZ" dirty="0"/>
              <a:t>posuzuje shodou výsledků zaváděné procedury s nějakou   kriteriální proměnou nebo s jiným měřením, které je již ověřené </a:t>
            </a:r>
          </a:p>
          <a:p>
            <a:pPr lvl="0"/>
            <a:r>
              <a:rPr lang="cs-CZ" dirty="0"/>
              <a:t>ověřenou proceduru měření někdy nazýváme „zlatý standard“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b="1" dirty="0" err="1"/>
              <a:t>Konstruktová</a:t>
            </a:r>
            <a:r>
              <a:rPr lang="cs-CZ" b="1" dirty="0"/>
              <a:t> validita </a:t>
            </a:r>
          </a:p>
          <a:p>
            <a:pPr lvl="0"/>
            <a:r>
              <a:rPr lang="cs-CZ" dirty="0"/>
              <a:t>zabývá se teoretickými aspekty měřeného konstruktu (proměnné) </a:t>
            </a:r>
          </a:p>
          <a:p>
            <a:pPr marL="0" indent="0">
              <a:buNone/>
            </a:pPr>
            <a:endParaRPr lang="cs-CZ" sz="2500" dirty="0">
              <a:solidFill>
                <a:srgbClr val="00B0F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1. Základní pojmy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Validita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985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72064" y="1268083"/>
            <a:ext cx="11037497" cy="51860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Možné mechanismy porušení validity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lvl="0"/>
            <a:r>
              <a:rPr lang="cs-CZ" dirty="0"/>
              <a:t>Selekce nesprávný výběr jedinců do testovaných skupin </a:t>
            </a:r>
          </a:p>
          <a:p>
            <a:pPr lvl="0"/>
            <a:r>
              <a:rPr lang="cs-CZ" dirty="0"/>
              <a:t>Dospívání během studie může jedna skupina prodělat změny bez vztahu k programu (tělesné, emoční) rychleji, nebo pomaleji než druhá </a:t>
            </a:r>
          </a:p>
          <a:p>
            <a:pPr lvl="0"/>
            <a:r>
              <a:rPr lang="cs-CZ" dirty="0"/>
              <a:t>Historie - během studie se může stát něco jiného, co nemá s vlastním programem nic společného a ovlivní to jednu ze skupin </a:t>
            </a:r>
          </a:p>
          <a:p>
            <a:pPr lvl="0"/>
            <a:r>
              <a:rPr lang="cs-CZ" dirty="0"/>
              <a:t>Mortalita z nějaké příčiny jednu ze skupin opustí více lidí </a:t>
            </a:r>
          </a:p>
          <a:p>
            <a:pPr lvl="0"/>
            <a:r>
              <a:rPr lang="cs-CZ" dirty="0"/>
              <a:t>Regrese k průměru - na základě testů jsme zařadili do jedné skupiny žáky s lepšími výsledky, je pravděpodobné, že na konci budou mít výsledky relativně horší než na začátku, aniž by to bylo důsledkem působení programu </a:t>
            </a:r>
          </a:p>
          <a:p>
            <a:pPr lvl="0"/>
            <a:r>
              <a:rPr lang="cs-CZ" dirty="0"/>
              <a:t>Testování při použití stejného testu na začátku a v průběhu programu dáváme žákům možnost si na test zvyknout a dosahovat v něm lepší výsledky </a:t>
            </a:r>
          </a:p>
          <a:p>
            <a:pPr lvl="0"/>
            <a:r>
              <a:rPr lang="cs-CZ" dirty="0"/>
              <a:t>Použité měřící postupy výsledky testu jsou nespolehlivé, protože test byl špatně proveden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1. Základní pojmy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Validita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502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4959911"/>
              </p:ext>
            </p:extLst>
          </p:nvPr>
        </p:nvGraphicFramePr>
        <p:xfrm>
          <a:off x="3722255" y="3190265"/>
          <a:ext cx="8111645" cy="32235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0787">
                  <a:extLst>
                    <a:ext uri="{9D8B030D-6E8A-4147-A177-3AD203B41FA5}">
                      <a16:colId xmlns:a16="http://schemas.microsoft.com/office/drawing/2014/main" val="681330942"/>
                    </a:ext>
                  </a:extLst>
                </a:gridCol>
                <a:gridCol w="3093110">
                  <a:extLst>
                    <a:ext uri="{9D8B030D-6E8A-4147-A177-3AD203B41FA5}">
                      <a16:colId xmlns:a16="http://schemas.microsoft.com/office/drawing/2014/main" val="1580782850"/>
                    </a:ext>
                  </a:extLst>
                </a:gridCol>
                <a:gridCol w="2391949">
                  <a:extLst>
                    <a:ext uri="{9D8B030D-6E8A-4147-A177-3AD203B41FA5}">
                      <a16:colId xmlns:a16="http://schemas.microsoft.com/office/drawing/2014/main" val="919126810"/>
                    </a:ext>
                  </a:extLst>
                </a:gridCol>
                <a:gridCol w="935799">
                  <a:extLst>
                    <a:ext uri="{9D8B030D-6E8A-4147-A177-3AD203B41FA5}">
                      <a16:colId xmlns:a16="http://schemas.microsoft.com/office/drawing/2014/main" val="2161794379"/>
                    </a:ext>
                  </a:extLst>
                </a:gridCol>
              </a:tblGrid>
              <a:tr h="517086">
                <a:tc>
                  <a:txBody>
                    <a:bodyPr/>
                    <a:lstStyle/>
                    <a:p>
                      <a:pPr marL="6350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Test X </a:t>
                      </a:r>
                    </a:p>
                    <a:p>
                      <a:pPr marL="9525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 </a:t>
                      </a:r>
                      <a:endParaRPr lang="cs-CZ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 gridSpan="2">
                  <a:txBody>
                    <a:bodyPr/>
                    <a:lstStyle/>
                    <a:p>
                      <a:pPr marL="6350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Kritérium Y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r XY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extLst>
                  <a:ext uri="{0D108BD9-81ED-4DB2-BD59-A6C34878D82A}">
                    <a16:rowId xmlns:a16="http://schemas.microsoft.com/office/drawing/2014/main" val="859972291"/>
                  </a:ext>
                </a:extLst>
              </a:tr>
              <a:tr h="1042351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Běh na 12 min. (m) </a:t>
                      </a:r>
                      <a:endParaRPr lang="cs-CZ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Vybraný fyziologický parametr obecné vytrvalosti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Max. spotřeba kyslíku VO</a:t>
                      </a:r>
                      <a:r>
                        <a:rPr lang="cs-CZ" sz="1700" baseline="-25000" dirty="0">
                          <a:effectLst/>
                        </a:rPr>
                        <a:t>2</a:t>
                      </a:r>
                      <a:r>
                        <a:rPr lang="cs-CZ" sz="1700" dirty="0">
                          <a:effectLst/>
                        </a:rPr>
                        <a:t> max. </a:t>
                      </a:r>
                      <a:endParaRPr lang="cs-CZ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0,90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extLst>
                  <a:ext uri="{0D108BD9-81ED-4DB2-BD59-A6C34878D82A}">
                    <a16:rowId xmlns:a16="http://schemas.microsoft.com/office/drawing/2014/main" val="1047628567"/>
                  </a:ext>
                </a:extLst>
              </a:tr>
              <a:tr h="779761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Vertikální skok (cm)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Skok na lyžích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Délka skoku na umělé hmotě (cm)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0,27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extLst>
                  <a:ext uri="{0D108BD9-81ED-4DB2-BD59-A6C34878D82A}">
                    <a16:rowId xmlns:a16="http://schemas.microsoft.com/office/drawing/2014/main" val="3484503550"/>
                  </a:ext>
                </a:extLst>
              </a:tr>
              <a:tr h="779761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Driblink po vymezené dráze (s)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Pohybový projev ve hře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Škálové hodnocení dvou odborníků (body)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0,61 </a:t>
                      </a:r>
                      <a:endParaRPr lang="cs-CZ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extLst>
                  <a:ext uri="{0D108BD9-81ED-4DB2-BD59-A6C34878D82A}">
                    <a16:rowId xmlns:a16="http://schemas.microsoft.com/office/drawing/2014/main" val="938600150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1. Základní pojmy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Validita</a:t>
            </a:r>
            <a:endParaRPr lang="cs-CZ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279117" y="1597805"/>
            <a:ext cx="11878056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cs-CZ" sz="220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Míra validity – tzv. koeficient validity </a:t>
            </a:r>
            <a:r>
              <a:rPr kumimoji="0" lang="cs-CZ" altLang="cs-CZ" sz="2200" i="0" u="none" strike="noStrike" cap="none" normalizeH="0" baseline="0" dirty="0" err="1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r>
              <a:rPr kumimoji="0" lang="cs-CZ" altLang="cs-CZ" sz="2200" i="0" u="none" strike="noStrike" cap="none" normalizeH="0" baseline="-30000" dirty="0" err="1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XY</a:t>
            </a:r>
            <a:r>
              <a:rPr kumimoji="0" lang="cs-CZ" altLang="cs-CZ" sz="2200" i="0" u="none" strike="noStrike" cap="none" normalizeH="0" baseline="-3000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kumimoji="0" lang="cs-CZ" altLang="cs-CZ" sz="220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cs-CZ" sz="2200" i="0" u="none" strike="noStrike" cap="none" normalizeH="0" baseline="0" dirty="0" err="1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r>
              <a:rPr kumimoji="0" lang="cs-CZ" altLang="cs-CZ" sz="2200" i="0" u="none" strike="noStrike" cap="none" normalizeH="0" baseline="-30000" dirty="0" err="1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XY</a:t>
            </a:r>
            <a:r>
              <a:rPr kumimoji="0" lang="cs-CZ" altLang="cs-CZ" sz="2200" i="0" u="none" strike="noStrike" cap="none" normalizeH="0" baseline="-3000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220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- absolutní hodnota korelace mezi testem X a kritériem Y v hodnotě 0 až 1,  kde kritérium vyjadřuje přesně vymezený účel testování </a:t>
            </a:r>
            <a:endParaRPr kumimoji="0" lang="cs-CZ" altLang="cs-CZ" sz="220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cs-CZ" sz="220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např. přijímací test X pro uchazeče ke studiu tělesné výchovy, kritériem Y je úspěšnost ve studiu – známky)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2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22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059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249382" y="378691"/>
            <a:ext cx="11560179" cy="60754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/>
              <a:t>Reliabilita (spolehlivost) </a:t>
            </a:r>
            <a:endParaRPr lang="cs-CZ" sz="2000" b="1" u="sng" dirty="0"/>
          </a:p>
          <a:p>
            <a:pPr marL="0" lvl="0" indent="0">
              <a:buNone/>
            </a:pPr>
            <a:r>
              <a:rPr lang="cs-CZ" sz="2000" dirty="0" smtClean="0"/>
              <a:t>vypovídá </a:t>
            </a:r>
            <a:r>
              <a:rPr lang="cs-CZ" sz="2000" dirty="0"/>
              <a:t>o přesnosti testu, vyjadřuje velikost chyb </a:t>
            </a:r>
            <a:r>
              <a:rPr lang="cs-CZ" sz="2000" dirty="0" smtClean="0"/>
              <a:t>testování</a:t>
            </a:r>
            <a:endParaRPr lang="cs-CZ" sz="2000" dirty="0"/>
          </a:p>
          <a:p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Systematické chyby  </a:t>
            </a:r>
          </a:p>
          <a:p>
            <a:pPr lvl="0" fontAlgn="base"/>
            <a:r>
              <a:rPr lang="cs-CZ" sz="2000" dirty="0"/>
              <a:t>Proměnlivé (měření rovnováhy po písemce z matiky) </a:t>
            </a:r>
          </a:p>
          <a:p>
            <a:pPr lvl="0" fontAlgn="base"/>
            <a:r>
              <a:rPr lang="cs-CZ" sz="2000" dirty="0"/>
              <a:t>Konstantní (víme, že jistý rozhodčí vždy </a:t>
            </a:r>
            <a:r>
              <a:rPr lang="cs-CZ" sz="2000" dirty="0" smtClean="0"/>
              <a:t>nadhodnocuje</a:t>
            </a:r>
            <a:r>
              <a:rPr lang="cs-CZ" sz="2000" dirty="0"/>
              <a:t>) </a:t>
            </a:r>
          </a:p>
          <a:p>
            <a:pPr marL="0" indent="0">
              <a:buNone/>
            </a:pPr>
            <a:r>
              <a:rPr lang="cs-CZ" sz="2000" dirty="0"/>
              <a:t> </a:t>
            </a:r>
          </a:p>
          <a:p>
            <a:pPr marL="0" indent="0">
              <a:buNone/>
            </a:pPr>
            <a:r>
              <a:rPr lang="cs-CZ" sz="2000" b="1" dirty="0"/>
              <a:t>Subjektivní chyby </a:t>
            </a:r>
          </a:p>
          <a:p>
            <a:pPr lvl="0" fontAlgn="base"/>
            <a:r>
              <a:rPr lang="cs-CZ" sz="2000" dirty="0"/>
              <a:t>individuální variabilita měřeného subjektu (únava, pokles zájmu) </a:t>
            </a:r>
          </a:p>
          <a:p>
            <a:pPr lvl="0" fontAlgn="base"/>
            <a:r>
              <a:rPr lang="cs-CZ" sz="2000" dirty="0"/>
              <a:t>pozorovací chyba (provedené měření hodnotitelem) </a:t>
            </a:r>
          </a:p>
          <a:p>
            <a:pPr lvl="0" fontAlgn="base"/>
            <a:r>
              <a:rPr lang="cs-CZ" sz="2000" dirty="0"/>
              <a:t>přístrojová chyba (selhání hardwaru) 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Postupy k určení </a:t>
            </a:r>
            <a:r>
              <a:rPr lang="cs-CZ" sz="2000" b="1" dirty="0" smtClean="0"/>
              <a:t>reliability </a:t>
            </a:r>
            <a:endParaRPr lang="cs-CZ" sz="2000" b="1" dirty="0"/>
          </a:p>
          <a:p>
            <a:pPr lvl="0" fontAlgn="base"/>
            <a:r>
              <a:rPr lang="cs-CZ" sz="2000" dirty="0"/>
              <a:t>opakovaná měření (test-</a:t>
            </a:r>
            <a:r>
              <a:rPr lang="cs-CZ" sz="2000" dirty="0" err="1"/>
              <a:t>retest</a:t>
            </a:r>
            <a:r>
              <a:rPr lang="cs-CZ" sz="2000" dirty="0"/>
              <a:t>) </a:t>
            </a:r>
          </a:p>
          <a:p>
            <a:pPr lvl="0" fontAlgn="base"/>
            <a:r>
              <a:rPr lang="cs-CZ" sz="2000" dirty="0"/>
              <a:t>měření paralelních testů (2 varianty téhož testu) </a:t>
            </a:r>
          </a:p>
          <a:p>
            <a:pPr lvl="0" fontAlgn="base"/>
            <a:r>
              <a:rPr lang="cs-CZ" sz="2000" dirty="0"/>
              <a:t>půlení testu (týká se jednotlivých položek jednoho testu)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1. Základní pojmy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RELIABILITA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123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249382" y="378691"/>
            <a:ext cx="11560179" cy="607547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1. Základní pojmy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RELIABILITA</a:t>
            </a:r>
            <a:endParaRPr lang="cs-CZ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119516"/>
              </p:ext>
            </p:extLst>
          </p:nvPr>
        </p:nvGraphicFramePr>
        <p:xfrm>
          <a:off x="637309" y="2790347"/>
          <a:ext cx="7841673" cy="18101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39881">
                  <a:extLst>
                    <a:ext uri="{9D8B030D-6E8A-4147-A177-3AD203B41FA5}">
                      <a16:colId xmlns:a16="http://schemas.microsoft.com/office/drawing/2014/main" val="1519531748"/>
                    </a:ext>
                  </a:extLst>
                </a:gridCol>
                <a:gridCol w="901792">
                  <a:extLst>
                    <a:ext uri="{9D8B030D-6E8A-4147-A177-3AD203B41FA5}">
                      <a16:colId xmlns:a16="http://schemas.microsoft.com/office/drawing/2014/main" val="308098033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</a:rPr>
                        <a:t>Test </a:t>
                      </a:r>
                      <a:endParaRPr lang="cs-CZ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</a:rPr>
                        <a:t>rXX´   </a:t>
                      </a:r>
                      <a:endParaRPr lang="cs-CZ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extLst>
                  <a:ext uri="{0D108BD9-81ED-4DB2-BD59-A6C34878D82A}">
                    <a16:rowId xmlns:a16="http://schemas.microsoft.com/office/drawing/2014/main" val="1616548678"/>
                  </a:ext>
                </a:extLst>
              </a:tr>
              <a:tr h="350017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</a:rPr>
                        <a:t>Tělesná výška (cm) </a:t>
                      </a:r>
                      <a:endParaRPr lang="cs-CZ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</a:rPr>
                        <a:t>0,998 </a:t>
                      </a:r>
                      <a:endParaRPr lang="cs-CZ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extLst>
                  <a:ext uri="{0D108BD9-81ED-4DB2-BD59-A6C34878D82A}">
                    <a16:rowId xmlns:a16="http://schemas.microsoft.com/office/drawing/2014/main" val="963929179"/>
                  </a:ext>
                </a:extLst>
              </a:tr>
              <a:tr h="710929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</a:rPr>
                        <a:t>Opakované kliky na bradlech (počet cyklů) </a:t>
                      </a:r>
                      <a:endParaRPr lang="cs-CZ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tc>
                  <a:txBody>
                    <a:bodyPr/>
                    <a:lstStyle/>
                    <a:p>
                      <a:pPr marL="635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</a:rPr>
                        <a:t>0,876 </a:t>
                      </a:r>
                      <a:endParaRPr lang="cs-CZ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extLst>
                  <a:ext uri="{0D108BD9-81ED-4DB2-BD59-A6C34878D82A}">
                    <a16:rowId xmlns:a16="http://schemas.microsoft.com/office/drawing/2014/main" val="1580213514"/>
                  </a:ext>
                </a:extLst>
              </a:tr>
              <a:tr h="350017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</a:rPr>
                        <a:t>výdrž ve stoji na kladince </a:t>
                      </a:r>
                      <a:endParaRPr lang="cs-CZ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</a:rPr>
                        <a:t>0,380 </a:t>
                      </a:r>
                      <a:endParaRPr lang="cs-CZ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extLst>
                  <a:ext uri="{0D108BD9-81ED-4DB2-BD59-A6C34878D82A}">
                    <a16:rowId xmlns:a16="http://schemas.microsoft.com/office/drawing/2014/main" val="125835900"/>
                  </a:ext>
                </a:extLst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525365" y="1373282"/>
            <a:ext cx="10678442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2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Míra spolehlivosti  - tzv. koeficient spolehlivosti </a:t>
            </a:r>
            <a:r>
              <a:rPr kumimoji="0" lang="cs-CZ" altLang="cs-CZ" sz="2200" b="0" i="0" u="none" strike="noStrike" cap="none" normalizeH="0" baseline="0" dirty="0" err="1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r>
              <a:rPr kumimoji="0" lang="cs-CZ" altLang="cs-CZ" sz="2200" b="0" i="0" u="none" strike="noStrike" cap="none" normalizeH="0" baseline="-30000" dirty="0" err="1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XX</a:t>
            </a:r>
            <a:r>
              <a:rPr kumimoji="0" lang="cs-CZ" altLang="cs-CZ" sz="2200" b="0" i="0" u="none" strike="noStrike" cap="none" normalizeH="0" baseline="-3000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´  </a:t>
            </a:r>
            <a:endParaRPr kumimoji="0" lang="cs-CZ" altLang="cs-CZ" sz="22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200" b="0" i="0" u="none" strike="noStrike" cap="none" normalizeH="0" baseline="0" dirty="0" err="1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r>
              <a:rPr kumimoji="0" lang="cs-CZ" altLang="cs-CZ" sz="2200" b="0" i="0" u="none" strike="noStrike" cap="none" normalizeH="0" baseline="-30000" dirty="0" err="1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XX</a:t>
            </a:r>
            <a:r>
              <a:rPr kumimoji="0" lang="cs-CZ" altLang="cs-CZ" sz="2200" b="0" i="0" u="none" strike="noStrike" cap="none" normalizeH="0" baseline="-3000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´  </a:t>
            </a:r>
            <a:r>
              <a:rPr kumimoji="0" lang="cs-CZ" altLang="cs-CZ" sz="22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-hodnota koeficientu</a:t>
            </a:r>
            <a:r>
              <a:rPr kumimoji="0" lang="cs-CZ" altLang="cs-CZ" sz="2200" b="0" i="0" u="none" strike="noStrike" cap="none" normalizeH="0" baseline="-3000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22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korelace mezi dvěma výsledky opakovaného měření téhož testu (test – </a:t>
            </a:r>
            <a:r>
              <a:rPr kumimoji="0" lang="cs-CZ" altLang="cs-CZ" sz="2200" b="0" i="0" u="none" strike="noStrike" cap="none" normalizeH="0" baseline="0" dirty="0" err="1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retest</a:t>
            </a:r>
            <a:r>
              <a:rPr kumimoji="0" lang="cs-CZ" altLang="cs-CZ" sz="22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 doporučuje se četnost TO n &gt; 200 </a:t>
            </a:r>
            <a:r>
              <a:rPr kumimoji="0" lang="cs-CZ" altLang="cs-CZ" sz="2200" b="0" i="0" u="none" strike="noStrike" cap="none" normalizeH="0" baseline="0" dirty="0" err="1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např</a:t>
            </a:r>
            <a:r>
              <a:rPr kumimoji="0" lang="cs-CZ" altLang="cs-CZ" sz="22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endParaRPr kumimoji="0" lang="cs-CZ" altLang="cs-CZ" sz="22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2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cs-CZ" altLang="cs-CZ" sz="22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56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249382" y="378691"/>
            <a:ext cx="11560179" cy="60754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dirty="0"/>
              <a:t>Spolehlivost testů rychlostních </a:t>
            </a:r>
          </a:p>
          <a:p>
            <a:pPr lvl="0" fontAlgn="base"/>
            <a:r>
              <a:rPr lang="cs-CZ" dirty="0"/>
              <a:t>Velmi dobrá  - rychlost reakce 	0,89 </a:t>
            </a:r>
          </a:p>
          <a:p>
            <a:pPr marL="0" indent="0">
              <a:buNone/>
            </a:pPr>
            <a:r>
              <a:rPr lang="cs-CZ" dirty="0"/>
              <a:t>	 	 </a:t>
            </a:r>
            <a:r>
              <a:rPr lang="cs-CZ" dirty="0" smtClean="0"/>
              <a:t> </a:t>
            </a:r>
            <a:r>
              <a:rPr lang="cs-CZ" dirty="0"/>
              <a:t>-  běh na 50m  	0,90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b="1" dirty="0"/>
              <a:t>Spolehlivost testů dovednostních </a:t>
            </a:r>
          </a:p>
          <a:p>
            <a:pPr lvl="0" fontAlgn="base"/>
            <a:r>
              <a:rPr lang="cs-CZ" dirty="0"/>
              <a:t>dostatečná – plavání  </a:t>
            </a:r>
            <a:r>
              <a:rPr lang="cs-CZ" dirty="0" smtClean="0"/>
              <a:t>			0,87 </a:t>
            </a:r>
            <a:endParaRPr lang="cs-CZ" dirty="0"/>
          </a:p>
          <a:p>
            <a:pPr lvl="0" fontAlgn="base"/>
            <a:r>
              <a:rPr lang="cs-CZ" dirty="0"/>
              <a:t>méně spolehlivé např. hody na koš </a:t>
            </a:r>
            <a:r>
              <a:rPr lang="cs-CZ" dirty="0" smtClean="0"/>
              <a:t>	0,56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b="1" dirty="0"/>
              <a:t>Spolehlivost testů koordinačních nejmenší stabilita </a:t>
            </a:r>
          </a:p>
          <a:p>
            <a:pPr lvl="0" fontAlgn="base"/>
            <a:r>
              <a:rPr lang="cs-CZ" dirty="0"/>
              <a:t>sestava s tyčí   	 	</a:t>
            </a:r>
            <a:r>
              <a:rPr lang="cs-CZ" dirty="0" smtClean="0"/>
              <a:t>		0,79 </a:t>
            </a:r>
            <a:endParaRPr lang="cs-CZ" dirty="0"/>
          </a:p>
          <a:p>
            <a:pPr lvl="0" fontAlgn="base"/>
            <a:r>
              <a:rPr lang="cs-CZ" dirty="0"/>
              <a:t>nerytmické bubnování 	</a:t>
            </a:r>
            <a:r>
              <a:rPr lang="cs-CZ" dirty="0" smtClean="0"/>
              <a:t>		0,82 </a:t>
            </a:r>
            <a:endParaRPr lang="cs-CZ" dirty="0"/>
          </a:p>
          <a:p>
            <a:pPr lvl="0" fontAlgn="base"/>
            <a:r>
              <a:rPr lang="cs-CZ" dirty="0"/>
              <a:t>výdrž ve stoji na </a:t>
            </a:r>
            <a:r>
              <a:rPr lang="cs-CZ" dirty="0" err="1"/>
              <a:t>kladince</a:t>
            </a:r>
            <a:r>
              <a:rPr lang="cs-CZ" dirty="0"/>
              <a:t> </a:t>
            </a:r>
            <a:r>
              <a:rPr lang="cs-CZ" dirty="0" smtClean="0"/>
              <a:t>		0,38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Pro zvýšení koeficientu spolehlivosti zvyšujeme počet pokusů </a:t>
            </a:r>
            <a:endParaRPr lang="cs-CZ" sz="2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1. Základní pojmy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RELIABILITA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888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298549"/>
            <a:ext cx="8610600" cy="1293028"/>
          </a:xfrm>
        </p:spPr>
        <p:txBody>
          <a:bodyPr>
            <a:normAutofit/>
          </a:bodyPr>
          <a:lstStyle/>
          <a:p>
            <a:r>
              <a:rPr lang="cs-CZ" dirty="0" smtClean="0"/>
              <a:t>Literární rešerše</a:t>
            </a:r>
            <a:br>
              <a:rPr lang="cs-CZ" dirty="0" smtClean="0"/>
            </a:br>
            <a:r>
              <a:rPr lang="cs-CZ" sz="2900" b="1" dirty="0" smtClean="0"/>
              <a:t>syntéza poznatků / teoretická část</a:t>
            </a:r>
            <a:endParaRPr lang="cs-CZ" sz="29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820174"/>
            <a:ext cx="10820400" cy="4606505"/>
          </a:xfrm>
        </p:spPr>
        <p:txBody>
          <a:bodyPr>
            <a:noAutofit/>
          </a:bodyPr>
          <a:lstStyle/>
          <a:p>
            <a:pPr marL="342900" indent="-342900"/>
            <a:r>
              <a:rPr lang="cs-CZ" sz="2300" dirty="0"/>
              <a:t>Předchází tvorbě vědecké práce a je to mimo jiné návrh výzkumného projektu a výběr vhodné metodiky</a:t>
            </a:r>
          </a:p>
          <a:p>
            <a:pPr marL="342900" indent="-342900"/>
            <a:r>
              <a:rPr lang="cs-CZ" sz="2300" dirty="0" smtClean="0"/>
              <a:t>Systematický a </a:t>
            </a:r>
            <a:r>
              <a:rPr lang="cs-CZ" sz="2300" dirty="0"/>
              <a:t>opakovatelný postup </a:t>
            </a:r>
            <a:r>
              <a:rPr lang="cs-CZ" sz="2300" dirty="0" smtClean="0"/>
              <a:t>pro hledání a sloučení již vytvořených výsledků</a:t>
            </a:r>
            <a:endParaRPr lang="cs-CZ" sz="2300" dirty="0"/>
          </a:p>
          <a:p>
            <a:pPr marL="342900" indent="-342900"/>
            <a:r>
              <a:rPr lang="cs-CZ" sz="2300" dirty="0" smtClean="0"/>
              <a:t>Vyhledání literatury a informačních zdrojů</a:t>
            </a:r>
            <a:endParaRPr lang="cs-CZ" sz="2300" dirty="0"/>
          </a:p>
          <a:p>
            <a:pPr marL="800100" lvl="1" indent="-342900"/>
            <a:r>
              <a:rPr lang="cs-CZ" sz="2300" dirty="0" smtClean="0"/>
              <a:t>Knihovny, elektronické informační zdroje, jiné internetové </a:t>
            </a:r>
            <a:r>
              <a:rPr lang="cs-CZ" sz="2300" dirty="0"/>
              <a:t>zdroje </a:t>
            </a:r>
            <a:r>
              <a:rPr lang="cs-CZ" sz="2300" dirty="0" smtClean="0"/>
              <a:t>Identifikování </a:t>
            </a:r>
            <a:r>
              <a:rPr lang="cs-CZ" sz="2300" dirty="0"/>
              <a:t>klíčových slov. </a:t>
            </a:r>
            <a:endParaRPr lang="cs-CZ" sz="2300" dirty="0" smtClean="0"/>
          </a:p>
          <a:p>
            <a:pPr marL="800100" lvl="1" indent="-342900"/>
            <a:r>
              <a:rPr lang="cs-CZ" sz="2300" dirty="0" smtClean="0"/>
              <a:t>Volba </a:t>
            </a:r>
            <a:r>
              <a:rPr lang="cs-CZ" sz="2300" dirty="0"/>
              <a:t>citačního </a:t>
            </a:r>
            <a:r>
              <a:rPr lang="cs-CZ" sz="2300" dirty="0" smtClean="0"/>
              <a:t>rejstříku: Web </a:t>
            </a:r>
            <a:r>
              <a:rPr lang="cs-CZ" sz="2300" dirty="0" err="1"/>
              <a:t>of</a:t>
            </a:r>
            <a:r>
              <a:rPr lang="cs-CZ" sz="2300" dirty="0"/>
              <a:t> Science, SCOPUS, Google </a:t>
            </a:r>
            <a:r>
              <a:rPr lang="cs-CZ" sz="2300" dirty="0" err="1"/>
              <a:t>Scholar</a:t>
            </a:r>
            <a:r>
              <a:rPr lang="cs-CZ" sz="2300" dirty="0"/>
              <a:t>. </a:t>
            </a:r>
          </a:p>
          <a:p>
            <a:pPr marL="800100" lvl="1" indent="-342900"/>
            <a:r>
              <a:rPr lang="cs-CZ" sz="2300" dirty="0"/>
              <a:t>Úprava vyhledávacího dotazu. </a:t>
            </a:r>
            <a:endParaRPr lang="cs-CZ" sz="2300" dirty="0" smtClean="0"/>
          </a:p>
          <a:p>
            <a:pPr marL="800100" lvl="1" indent="-342900"/>
            <a:r>
              <a:rPr lang="cs-CZ" sz="2300" dirty="0" smtClean="0"/>
              <a:t>Výběr </a:t>
            </a:r>
            <a:r>
              <a:rPr lang="cs-CZ" sz="2300" dirty="0"/>
              <a:t>relevantních článků</a:t>
            </a:r>
            <a:r>
              <a:rPr lang="cs-CZ" sz="2300" dirty="0" smtClean="0"/>
              <a:t>.</a:t>
            </a:r>
            <a:endParaRPr lang="cs-CZ" sz="2300" dirty="0"/>
          </a:p>
          <a:p>
            <a:pPr marL="800100" lvl="1" indent="-342900"/>
            <a:r>
              <a:rPr lang="cs-CZ" sz="2300" dirty="0"/>
              <a:t>Studium vybraných článků.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2. Rešerše a citace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84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51905"/>
            <a:ext cx="8610600" cy="1293028"/>
          </a:xfrm>
        </p:spPr>
        <p:txBody>
          <a:bodyPr/>
          <a:lstStyle/>
          <a:p>
            <a:r>
              <a:rPr lang="cs-CZ" dirty="0" smtClean="0"/>
              <a:t>Literární rešerše</a:t>
            </a:r>
            <a:endParaRPr lang="cs-CZ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93298" y="1425507"/>
            <a:ext cx="11335110" cy="4976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cs-CZ" sz="2500" dirty="0" smtClean="0"/>
              <a:t>Identifikujete </a:t>
            </a:r>
            <a:r>
              <a:rPr lang="cs-CZ" sz="2500" dirty="0"/>
              <a:t>mezery v literatuře</a:t>
            </a:r>
          </a:p>
          <a:p>
            <a:pPr lvl="0"/>
            <a:r>
              <a:rPr lang="cs-CZ" sz="2500" dirty="0" smtClean="0"/>
              <a:t>Vyhněte </a:t>
            </a:r>
            <a:r>
              <a:rPr lang="cs-CZ" sz="2500" dirty="0"/>
              <a:t>se </a:t>
            </a:r>
            <a:r>
              <a:rPr lang="cs-CZ" sz="2500" dirty="0" smtClean="0"/>
              <a:t>bádání vybádaného</a:t>
            </a:r>
          </a:p>
          <a:p>
            <a:pPr lvl="0"/>
            <a:r>
              <a:rPr lang="cs-CZ" sz="2300" dirty="0" smtClean="0"/>
              <a:t>Nedělejte </a:t>
            </a:r>
            <a:r>
              <a:rPr lang="cs-CZ" sz="2300" dirty="0"/>
              <a:t>stejné chyby jako vaši předchůdci</a:t>
            </a:r>
          </a:p>
          <a:p>
            <a:pPr lvl="0"/>
            <a:r>
              <a:rPr lang="cs-CZ" sz="2500" dirty="0" smtClean="0"/>
              <a:t>Začněte tam</a:t>
            </a:r>
            <a:r>
              <a:rPr lang="cs-CZ" sz="2500" dirty="0"/>
              <a:t>, kde ostatní skončili</a:t>
            </a:r>
          </a:p>
          <a:p>
            <a:pPr lvl="0"/>
            <a:r>
              <a:rPr lang="cs-CZ" sz="2500" dirty="0" smtClean="0"/>
              <a:t>Zjistíte</a:t>
            </a:r>
            <a:r>
              <a:rPr lang="cs-CZ" sz="2500" dirty="0"/>
              <a:t>, které práce jsou klíčové pro váš obor</a:t>
            </a:r>
          </a:p>
          <a:p>
            <a:pPr lvl="0"/>
            <a:r>
              <a:rPr lang="cs-CZ" sz="2500" b="1" dirty="0" smtClean="0"/>
              <a:t>Můžete </a:t>
            </a:r>
            <a:r>
              <a:rPr lang="cs-CZ" sz="2500" b="1" dirty="0"/>
              <a:t>srovnat svůj projekt s ostatními</a:t>
            </a:r>
          </a:p>
          <a:p>
            <a:pPr lvl="0"/>
            <a:r>
              <a:rPr lang="cs-CZ" sz="2500" b="1" dirty="0" smtClean="0"/>
              <a:t>Naleznete postup, metody a výsledky vhodné </a:t>
            </a:r>
            <a:r>
              <a:rPr lang="cs-CZ" sz="2500" b="1" dirty="0"/>
              <a:t>pro váš projekt</a:t>
            </a:r>
          </a:p>
          <a:p>
            <a:pPr lvl="0"/>
            <a:r>
              <a:rPr lang="cs-CZ" sz="2500" dirty="0" smtClean="0"/>
              <a:t>Identifikujete </a:t>
            </a:r>
            <a:r>
              <a:rPr lang="cs-CZ" sz="2500" dirty="0"/>
              <a:t>protikladné názory</a:t>
            </a:r>
          </a:p>
          <a:p>
            <a:pPr marL="342900" indent="-342900"/>
            <a:endParaRPr lang="cs-CZ" sz="2500" dirty="0"/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cs-CZ" altLang="cs-CZ" sz="2500" dirty="0" smtClean="0">
                <a:latin typeface="+mj-lt"/>
              </a:rPr>
              <a:t>Discovery.muni.cz (p</a:t>
            </a:r>
            <a:r>
              <a:rPr lang="cs-CZ" sz="2500" dirty="0" smtClean="0">
                <a:latin typeface="+mj-lt"/>
              </a:rPr>
              <a:t>řístup vpn.muni.cz)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cs-CZ" altLang="cs-CZ" sz="25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Google </a:t>
            </a:r>
            <a:r>
              <a:rPr kumimoji="0" lang="cs-CZ" altLang="cs-CZ" sz="25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Scholar</a:t>
            </a:r>
            <a:r>
              <a:rPr kumimoji="0" lang="cs-CZ" altLang="cs-CZ" sz="25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(scholar.google.cz</a:t>
            </a:r>
            <a:r>
              <a:rPr lang="cs-CZ" altLang="cs-CZ" sz="2500" dirty="0">
                <a:latin typeface="+mj-lt"/>
              </a:rPr>
              <a:t>)</a:t>
            </a:r>
            <a:endParaRPr kumimoji="0" lang="cs-CZ" altLang="cs-CZ" sz="25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2. Rešerše a citace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83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předmětu</a:t>
            </a:r>
            <a:endParaRPr lang="cs-CZ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85800" y="2031801"/>
            <a:ext cx="8001000" cy="4234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5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lvl="1" indent="0" algn="l" defTabSz="914400" rtl="0" eaLnBrk="0" fontAlgn="base" latinLnBrk="0" hangingPunct="0"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5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Na konci tohoto kurzu bude student schopen: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definovat vědní obor </a:t>
            </a:r>
            <a:r>
              <a:rPr kumimoji="0" lang="cs-CZ" altLang="cs-CZ" sz="25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Kinantropologie</a:t>
            </a:r>
            <a:r>
              <a:rPr kumimoji="0" lang="cs-CZ" altLang="cs-CZ" sz="25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vytvořit téma bakalářské práce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vytvořit strukturu práce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popsat metody získávání a zpracování dat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stanovit vědeckou otázku a hypotézy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interpretovat výsledky</a:t>
            </a:r>
          </a:p>
          <a:p>
            <a:pPr marL="0" marR="0" lvl="0" indent="0" algn="l" defTabSz="914400" rtl="0" eaLnBrk="0" fontAlgn="base" latinLnBrk="0" hangingPunct="0"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5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1172169" y="6488668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0. úvod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41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Citační norma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799" y="2194560"/>
            <a:ext cx="11054751" cy="4024125"/>
          </a:xfrm>
        </p:spPr>
        <p:txBody>
          <a:bodyPr>
            <a:normAutofit/>
          </a:bodyPr>
          <a:lstStyle/>
          <a:p>
            <a:r>
              <a:rPr lang="cs-CZ" sz="2500" dirty="0" smtClean="0"/>
              <a:t>Publikační a citační etika</a:t>
            </a:r>
          </a:p>
          <a:p>
            <a:r>
              <a:rPr lang="cs-CZ" sz="2500" dirty="0" smtClean="0"/>
              <a:t>tvorby citací: </a:t>
            </a:r>
            <a:r>
              <a:rPr lang="cs-CZ" sz="2500" dirty="0" smtClean="0">
                <a:hlinkClick r:id="rId2"/>
              </a:rPr>
              <a:t>https</a:t>
            </a:r>
            <a:r>
              <a:rPr lang="cs-CZ" sz="2500" dirty="0">
                <a:hlinkClick r:id="rId2"/>
              </a:rPr>
              <a:t>://</a:t>
            </a:r>
            <a:r>
              <a:rPr lang="cs-CZ" sz="2500" dirty="0" smtClean="0">
                <a:hlinkClick r:id="rId2"/>
              </a:rPr>
              <a:t>is.muni.cz/do/rect/el/estud/prif/ps11/metodika/web/ebook_citace_2011.html</a:t>
            </a:r>
            <a:endParaRPr lang="cs-CZ" sz="2500" dirty="0" smtClean="0"/>
          </a:p>
          <a:p>
            <a:pPr marL="0" indent="0">
              <a:buNone/>
            </a:pPr>
            <a:endParaRPr lang="cs-CZ" sz="2500" dirty="0"/>
          </a:p>
          <a:p>
            <a:r>
              <a:rPr lang="cs-CZ" sz="2500" dirty="0" smtClean="0"/>
              <a:t>citační </a:t>
            </a:r>
            <a:r>
              <a:rPr lang="cs-CZ" sz="2500" dirty="0"/>
              <a:t>záznam lze nalézt </a:t>
            </a:r>
            <a:endParaRPr lang="cs-CZ" sz="25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 smtClean="0"/>
              <a:t>v </a:t>
            </a:r>
            <a:r>
              <a:rPr lang="cs-CZ" sz="2300" dirty="0">
                <a:hlinkClick r:id="rId3"/>
              </a:rPr>
              <a:t>http://http://</a:t>
            </a:r>
            <a:r>
              <a:rPr lang="cs-CZ" sz="2300" dirty="0" smtClean="0">
                <a:hlinkClick r:id="rId3"/>
              </a:rPr>
              <a:t>discovery.muni.cz</a:t>
            </a:r>
            <a:endParaRPr lang="cs-CZ" sz="23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 smtClean="0"/>
              <a:t>v </a:t>
            </a:r>
            <a:r>
              <a:rPr lang="cs-CZ" sz="2300" dirty="0"/>
              <a:t>knihovnickém systému </a:t>
            </a:r>
            <a:r>
              <a:rPr lang="cs-CZ" sz="2300" dirty="0" smtClean="0">
                <a:hlinkClick r:id="rId4"/>
              </a:rPr>
              <a:t>http://aleph.muni.cz</a:t>
            </a:r>
            <a:endParaRPr lang="cs-CZ" sz="23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 smtClean="0"/>
              <a:t>lze </a:t>
            </a:r>
            <a:r>
              <a:rPr lang="cs-CZ" sz="2300" dirty="0"/>
              <a:t>použít citační manažér </a:t>
            </a:r>
            <a:r>
              <a:rPr lang="cs-CZ" sz="2300" dirty="0" err="1"/>
              <a:t>Zotero</a:t>
            </a:r>
            <a:r>
              <a:rPr lang="cs-CZ" sz="2300" dirty="0"/>
              <a:t> integrovaný </a:t>
            </a:r>
            <a:r>
              <a:rPr lang="cs-CZ" sz="2300" dirty="0" smtClean="0"/>
              <a:t>se všemi </a:t>
            </a:r>
            <a:r>
              <a:rPr lang="cs-CZ" sz="2300" dirty="0"/>
              <a:t>prohlížeči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2. Rešerše a citace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58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419320"/>
            <a:ext cx="8610600" cy="1293028"/>
          </a:xfrm>
        </p:spPr>
        <p:txBody>
          <a:bodyPr/>
          <a:lstStyle/>
          <a:p>
            <a:r>
              <a:rPr lang="cs-CZ" dirty="0" smtClean="0"/>
              <a:t>Citační norma ČSN ISO 690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6045" y="1785668"/>
            <a:ext cx="11714672" cy="47962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hlinkClick r:id="rId2"/>
              </a:rPr>
              <a:t>https://</a:t>
            </a:r>
            <a:r>
              <a:rPr lang="cs-CZ" b="1" dirty="0" smtClean="0">
                <a:hlinkClick r:id="rId2"/>
              </a:rPr>
              <a:t>www.citace.com/CSN-ISO-690.pdf</a:t>
            </a:r>
            <a:endParaRPr lang="cs-CZ" b="1" dirty="0" smtClean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pl-PL" dirty="0"/>
              <a:t>1. Základní pravidla pro vytváření bibliografických citací</a:t>
            </a:r>
          </a:p>
          <a:p>
            <a:pPr marL="0" indent="0">
              <a:buNone/>
            </a:pPr>
            <a:r>
              <a:rPr lang="pl-PL" dirty="0"/>
              <a:t>2. Struktura bibliografické citace</a:t>
            </a:r>
          </a:p>
          <a:p>
            <a:pPr marL="0" indent="0">
              <a:buNone/>
            </a:pPr>
            <a:r>
              <a:rPr lang="pl-PL" dirty="0"/>
              <a:t>3. Pravidla a prvky bibliografické citace</a:t>
            </a:r>
          </a:p>
          <a:p>
            <a:pPr marL="0" indent="0">
              <a:buNone/>
            </a:pPr>
            <a:r>
              <a:rPr lang="pl-PL" dirty="0"/>
              <a:t>4. Metody citování a odkazování</a:t>
            </a:r>
          </a:p>
          <a:p>
            <a:pPr marL="0" indent="0">
              <a:buNone/>
            </a:pPr>
            <a:r>
              <a:rPr lang="pl-PL" dirty="0"/>
              <a:t>5. Úprava abecedního seznamu biobliografických citací</a:t>
            </a:r>
          </a:p>
          <a:p>
            <a:pPr marL="0" indent="0">
              <a:buNone/>
            </a:pPr>
            <a:r>
              <a:rPr lang="pl-PL" dirty="0"/>
              <a:t>6. Praktické příklady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2. Rešerše a citace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01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419320"/>
            <a:ext cx="8610600" cy="1293028"/>
          </a:xfrm>
        </p:spPr>
        <p:txBody>
          <a:bodyPr/>
          <a:lstStyle/>
          <a:p>
            <a:r>
              <a:rPr lang="cs-CZ" dirty="0" smtClean="0"/>
              <a:t>Citační norma ČSN ISO 690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6045" y="1785668"/>
            <a:ext cx="11714672" cy="47962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Harvardský systém </a:t>
            </a:r>
            <a:r>
              <a:rPr lang="cs-CZ" dirty="0"/>
              <a:t>(forma jméno-datum)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Odkaz </a:t>
            </a:r>
            <a:r>
              <a:rPr lang="pl-PL" dirty="0"/>
              <a:t>na </a:t>
            </a:r>
            <a:r>
              <a:rPr lang="pl-PL" dirty="0" smtClean="0"/>
              <a:t>bibliografickou citaci v textu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F0"/>
                </a:solidFill>
              </a:rPr>
              <a:t>Například </a:t>
            </a:r>
            <a:r>
              <a:rPr lang="cs-CZ" dirty="0">
                <a:solidFill>
                  <a:srgbClr val="00B0F0"/>
                </a:solidFill>
              </a:rPr>
              <a:t>Holá (2006) tvrdí, že </a:t>
            </a:r>
            <a:r>
              <a:rPr lang="cs-CZ" dirty="0" smtClean="0">
                <a:solidFill>
                  <a:srgbClr val="00B0F0"/>
                </a:solidFill>
              </a:rPr>
              <a:t>komunikaci </a:t>
            </a:r>
            <a:r>
              <a:rPr lang="cs-CZ" dirty="0">
                <a:solidFill>
                  <a:srgbClr val="00B0F0"/>
                </a:solidFill>
              </a:rPr>
              <a:t>lze charakterizovat </a:t>
            </a:r>
            <a:r>
              <a:rPr lang="cs-CZ" dirty="0" smtClean="0">
                <a:solidFill>
                  <a:srgbClr val="00B0F0"/>
                </a:solidFill>
              </a:rPr>
              <a:t>jako proces </a:t>
            </a:r>
            <a:r>
              <a:rPr lang="cs-CZ" dirty="0">
                <a:solidFill>
                  <a:srgbClr val="00B0F0"/>
                </a:solidFill>
              </a:rPr>
              <a:t>sdílení určitých informací. Řečené však ještě neznamená slyšené (</a:t>
            </a:r>
            <a:r>
              <a:rPr lang="cs-CZ" dirty="0" err="1">
                <a:solidFill>
                  <a:srgbClr val="00B0F0"/>
                </a:solidFill>
              </a:rPr>
              <a:t>Šuleř</a:t>
            </a:r>
            <a:r>
              <a:rPr lang="cs-CZ" dirty="0">
                <a:solidFill>
                  <a:srgbClr val="00B0F0"/>
                </a:solidFill>
              </a:rPr>
              <a:t>, 2009b, s. 75</a:t>
            </a:r>
            <a:r>
              <a:rPr lang="cs-CZ" dirty="0" smtClean="0">
                <a:solidFill>
                  <a:srgbClr val="00B0F0"/>
                </a:solidFill>
              </a:rPr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Bibliografické citace</a:t>
            </a:r>
          </a:p>
          <a:p>
            <a:r>
              <a:rPr lang="cs-CZ" dirty="0" smtClean="0">
                <a:solidFill>
                  <a:srgbClr val="00B0F0"/>
                </a:solidFill>
              </a:rPr>
              <a:t>HOLÁ</a:t>
            </a:r>
            <a:r>
              <a:rPr lang="cs-CZ" dirty="0">
                <a:solidFill>
                  <a:srgbClr val="00B0F0"/>
                </a:solidFill>
              </a:rPr>
              <a:t>, Jana, 2006. </a:t>
            </a:r>
            <a:r>
              <a:rPr lang="cs-CZ" i="1" dirty="0">
                <a:solidFill>
                  <a:srgbClr val="00B0F0"/>
                </a:solidFill>
              </a:rPr>
              <a:t>Interní komunikace ve firmě</a:t>
            </a:r>
            <a:r>
              <a:rPr lang="cs-CZ" dirty="0">
                <a:solidFill>
                  <a:srgbClr val="00B0F0"/>
                </a:solidFill>
              </a:rPr>
              <a:t>. Brno: </a:t>
            </a:r>
            <a:r>
              <a:rPr lang="cs-CZ" dirty="0" err="1">
                <a:solidFill>
                  <a:srgbClr val="00B0F0"/>
                </a:solidFill>
              </a:rPr>
              <a:t>Computer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 err="1">
                <a:solidFill>
                  <a:srgbClr val="00B0F0"/>
                </a:solidFill>
              </a:rPr>
              <a:t>Press</a:t>
            </a:r>
            <a:r>
              <a:rPr lang="cs-CZ" dirty="0">
                <a:solidFill>
                  <a:srgbClr val="00B0F0"/>
                </a:solidFill>
              </a:rPr>
              <a:t>. ISBN 80-251-1250-0.</a:t>
            </a:r>
          </a:p>
          <a:p>
            <a:r>
              <a:rPr lang="cs-CZ" dirty="0">
                <a:solidFill>
                  <a:srgbClr val="00B0F0"/>
                </a:solidFill>
              </a:rPr>
              <a:t>ŠULEŘ, Oldřich, 2009b. </a:t>
            </a:r>
            <a:r>
              <a:rPr lang="cs-CZ" i="1" dirty="0">
                <a:solidFill>
                  <a:srgbClr val="00B0F0"/>
                </a:solidFill>
              </a:rPr>
              <a:t>100 klíčových manažerských technik: komunikování, vedení lidí, rozhodování a organizování</a:t>
            </a:r>
            <a:r>
              <a:rPr lang="cs-CZ" dirty="0">
                <a:solidFill>
                  <a:srgbClr val="00B0F0"/>
                </a:solidFill>
              </a:rPr>
              <a:t>. Brno: </a:t>
            </a:r>
            <a:r>
              <a:rPr lang="cs-CZ" dirty="0" err="1" smtClean="0">
                <a:solidFill>
                  <a:srgbClr val="00B0F0"/>
                </a:solidFill>
              </a:rPr>
              <a:t>Computer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 err="1" smtClean="0">
                <a:solidFill>
                  <a:srgbClr val="00B0F0"/>
                </a:solidFill>
              </a:rPr>
              <a:t>Press</a:t>
            </a:r>
            <a:r>
              <a:rPr lang="cs-CZ" dirty="0">
                <a:solidFill>
                  <a:srgbClr val="00B0F0"/>
                </a:solidFill>
              </a:rPr>
              <a:t>. ISBN 978-80-251-2173-3.</a:t>
            </a:r>
            <a:endParaRPr lang="cs-CZ" dirty="0" smtClean="0">
              <a:solidFill>
                <a:srgbClr val="00B0F0"/>
              </a:solidFill>
            </a:endParaRPr>
          </a:p>
          <a:p>
            <a:endParaRPr lang="pl-PL" dirty="0"/>
          </a:p>
        </p:txBody>
      </p:sp>
      <p:sp>
        <p:nvSpPr>
          <p:cNvPr id="6" name="TextovéPole 5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2. Rešerše a citace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49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463296"/>
            <a:ext cx="9720072" cy="1499616"/>
          </a:xfrm>
        </p:spPr>
        <p:txBody>
          <a:bodyPr/>
          <a:lstStyle/>
          <a:p>
            <a:r>
              <a:rPr lang="cs-CZ" dirty="0" smtClean="0"/>
              <a:t>Manažéry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719072"/>
            <a:ext cx="9720071" cy="4980432"/>
          </a:xfrm>
        </p:spPr>
        <p:txBody>
          <a:bodyPr>
            <a:normAutofit/>
          </a:bodyPr>
          <a:lstStyle/>
          <a:p>
            <a:pPr>
              <a:buFont typeface="Century Gothic" panose="020B0502020202020204" pitchFamily="34" charset="0"/>
              <a:buChar char="+"/>
            </a:pPr>
            <a:r>
              <a:rPr lang="cs-CZ" sz="2600" dirty="0" smtClean="0"/>
              <a:t>slouží </a:t>
            </a:r>
            <a:r>
              <a:rPr lang="cs-CZ" sz="2600" dirty="0"/>
              <a:t>k práci s bibliografickými citacemi </a:t>
            </a:r>
            <a:r>
              <a:rPr lang="cs-CZ" sz="2600" dirty="0" smtClean="0"/>
              <a:t>pro různé </a:t>
            </a:r>
            <a:r>
              <a:rPr lang="cs-CZ" sz="2600" dirty="0"/>
              <a:t>typy dokumentů v databázovém prostředí. </a:t>
            </a:r>
            <a:endParaRPr lang="cs-CZ" sz="2600" dirty="0" smtClean="0"/>
          </a:p>
          <a:p>
            <a:pPr>
              <a:buFont typeface="Century Gothic" panose="020B0502020202020204" pitchFamily="34" charset="0"/>
              <a:buChar char="+"/>
            </a:pPr>
            <a:r>
              <a:rPr lang="cs-CZ" sz="2600" dirty="0" smtClean="0"/>
              <a:t>Umožnuje vkládání citací </a:t>
            </a:r>
            <a:r>
              <a:rPr lang="cs-CZ" sz="2600" dirty="0"/>
              <a:t>a jejich následnou správu</a:t>
            </a:r>
            <a:r>
              <a:rPr lang="cs-CZ" sz="2600" dirty="0" smtClean="0"/>
              <a:t>.</a:t>
            </a:r>
          </a:p>
          <a:p>
            <a:r>
              <a:rPr lang="cs-CZ" sz="2600" i="1" dirty="0">
                <a:solidFill>
                  <a:srgbClr val="00B050"/>
                </a:solidFill>
              </a:rPr>
              <a:t>volně dostupné:</a:t>
            </a:r>
          </a:p>
          <a:p>
            <a:pPr lvl="1"/>
            <a:r>
              <a:rPr lang="cs-CZ" sz="2600" dirty="0">
                <a:solidFill>
                  <a:srgbClr val="FF0000"/>
                </a:solidFill>
              </a:rPr>
              <a:t>Citace.com</a:t>
            </a:r>
            <a:r>
              <a:rPr lang="cs-CZ" sz="2600" dirty="0"/>
              <a:t>, </a:t>
            </a:r>
            <a:r>
              <a:rPr lang="cs-CZ" sz="2600" dirty="0" err="1"/>
              <a:t>Citation</a:t>
            </a:r>
            <a:r>
              <a:rPr lang="cs-CZ" sz="2600" dirty="0"/>
              <a:t> </a:t>
            </a:r>
            <a:r>
              <a:rPr lang="cs-CZ" sz="2600" dirty="0" err="1"/>
              <a:t>Machine</a:t>
            </a:r>
            <a:r>
              <a:rPr lang="cs-CZ" sz="2600" dirty="0"/>
              <a:t>, </a:t>
            </a:r>
            <a:r>
              <a:rPr lang="cs-CZ" sz="2600" dirty="0" err="1">
                <a:solidFill>
                  <a:srgbClr val="FF0000"/>
                </a:solidFill>
              </a:rPr>
              <a:t>Zotero</a:t>
            </a:r>
            <a:r>
              <a:rPr lang="cs-CZ" sz="2600" dirty="0"/>
              <a:t>, </a:t>
            </a:r>
            <a:r>
              <a:rPr lang="cs-CZ" sz="2600" dirty="0" err="1"/>
              <a:t>Mendeley</a:t>
            </a:r>
            <a:r>
              <a:rPr lang="cs-CZ" sz="2600" dirty="0"/>
              <a:t>, </a:t>
            </a:r>
            <a:r>
              <a:rPr lang="cs-CZ" sz="2600" dirty="0" err="1"/>
              <a:t>OttoBib</a:t>
            </a:r>
            <a:r>
              <a:rPr lang="cs-CZ" sz="2600" dirty="0"/>
              <a:t>, </a:t>
            </a:r>
            <a:r>
              <a:rPr lang="cs-CZ" sz="2600" dirty="0" err="1"/>
              <a:t>CiteULike</a:t>
            </a:r>
            <a:r>
              <a:rPr lang="cs-CZ" sz="2600" dirty="0"/>
              <a:t>, </a:t>
            </a:r>
            <a:r>
              <a:rPr lang="cs-CZ" sz="2600" dirty="0" err="1"/>
              <a:t>Bibliographix</a:t>
            </a:r>
            <a:r>
              <a:rPr lang="cs-CZ" sz="2600" dirty="0"/>
              <a:t>, </a:t>
            </a:r>
            <a:r>
              <a:rPr lang="cs-CZ" sz="2600" dirty="0" err="1"/>
              <a:t>Connotea</a:t>
            </a:r>
            <a:r>
              <a:rPr lang="cs-CZ" sz="2600" dirty="0"/>
              <a:t>, </a:t>
            </a:r>
            <a:r>
              <a:rPr lang="cs-CZ" sz="2600" dirty="0" err="1"/>
              <a:t>BibSonomy</a:t>
            </a:r>
            <a:r>
              <a:rPr lang="cs-CZ" sz="2600" dirty="0"/>
              <a:t>, </a:t>
            </a:r>
            <a:r>
              <a:rPr lang="cs-CZ" sz="2600" dirty="0" err="1"/>
              <a:t>Easy</a:t>
            </a:r>
            <a:r>
              <a:rPr lang="cs-CZ" sz="2600" dirty="0"/>
              <a:t> </a:t>
            </a:r>
            <a:r>
              <a:rPr lang="cs-CZ" sz="2600" dirty="0" err="1"/>
              <a:t>Bib</a:t>
            </a:r>
            <a:r>
              <a:rPr lang="cs-CZ" sz="2600" dirty="0"/>
              <a:t>, </a:t>
            </a:r>
            <a:r>
              <a:rPr lang="cs-CZ" sz="2600" dirty="0" err="1"/>
              <a:t>Bibus</a:t>
            </a:r>
            <a:r>
              <a:rPr lang="cs-CZ" sz="2600" dirty="0"/>
              <a:t>, </a:t>
            </a:r>
            <a:r>
              <a:rPr lang="cs-CZ" sz="2600" dirty="0" err="1"/>
              <a:t>BibTeX</a:t>
            </a:r>
            <a:endParaRPr lang="cs-CZ" sz="2600" dirty="0"/>
          </a:p>
          <a:p>
            <a:r>
              <a:rPr lang="cs-CZ" sz="2600" i="1" dirty="0" smtClean="0">
                <a:solidFill>
                  <a:srgbClr val="00B050"/>
                </a:solidFill>
              </a:rPr>
              <a:t>komerční</a:t>
            </a:r>
            <a:r>
              <a:rPr lang="cs-CZ" sz="2600" i="1" dirty="0">
                <a:solidFill>
                  <a:srgbClr val="00B050"/>
                </a:solidFill>
              </a:rPr>
              <a:t>:</a:t>
            </a:r>
          </a:p>
          <a:p>
            <a:pPr lvl="1"/>
            <a:r>
              <a:rPr lang="cs-CZ" sz="2600" dirty="0" err="1"/>
              <a:t>EndNote</a:t>
            </a:r>
            <a:r>
              <a:rPr lang="cs-CZ" sz="2600" dirty="0"/>
              <a:t>, </a:t>
            </a:r>
            <a:r>
              <a:rPr lang="cs-CZ" sz="2600" dirty="0" err="1"/>
              <a:t>ProCite</a:t>
            </a:r>
            <a:r>
              <a:rPr lang="cs-CZ" sz="2600" dirty="0"/>
              <a:t>, Reference </a:t>
            </a:r>
            <a:r>
              <a:rPr lang="cs-CZ" sz="2600" dirty="0" err="1"/>
              <a:t>Manager</a:t>
            </a:r>
            <a:r>
              <a:rPr lang="cs-CZ" sz="2600" dirty="0"/>
              <a:t>, </a:t>
            </a:r>
            <a:r>
              <a:rPr lang="cs-CZ" sz="2600" dirty="0" err="1" smtClean="0"/>
              <a:t>RefWorks</a:t>
            </a:r>
            <a:endParaRPr lang="cs-CZ" sz="2600" dirty="0"/>
          </a:p>
          <a:p>
            <a:r>
              <a:rPr lang="cs-CZ" sz="2800" i="1" dirty="0" smtClean="0">
                <a:solidFill>
                  <a:srgbClr val="00B050"/>
                </a:solidFill>
              </a:rPr>
              <a:t>další pomůcky:</a:t>
            </a:r>
          </a:p>
          <a:p>
            <a:pPr lvl="1"/>
            <a:r>
              <a:rPr lang="cs-CZ" sz="2600" dirty="0" smtClean="0">
                <a:solidFill>
                  <a:srgbClr val="FF0000"/>
                </a:solidFill>
              </a:rPr>
              <a:t>aleph.muni.cz</a:t>
            </a:r>
          </a:p>
          <a:p>
            <a:endParaRPr lang="cs-CZ" sz="26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2. Rešerše a citace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26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CITACE.COM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6176" y="2286000"/>
            <a:ext cx="10098023" cy="4023360"/>
          </a:xfrm>
        </p:spPr>
        <p:txBody>
          <a:bodyPr>
            <a:normAutofit fontScale="92500" lnSpcReduction="10000"/>
          </a:bodyPr>
          <a:lstStyle/>
          <a:p>
            <a:pPr>
              <a:buFont typeface="Century Gothic" panose="020B0502020202020204" pitchFamily="34" charset="0"/>
              <a:buChar char="+"/>
            </a:pPr>
            <a:r>
              <a:rPr lang="cs-CZ" sz="2800" dirty="0" smtClean="0"/>
              <a:t>Studentský </a:t>
            </a:r>
            <a:r>
              <a:rPr lang="cs-CZ" sz="2800" dirty="0"/>
              <a:t>projekt na oboru Informační </a:t>
            </a:r>
            <a:r>
              <a:rPr lang="cs-CZ" sz="2800" dirty="0" smtClean="0"/>
              <a:t>studia a </a:t>
            </a:r>
            <a:r>
              <a:rPr lang="cs-CZ" sz="2800" dirty="0"/>
              <a:t>knihovnictví na Filozofické fakultě MU. </a:t>
            </a:r>
            <a:endParaRPr lang="cs-CZ" sz="2800" dirty="0" smtClean="0"/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 smtClean="0"/>
              <a:t>Generátor </a:t>
            </a:r>
            <a:r>
              <a:rPr lang="cs-CZ" sz="2800" dirty="0"/>
              <a:t>citací obsahuje </a:t>
            </a:r>
            <a:r>
              <a:rPr lang="cs-CZ" sz="2800" dirty="0" smtClean="0"/>
              <a:t>více než </a:t>
            </a:r>
            <a:r>
              <a:rPr lang="cs-CZ" sz="2800" dirty="0"/>
              <a:t>dvacet druhů dokumentů, které můžeme </a:t>
            </a:r>
            <a:r>
              <a:rPr lang="cs-CZ" sz="2800" dirty="0" smtClean="0"/>
              <a:t>citovat (monografie</a:t>
            </a:r>
            <a:r>
              <a:rPr lang="cs-CZ" sz="2800" dirty="0"/>
              <a:t>, články, webové stránky apod</a:t>
            </a:r>
            <a:r>
              <a:rPr lang="cs-CZ" sz="2800" dirty="0" smtClean="0"/>
              <a:t>.)</a:t>
            </a:r>
            <a:endParaRPr lang="cs-CZ" sz="2800" dirty="0"/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 smtClean="0"/>
              <a:t>Citace </a:t>
            </a:r>
            <a:r>
              <a:rPr lang="cs-CZ" sz="2800" dirty="0"/>
              <a:t>se generují </a:t>
            </a:r>
            <a:r>
              <a:rPr lang="cs-CZ" sz="2800" dirty="0" smtClean="0"/>
              <a:t>podle normy </a:t>
            </a:r>
            <a:r>
              <a:rPr lang="cs-CZ" sz="2800" dirty="0"/>
              <a:t>ČSN ISO 690.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 smtClean="0"/>
              <a:t>Po </a:t>
            </a:r>
            <a:r>
              <a:rPr lang="cs-CZ" sz="2800" dirty="0"/>
              <a:t>přihlášení umožnuje správu citací a také jejich následný </a:t>
            </a:r>
            <a:r>
              <a:rPr lang="cs-CZ" sz="2800" dirty="0" smtClean="0"/>
              <a:t>export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 smtClean="0"/>
              <a:t>Provázanost s webem a MS Officem</a:t>
            </a:r>
          </a:p>
          <a:p>
            <a:pPr algn="ctr"/>
            <a:r>
              <a:rPr lang="cs-CZ" sz="2800" i="1" dirty="0" smtClean="0">
                <a:solidFill>
                  <a:srgbClr val="00B050"/>
                </a:solidFill>
              </a:rPr>
              <a:t>ukázka</a:t>
            </a:r>
            <a:endParaRPr lang="cs-CZ" sz="2800" i="1" dirty="0">
              <a:solidFill>
                <a:srgbClr val="00B05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2. Rešerše a citace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Discovery.muni.cz (databáze EBSCO)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Provázanost s CITACE.COM</a:t>
            </a:r>
          </a:p>
          <a:p>
            <a:pPr algn="ctr"/>
            <a:endParaRPr lang="cs-CZ" sz="2800" i="1" dirty="0" smtClean="0">
              <a:solidFill>
                <a:srgbClr val="00B050"/>
              </a:solidFill>
            </a:endParaRPr>
          </a:p>
          <a:p>
            <a:pPr algn="ctr"/>
            <a:r>
              <a:rPr lang="cs-CZ" sz="2800" i="1" dirty="0" smtClean="0">
                <a:solidFill>
                  <a:srgbClr val="00B050"/>
                </a:solidFill>
              </a:rPr>
              <a:t>ukázka</a:t>
            </a:r>
            <a:endParaRPr lang="cs-CZ" sz="2800" i="1" dirty="0">
              <a:solidFill>
                <a:srgbClr val="00B05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2. Rešerše a citace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12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ZOTERO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185934"/>
            <a:ext cx="10820400" cy="4024125"/>
          </a:xfrm>
        </p:spPr>
        <p:txBody>
          <a:bodyPr>
            <a:normAutofit/>
          </a:bodyPr>
          <a:lstStyle/>
          <a:p>
            <a:pPr>
              <a:buFont typeface="Century Gothic" panose="020B0502020202020204" pitchFamily="34" charset="0"/>
              <a:buChar char="+"/>
            </a:pPr>
            <a:r>
              <a:rPr lang="cs-CZ" sz="2800" dirty="0" smtClean="0"/>
              <a:t>volně </a:t>
            </a:r>
            <a:r>
              <a:rPr lang="cs-CZ" sz="2800" dirty="0"/>
              <a:t>dostupný, </a:t>
            </a:r>
            <a:endParaRPr lang="cs-CZ" sz="2800" dirty="0" smtClean="0"/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 smtClean="0"/>
              <a:t>snadno </a:t>
            </a:r>
            <a:r>
              <a:rPr lang="cs-CZ" sz="2800" dirty="0"/>
              <a:t>ovladatelný nástroj pro </a:t>
            </a:r>
            <a:r>
              <a:rPr lang="cs-CZ" sz="2800" dirty="0" smtClean="0"/>
              <a:t>sběr, organizaci</a:t>
            </a:r>
            <a:r>
              <a:rPr lang="cs-CZ" sz="2800" dirty="0"/>
              <a:t>, citování a sdílení výzkumných zdrojů. </a:t>
            </a:r>
            <a:r>
              <a:rPr lang="cs-CZ" sz="2800" dirty="0" smtClean="0"/>
              <a:t> podporuje </a:t>
            </a:r>
            <a:r>
              <a:rPr lang="cs-CZ" sz="2800" dirty="0"/>
              <a:t>více citačních </a:t>
            </a:r>
            <a:r>
              <a:rPr lang="cs-CZ" sz="2800" dirty="0" smtClean="0"/>
              <a:t>stylů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 smtClean="0"/>
              <a:t>přídavný nástroj do </a:t>
            </a:r>
            <a:r>
              <a:rPr lang="cs-CZ" sz="2800" dirty="0"/>
              <a:t>prohlížeče </a:t>
            </a:r>
            <a:r>
              <a:rPr lang="cs-CZ" sz="2800" dirty="0" smtClean="0"/>
              <a:t>(</a:t>
            </a:r>
            <a:r>
              <a:rPr lang="cs-CZ" sz="2800" dirty="0" err="1" smtClean="0"/>
              <a:t>Firefox</a:t>
            </a:r>
            <a:r>
              <a:rPr lang="cs-CZ" sz="2800" smtClean="0"/>
              <a:t>, Chrome, IE, …).</a:t>
            </a:r>
            <a:endParaRPr lang="cs-CZ" sz="2800" dirty="0" smtClean="0"/>
          </a:p>
          <a:p>
            <a:pPr algn="ctr"/>
            <a:endParaRPr lang="cs-CZ" sz="2800" i="1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cs-CZ" sz="2800" i="1" dirty="0" smtClean="0">
                <a:solidFill>
                  <a:srgbClr val="00B050"/>
                </a:solidFill>
              </a:rPr>
              <a:t>Návod: https</a:t>
            </a:r>
            <a:r>
              <a:rPr lang="cs-CZ" sz="2800" i="1" dirty="0">
                <a:solidFill>
                  <a:srgbClr val="00B050"/>
                </a:solidFill>
              </a:rPr>
              <a:t>://kuk.muni.cz/animace/eiz/zotero/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2. Rešerše a citace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81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Aleph.muni.cz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+ </a:t>
            </a:r>
            <a:r>
              <a:rPr lang="cs-CZ" sz="3200" dirty="0" smtClean="0"/>
              <a:t>Knihovnický systém MU</a:t>
            </a:r>
          </a:p>
          <a:p>
            <a:r>
              <a:rPr lang="cs-CZ" sz="3200" dirty="0" smtClean="0">
                <a:solidFill>
                  <a:srgbClr val="FF0000"/>
                </a:solidFill>
              </a:rPr>
              <a:t>+ </a:t>
            </a:r>
            <a:r>
              <a:rPr lang="cs-CZ" sz="3200" dirty="0" smtClean="0"/>
              <a:t>nabízí citaci v několika normách</a:t>
            </a:r>
          </a:p>
          <a:p>
            <a:r>
              <a:rPr lang="cs-CZ" sz="3200" dirty="0" smtClean="0">
                <a:solidFill>
                  <a:srgbClr val="FF0000"/>
                </a:solidFill>
              </a:rPr>
              <a:t>+ </a:t>
            </a:r>
            <a:r>
              <a:rPr lang="cs-CZ" sz="3200" dirty="0" smtClean="0"/>
              <a:t>v databázi jen záznamy, které jsou v knihovnách MU</a:t>
            </a:r>
          </a:p>
          <a:p>
            <a:endParaRPr lang="cs-CZ" sz="3200" dirty="0"/>
          </a:p>
          <a:p>
            <a:pPr algn="ctr"/>
            <a:r>
              <a:rPr lang="cs-CZ" sz="3200" i="1" dirty="0" smtClean="0">
                <a:solidFill>
                  <a:srgbClr val="00B050"/>
                </a:solidFill>
              </a:rPr>
              <a:t>ukázka</a:t>
            </a:r>
            <a:endParaRPr lang="cs-CZ" sz="3200" dirty="0" smtClean="0"/>
          </a:p>
          <a:p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2. Rešerše a citace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29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Neuvádím </a:t>
            </a:r>
            <a:r>
              <a:rPr lang="cs-CZ" dirty="0" smtClean="0">
                <a:sym typeface="Wingdings" panose="05000000000000000000" pitchFamily="2" charset="2"/>
              </a:rPr>
              <a:t>,</a:t>
            </a:r>
            <a:r>
              <a:rPr lang="cs-CZ" dirty="0" smtClean="0"/>
              <a:t> nedoporučuji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entury Gothic" panose="020B0502020202020204" pitchFamily="34" charset="0"/>
              <a:buChar char="+"/>
            </a:pPr>
            <a:r>
              <a:rPr lang="cs-CZ" sz="2800" dirty="0" smtClean="0"/>
              <a:t>Modul v MS Word 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 smtClean="0"/>
              <a:t>MENU – Reference – Citace a bibliografie</a:t>
            </a:r>
          </a:p>
          <a:p>
            <a:endParaRPr lang="cs-CZ" sz="2800" dirty="0"/>
          </a:p>
          <a:p>
            <a:r>
              <a:rPr lang="cs-CZ" sz="2800" i="1" dirty="0" smtClean="0"/>
              <a:t>záleží na vložení citačního záznamu, </a:t>
            </a:r>
          </a:p>
          <a:p>
            <a:r>
              <a:rPr lang="cs-CZ" sz="2800" i="1" dirty="0" smtClean="0"/>
              <a:t>osobně hodnotím jako těžkopádný</a:t>
            </a:r>
            <a:endParaRPr lang="cs-CZ" sz="2800" i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2. Rešerše a citace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81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174" y="2194560"/>
            <a:ext cx="11201400" cy="4024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 smtClean="0"/>
              <a:t>Nevěřte citačním manažerům </a:t>
            </a:r>
            <a:r>
              <a:rPr lang="cs-CZ" sz="3600" dirty="0" smtClean="0">
                <a:sym typeface="Wingdings" panose="05000000000000000000" pitchFamily="2" charset="2"/>
              </a:rPr>
              <a:t></a:t>
            </a:r>
          </a:p>
          <a:p>
            <a:endParaRPr lang="cs-CZ" sz="3600" b="1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cs-CZ" sz="3600" b="1" dirty="0" smtClean="0">
                <a:solidFill>
                  <a:srgbClr val="00B0F0"/>
                </a:solidFill>
                <a:sym typeface="Wingdings" panose="05000000000000000000" pitchFamily="2" charset="2"/>
              </a:rPr>
              <a:t>Znalost normy je stěžejní !!!</a:t>
            </a:r>
          </a:p>
          <a:p>
            <a:pPr marL="0" indent="0" algn="ctr">
              <a:buNone/>
            </a:pPr>
            <a:r>
              <a:rPr lang="cs-CZ" sz="3600" dirty="0" smtClean="0"/>
              <a:t>ANEB</a:t>
            </a:r>
          </a:p>
          <a:p>
            <a:pPr marL="0" indent="0" algn="ctr">
              <a:buNone/>
            </a:pPr>
            <a:r>
              <a:rPr lang="cs-CZ" sz="3600" b="1" dirty="0" smtClean="0">
                <a:solidFill>
                  <a:srgbClr val="00B0F0"/>
                </a:solidFill>
              </a:rPr>
              <a:t>Dohledávejte a kontrolujte údaje z knih, tištěných časopisů, elektronických dokumentů, …</a:t>
            </a:r>
            <a:endParaRPr lang="cs-CZ" sz="3600" b="1" dirty="0">
              <a:solidFill>
                <a:srgbClr val="00B0F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2. Rešerše a citace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67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315802"/>
            <a:ext cx="8610600" cy="710744"/>
          </a:xfrm>
        </p:spPr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4287" y="1475105"/>
            <a:ext cx="11706045" cy="5357003"/>
          </a:xfrm>
        </p:spPr>
        <p:txBody>
          <a:bodyPr>
            <a:normAutofit/>
          </a:bodyPr>
          <a:lstStyle/>
          <a:p>
            <a:pPr lvl="0"/>
            <a:r>
              <a:rPr lang="cs-CZ" sz="2300" dirty="0"/>
              <a:t>DISMAN, Miroslav. </a:t>
            </a:r>
            <a:r>
              <a:rPr lang="cs-CZ" sz="2300" i="1" dirty="0"/>
              <a:t>Jak se vyrábí sociologická znalost: příručka pro uživatele</a:t>
            </a:r>
            <a:r>
              <a:rPr lang="cs-CZ" sz="2300" dirty="0"/>
              <a:t>. 3. vyd. Praha: Karolinum, 2000. ISBN 80-246-0139-7.</a:t>
            </a:r>
          </a:p>
          <a:p>
            <a:pPr lvl="0"/>
            <a:r>
              <a:rPr lang="cs-CZ" sz="2300" dirty="0"/>
              <a:t>GAVORA, Peter. </a:t>
            </a:r>
            <a:r>
              <a:rPr lang="cs-CZ" sz="2300" i="1" dirty="0"/>
              <a:t>Úvod do pedagogického výzkumu</a:t>
            </a:r>
            <a:r>
              <a:rPr lang="cs-CZ" sz="2300" dirty="0"/>
              <a:t>. </a:t>
            </a:r>
            <a:r>
              <a:rPr lang="cs-CZ" sz="2300" dirty="0" err="1"/>
              <a:t>Translated</a:t>
            </a:r>
            <a:r>
              <a:rPr lang="cs-CZ" sz="2300" dirty="0"/>
              <a:t> by Vladimír </a:t>
            </a:r>
            <a:r>
              <a:rPr lang="cs-CZ" sz="2300" dirty="0" err="1"/>
              <a:t>Jůva</a:t>
            </a:r>
            <a:r>
              <a:rPr lang="cs-CZ" sz="2300" dirty="0"/>
              <a:t>. Brno: </a:t>
            </a:r>
            <a:r>
              <a:rPr lang="cs-CZ" sz="2300" dirty="0" err="1"/>
              <a:t>Paido</a:t>
            </a:r>
            <a:r>
              <a:rPr lang="cs-CZ" sz="2300" dirty="0"/>
              <a:t>, 2000. 207 s. ISBN 8085931796.  </a:t>
            </a:r>
          </a:p>
          <a:p>
            <a:pPr lvl="0"/>
            <a:r>
              <a:rPr lang="cs-CZ" sz="2300" dirty="0"/>
              <a:t>HENDL, Jan. </a:t>
            </a:r>
            <a:r>
              <a:rPr lang="cs-CZ" sz="2300" i="1" dirty="0"/>
              <a:t>Přehled statistických metod zpracování dat :analýza a </a:t>
            </a:r>
            <a:r>
              <a:rPr lang="cs-CZ" sz="2300" i="1" dirty="0" err="1"/>
              <a:t>metaanalýza</a:t>
            </a:r>
            <a:r>
              <a:rPr lang="cs-CZ" sz="2300" i="1" dirty="0"/>
              <a:t> dat</a:t>
            </a:r>
            <a:r>
              <a:rPr lang="cs-CZ" sz="2300" dirty="0"/>
              <a:t>. Vyd. 1. Praha: Portál, 2004. 583 s. ISBN 8071788201.  </a:t>
            </a:r>
          </a:p>
          <a:p>
            <a:pPr lvl="0"/>
            <a:r>
              <a:rPr lang="cs-CZ" sz="2300" dirty="0" smtClean="0"/>
              <a:t>PUNCH</a:t>
            </a:r>
            <a:r>
              <a:rPr lang="cs-CZ" sz="2300" dirty="0"/>
              <a:t>, </a:t>
            </a:r>
            <a:r>
              <a:rPr lang="cs-CZ" sz="2300" dirty="0" err="1"/>
              <a:t>Keith</a:t>
            </a:r>
            <a:r>
              <a:rPr lang="cs-CZ" sz="2300" dirty="0"/>
              <a:t>. </a:t>
            </a:r>
            <a:r>
              <a:rPr lang="cs-CZ" sz="2300" i="1" dirty="0"/>
              <a:t>Úspěšný návrh výzkumu</a:t>
            </a:r>
            <a:r>
              <a:rPr lang="cs-CZ" sz="2300" dirty="0"/>
              <a:t>. Vydání druhé. Praha: Portál, 2015. ISBN 978-80-262-0980-5.</a:t>
            </a:r>
          </a:p>
          <a:p>
            <a:pPr lvl="0"/>
            <a:r>
              <a:rPr lang="cs-CZ" sz="2300" dirty="0"/>
              <a:t>PUNCH, </a:t>
            </a:r>
            <a:r>
              <a:rPr lang="cs-CZ" sz="2300" dirty="0" err="1"/>
              <a:t>Keith</a:t>
            </a:r>
            <a:r>
              <a:rPr lang="cs-CZ" sz="2300" dirty="0"/>
              <a:t>. </a:t>
            </a:r>
            <a:r>
              <a:rPr lang="cs-CZ" sz="2300" i="1" dirty="0"/>
              <a:t>Základy kvantitativního šetření</a:t>
            </a:r>
            <a:r>
              <a:rPr lang="cs-CZ" sz="2300" dirty="0"/>
              <a:t>. Praha: Portál, 2008. ISBN 978-80-7367-381-9.</a:t>
            </a:r>
          </a:p>
          <a:p>
            <a:pPr lvl="0"/>
            <a:r>
              <a:rPr lang="cs-CZ" sz="2300" dirty="0" smtClean="0"/>
              <a:t>ZHÁNĚL</a:t>
            </a:r>
            <a:r>
              <a:rPr lang="cs-CZ" sz="2300" dirty="0"/>
              <a:t>, Jiří, Vladimír HELLEBRANDT a Martin SEBERA. </a:t>
            </a:r>
            <a:r>
              <a:rPr lang="cs-CZ" sz="2300" i="1" dirty="0"/>
              <a:t>Metodologie výzkumné práce</a:t>
            </a:r>
            <a:r>
              <a:rPr lang="cs-CZ" sz="2300" dirty="0"/>
              <a:t>. Brno: Masarykova univerzita, 2014. 65 s. 1. ISBN 978-80-210-6875-9</a:t>
            </a:r>
            <a:r>
              <a:rPr lang="cs-CZ" sz="2300" dirty="0" smtClean="0"/>
              <a:t>.</a:t>
            </a:r>
          </a:p>
          <a:p>
            <a:pPr lvl="1"/>
            <a:r>
              <a:rPr lang="cs-CZ" sz="2100" dirty="0">
                <a:hlinkClick r:id="rId2"/>
              </a:rPr>
              <a:t>http://www.fsps.muni.cz/impact/knihovna/metodologie-vyzkumne-prace</a:t>
            </a:r>
            <a:r>
              <a:rPr lang="cs-CZ" sz="2100" dirty="0" smtClean="0">
                <a:hlinkClick r:id="rId2"/>
              </a:rPr>
              <a:t>/</a:t>
            </a:r>
            <a:endParaRPr lang="cs-CZ" sz="2100" dirty="0" smtClean="0"/>
          </a:p>
          <a:p>
            <a:pPr lvl="1"/>
            <a:endParaRPr lang="cs-CZ" sz="21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172169" y="6488668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0. úvod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78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</a:rPr>
              <a:t>Seminární práce č. 1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Na zvolené téma vypracujete rešerši v délce 2 stran.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Povinně použijte minimálně 5, maximálně 5 let starých zahraničních </a:t>
            </a:r>
            <a:r>
              <a:rPr lang="cs-CZ" dirty="0">
                <a:solidFill>
                  <a:srgbClr val="00B050"/>
                </a:solidFill>
              </a:rPr>
              <a:t>zdrojů</a:t>
            </a:r>
            <a:endParaRPr lang="cs-CZ" dirty="0" smtClean="0">
              <a:solidFill>
                <a:srgbClr val="00B050"/>
              </a:solidFill>
            </a:endParaRPr>
          </a:p>
          <a:p>
            <a:r>
              <a:rPr lang="cs-CZ" dirty="0" smtClean="0">
                <a:solidFill>
                  <a:srgbClr val="00B050"/>
                </a:solidFill>
              </a:rPr>
              <a:t>Česká literatura (jakkoliv stará) může být v jakémkoliv množství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Rešerši zpracujte pomocí citačního aparátu ČSN ISO 690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Rešerši vkládáte do </a:t>
            </a:r>
            <a:r>
              <a:rPr lang="cs-CZ" dirty="0" err="1" smtClean="0">
                <a:solidFill>
                  <a:srgbClr val="00B050"/>
                </a:solidFill>
              </a:rPr>
              <a:t>odevzdávárny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smtClean="0">
                <a:solidFill>
                  <a:srgbClr val="00B050"/>
                </a:solidFill>
              </a:rPr>
              <a:t>předmětu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2. Rešerše a citace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9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895600" y="108767"/>
            <a:ext cx="8610600" cy="1293028"/>
          </a:xfrm>
        </p:spPr>
        <p:txBody>
          <a:bodyPr/>
          <a:lstStyle/>
          <a:p>
            <a:r>
              <a:rPr lang="cs-CZ" dirty="0" smtClean="0"/>
              <a:t>Návrh výzkumu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685800" y="1401796"/>
            <a:ext cx="10820400" cy="520603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cs-CZ" dirty="0" smtClean="0">
                <a:solidFill>
                  <a:srgbClr val="00B0F0"/>
                </a:solidFill>
              </a:rPr>
              <a:t>Více a podrobněji v </a:t>
            </a:r>
            <a:r>
              <a:rPr lang="cs-CZ" dirty="0" err="1" smtClean="0">
                <a:solidFill>
                  <a:srgbClr val="00B0F0"/>
                </a:solidFill>
              </a:rPr>
              <a:t>Punch</a:t>
            </a:r>
            <a:r>
              <a:rPr lang="cs-CZ" dirty="0" smtClean="0">
                <a:solidFill>
                  <a:srgbClr val="00B0F0"/>
                </a:solidFill>
              </a:rPr>
              <a:t> (2015)</a:t>
            </a:r>
          </a:p>
          <a:p>
            <a:pPr lvl="0"/>
            <a:r>
              <a:rPr lang="cs-CZ" dirty="0" smtClean="0"/>
              <a:t>o </a:t>
            </a:r>
            <a:r>
              <a:rPr lang="cs-CZ" dirty="0"/>
              <a:t>čem je navrhovaný výzkum,</a:t>
            </a:r>
          </a:p>
          <a:p>
            <a:pPr lvl="0"/>
            <a:r>
              <a:rPr lang="cs-CZ" dirty="0"/>
              <a:t>co se pokouší odhalit nebo čeho chce dosáhnout,</a:t>
            </a:r>
          </a:p>
          <a:p>
            <a:pPr lvl="0"/>
            <a:r>
              <a:rPr lang="cs-CZ" dirty="0"/>
              <a:t>jak se bude při tom postupovat,</a:t>
            </a:r>
          </a:p>
          <a:p>
            <a:pPr lvl="0"/>
            <a:r>
              <a:rPr lang="cs-CZ" dirty="0"/>
              <a:t>jaké bude ponaučení, co se dozvíme a proč to je cenné.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Tři </a:t>
            </a:r>
            <a:r>
              <a:rPr lang="cs-CZ" dirty="0"/>
              <a:t>obecné, ale ústřední otázky:</a:t>
            </a:r>
          </a:p>
          <a:p>
            <a:pPr lvl="0"/>
            <a:r>
              <a:rPr lang="cs-CZ" dirty="0"/>
              <a:t>Co?</a:t>
            </a:r>
          </a:p>
          <a:p>
            <a:pPr lvl="0"/>
            <a:r>
              <a:rPr lang="cs-CZ" dirty="0"/>
              <a:t>Jak?</a:t>
            </a:r>
          </a:p>
          <a:p>
            <a:pPr lvl="0"/>
            <a:r>
              <a:rPr lang="cs-CZ" dirty="0"/>
              <a:t>Proč?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3. Návrh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10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895600" y="108767"/>
            <a:ext cx="8610600" cy="1293028"/>
          </a:xfrm>
        </p:spPr>
        <p:txBody>
          <a:bodyPr/>
          <a:lstStyle/>
          <a:p>
            <a:r>
              <a:rPr lang="cs-CZ" dirty="0" smtClean="0"/>
              <a:t>Návrh výzkumu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05442" y="854015"/>
            <a:ext cx="11533516" cy="57538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B0F0"/>
                </a:solidFill>
              </a:rPr>
              <a:t>Více a podrobněji v </a:t>
            </a:r>
            <a:r>
              <a:rPr lang="cs-CZ" dirty="0" err="1">
                <a:solidFill>
                  <a:srgbClr val="00B0F0"/>
                </a:solidFill>
              </a:rPr>
              <a:t>Punch</a:t>
            </a:r>
            <a:r>
              <a:rPr lang="cs-CZ" dirty="0">
                <a:solidFill>
                  <a:srgbClr val="00B0F0"/>
                </a:solidFill>
              </a:rPr>
              <a:t> (</a:t>
            </a:r>
            <a:r>
              <a:rPr lang="cs-CZ" dirty="0" smtClean="0">
                <a:solidFill>
                  <a:srgbClr val="00B0F0"/>
                </a:solidFill>
              </a:rPr>
              <a:t>2015)</a:t>
            </a:r>
          </a:p>
          <a:p>
            <a:r>
              <a:rPr lang="cs-CZ" i="1" dirty="0" smtClean="0">
                <a:solidFill>
                  <a:srgbClr val="FF0000"/>
                </a:solidFill>
              </a:rPr>
              <a:t>Co</a:t>
            </a:r>
            <a:r>
              <a:rPr lang="cs-CZ" i="1" dirty="0" smtClean="0"/>
              <a:t> </a:t>
            </a:r>
            <a:r>
              <a:rPr lang="cs-CZ" dirty="0"/>
              <a:t>je předmět, který se výzkum snaží odhalit (udělat nebo dosáhnout). Formulováno tímto způsobem, </a:t>
            </a:r>
            <a:r>
              <a:rPr lang="cs-CZ" i="1" dirty="0"/>
              <a:t>co </a:t>
            </a:r>
            <a:r>
              <a:rPr lang="cs-CZ" dirty="0"/>
              <a:t>odkazuje přímo k výzkumným otázkám, nejdříve obecně a pak specificky.</a:t>
            </a:r>
          </a:p>
          <a:p>
            <a:r>
              <a:rPr lang="cs-CZ" i="1" dirty="0" smtClean="0">
                <a:solidFill>
                  <a:srgbClr val="FF0000"/>
                </a:solidFill>
              </a:rPr>
              <a:t>Jak</a:t>
            </a:r>
            <a:r>
              <a:rPr lang="cs-CZ" i="1" dirty="0" smtClean="0"/>
              <a:t> </a:t>
            </a:r>
            <a:r>
              <a:rPr lang="cs-CZ" dirty="0"/>
              <a:t>znamená, jakým způsobem chceme výzkumem zodpovědět výzkumné otázky. Zodpovídání otázky </a:t>
            </a:r>
            <a:r>
              <a:rPr lang="cs-CZ" i="1" dirty="0">
                <a:solidFill>
                  <a:srgbClr val="FF0000"/>
                </a:solidFill>
              </a:rPr>
              <a:t>jak </a:t>
            </a:r>
            <a:r>
              <a:rPr lang="cs-CZ" dirty="0"/>
              <a:t>znamená vypořádat se s metodami výzkumu. Metody zde závisejí na výzkumných otázkách.</a:t>
            </a:r>
          </a:p>
          <a:p>
            <a:r>
              <a:rPr lang="cs-CZ" i="1" dirty="0" smtClean="0">
                <a:solidFill>
                  <a:srgbClr val="FF0000"/>
                </a:solidFill>
              </a:rPr>
              <a:t>Proč </a:t>
            </a:r>
            <a:r>
              <a:rPr lang="cs-CZ" dirty="0"/>
              <a:t>znamená, za jakým účelem je tento výzkum nutné provést. Poukazuje na zdůvodnění (nebo k významnosti či důležitosti a očekávanému příspěvku) výzkumu. Uznává, že každý výzkum vyžaduje značné investice času, energie a ostatních zdrojů a tyto investice si žádají zdůvodnění. Také to zahrnuje představu návrhu výzkumu (a výzkumu samého) jako koherentní argumentace. Argumentace prezentovaná v návrhu má do určité míry zodpovědět otázku, proč je cenné výzkum provést</a:t>
            </a:r>
            <a:r>
              <a:rPr lang="cs-CZ" dirty="0" smtClean="0"/>
              <a:t>.</a:t>
            </a:r>
          </a:p>
          <a:p>
            <a:r>
              <a:rPr lang="cs-CZ" dirty="0">
                <a:solidFill>
                  <a:srgbClr val="0070C0"/>
                </a:solidFill>
              </a:rPr>
              <a:t>Obecně řečeno, dobrý způsob, jak postupovat při přípravě návrhu výzkumu, je soustředit se na </a:t>
            </a:r>
            <a:r>
              <a:rPr lang="cs-CZ" i="1" dirty="0">
                <a:solidFill>
                  <a:srgbClr val="FF0000"/>
                </a:solidFill>
              </a:rPr>
              <a:t>co </a:t>
            </a:r>
            <a:r>
              <a:rPr lang="cs-CZ" dirty="0">
                <a:solidFill>
                  <a:srgbClr val="0070C0"/>
                </a:solidFill>
              </a:rPr>
              <a:t>před </a:t>
            </a:r>
            <a:r>
              <a:rPr lang="cs-CZ" i="1" dirty="0">
                <a:solidFill>
                  <a:srgbClr val="FF0000"/>
                </a:solidFill>
              </a:rPr>
              <a:t>jak</a:t>
            </a:r>
            <a:r>
              <a:rPr lang="cs-CZ" i="1" dirty="0">
                <a:solidFill>
                  <a:srgbClr val="0070C0"/>
                </a:solidFill>
              </a:rPr>
              <a:t>.</a:t>
            </a:r>
            <a:endParaRPr lang="cs-CZ" dirty="0">
              <a:solidFill>
                <a:srgbClr val="0070C0"/>
              </a:solidFill>
            </a:endParaRP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3. Návrh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7236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895600" y="108767"/>
            <a:ext cx="8610600" cy="1293028"/>
          </a:xfrm>
        </p:spPr>
        <p:txBody>
          <a:bodyPr/>
          <a:lstStyle/>
          <a:p>
            <a:r>
              <a:rPr lang="cs-CZ" dirty="0"/>
              <a:t>Hierarchie konceptů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05442" y="854015"/>
            <a:ext cx="11533516" cy="57538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B0F0"/>
                </a:solidFill>
              </a:rPr>
              <a:t>Více a podrobněji v </a:t>
            </a:r>
            <a:r>
              <a:rPr lang="cs-CZ" dirty="0" err="1">
                <a:solidFill>
                  <a:srgbClr val="00B0F0"/>
                </a:solidFill>
              </a:rPr>
              <a:t>Punch</a:t>
            </a:r>
            <a:r>
              <a:rPr lang="cs-CZ" dirty="0">
                <a:solidFill>
                  <a:srgbClr val="00B0F0"/>
                </a:solidFill>
              </a:rPr>
              <a:t> (2015</a:t>
            </a:r>
            <a:r>
              <a:rPr lang="cs-CZ" dirty="0" smtClean="0">
                <a:solidFill>
                  <a:srgbClr val="00B0F0"/>
                </a:solidFill>
              </a:rPr>
              <a:t>)</a:t>
            </a:r>
            <a:endParaRPr lang="cs-CZ" dirty="0" smtClean="0"/>
          </a:p>
          <a:p>
            <a:pPr marL="457200" lvl="0" indent="-457200">
              <a:buFont typeface="+mj-lt"/>
              <a:buAutoNum type="arabicPeriod"/>
            </a:pPr>
            <a:r>
              <a:rPr lang="cs-CZ" dirty="0" smtClean="0"/>
              <a:t>výzkumná </a:t>
            </a:r>
            <a:r>
              <a:rPr lang="cs-CZ" dirty="0"/>
              <a:t>oblast,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výzkumné téma,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obecné výzkumné otázky,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specifické výzkumné otázky,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otázky při sběru dat.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 smtClean="0"/>
              <a:t>Oblasti liší </a:t>
            </a:r>
            <a:r>
              <a:rPr lang="cs-CZ" dirty="0"/>
              <a:t>se v úrovni abstrakce a obecnosti a je nutné je mezi sebou logicky propojit pomocí indukce a dedukce. </a:t>
            </a:r>
          </a:p>
          <a:p>
            <a:r>
              <a:rPr lang="cs-CZ" dirty="0"/>
              <a:t>Horní úroveň je nejobecnější a nejvíce abstraktní. Spodní úroveň je nejvíce </a:t>
            </a:r>
            <a:r>
              <a:rPr lang="cs-CZ" dirty="0" smtClean="0"/>
              <a:t>specifická a </a:t>
            </a:r>
            <a:r>
              <a:rPr lang="cs-CZ" dirty="0"/>
              <a:t>nejkonkrétnější.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3. Návrh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7276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895600" y="-98263"/>
            <a:ext cx="8610600" cy="1293028"/>
          </a:xfrm>
        </p:spPr>
        <p:txBody>
          <a:bodyPr/>
          <a:lstStyle/>
          <a:p>
            <a:r>
              <a:rPr lang="cs-CZ" dirty="0" smtClean="0"/>
              <a:t>Hierarchie konceptů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3</a:t>
            </a:r>
            <a:r>
              <a:rPr lang="cs-CZ" dirty="0" smtClean="0">
                <a:solidFill>
                  <a:srgbClr val="FF0000"/>
                </a:solidFill>
              </a:rPr>
              <a:t>. Návrh výzkumu</a:t>
            </a:r>
            <a:endParaRPr lang="cs-CZ" dirty="0">
              <a:solidFill>
                <a:srgbClr val="FF0000"/>
              </a:solidFill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726555"/>
              </p:ext>
            </p:extLst>
          </p:nvPr>
        </p:nvGraphicFramePr>
        <p:xfrm>
          <a:off x="276043" y="937397"/>
          <a:ext cx="11740552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70276">
                  <a:extLst>
                    <a:ext uri="{9D8B030D-6E8A-4147-A177-3AD203B41FA5}">
                      <a16:colId xmlns:a16="http://schemas.microsoft.com/office/drawing/2014/main" val="2738512954"/>
                    </a:ext>
                  </a:extLst>
                </a:gridCol>
                <a:gridCol w="5870276">
                  <a:extLst>
                    <a:ext uri="{9D8B030D-6E8A-4147-A177-3AD203B41FA5}">
                      <a16:colId xmlns:a16="http://schemas.microsoft.com/office/drawing/2014/main" val="2872267117"/>
                    </a:ext>
                  </a:extLst>
                </a:gridCol>
              </a:tblGrid>
              <a:tr h="533399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2200" b="1" i="1" dirty="0" smtClean="0"/>
                        <a:t>Otázky</a:t>
                      </a:r>
                      <a:endParaRPr lang="cs-CZ" sz="2200" b="1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 smtClean="0"/>
                        <a:t>Na zcela obecné úrovni: Co?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 smtClean="0"/>
                        <a:t>O čem je můj výzkum?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 smtClean="0"/>
                        <a:t>Jaký je jeho účel?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 smtClean="0"/>
                        <a:t>Na co chce přijít nebo co chce zodpovědět?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 smtClean="0"/>
                        <a:t>Speciálně: Na jaké otázky chce nalézt odpovědi?</a:t>
                      </a:r>
                    </a:p>
                    <a:p>
                      <a:pPr marL="0" indent="0">
                        <a:buNone/>
                      </a:pPr>
                      <a:endParaRPr lang="cs-CZ" sz="2200" b="0" i="1" dirty="0" smtClean="0"/>
                    </a:p>
                    <a:p>
                      <a:pPr marL="0" indent="0">
                        <a:buNone/>
                      </a:pPr>
                      <a:r>
                        <a:rPr lang="cs-CZ" sz="2200" b="1" i="1" dirty="0" smtClean="0"/>
                        <a:t>Jak</a:t>
                      </a:r>
                      <a:endParaRPr lang="cs-CZ" sz="2200" b="1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 smtClean="0"/>
                        <a:t>Jakým způsobem můj výzkum zodpoví položené otázky?</a:t>
                      </a:r>
                    </a:p>
                    <a:p>
                      <a:r>
                        <a:rPr lang="cs-CZ" sz="2200" b="0" dirty="0" smtClean="0"/>
                        <a:t> 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2200" b="1" i="1" dirty="0" smtClean="0"/>
                        <a:t>Proč</a:t>
                      </a:r>
                      <a:endParaRPr lang="cs-CZ" sz="2200" b="1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 smtClean="0"/>
                        <a:t>Proč je důležité provést tento výzkum?</a:t>
                      </a:r>
                    </a:p>
                    <a:p>
                      <a:endParaRPr lang="cs-CZ" sz="2200" b="0" dirty="0"/>
                    </a:p>
                  </a:txBody>
                  <a:tcPr>
                    <a:solidFill>
                      <a:schemeClr val="bg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2200" b="1" i="1" dirty="0" smtClean="0"/>
                        <a:t>Specifičtěji</a:t>
                      </a:r>
                      <a:endParaRPr lang="cs-CZ" sz="2200" b="1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 smtClean="0"/>
                        <a:t>Jaká je moje výzkumná oblast? Určil jsem ji jasně?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 smtClean="0"/>
                        <a:t>Jaké je moje téma? Určil jsem ho jasně, patří do dané výzkumné oblasti?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 smtClean="0"/>
                        <a:t>Jaké jsou mé obecné výzkumné otázky?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 smtClean="0"/>
                        <a:t>Jaké jsou mé specifické výzkumné otázky?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 smtClean="0"/>
                        <a:t>Vyhovuje každá specifická výzkumná otázka empirickému kritériu? - je jasné, jaká data jsou zapotřebí k zodpovězeni každé otázky?</a:t>
                      </a:r>
                    </a:p>
                  </a:txBody>
                  <a:tcPr>
                    <a:solidFill>
                      <a:schemeClr val="bg1">
                        <a:lumMod val="95000"/>
                        <a:lumOff val="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05882"/>
                  </a:ext>
                </a:extLst>
              </a:tr>
            </a:tbl>
          </a:graphicData>
        </a:graphic>
      </p:graphicFrame>
      <p:sp>
        <p:nvSpPr>
          <p:cNvPr id="8" name="Obdélník 7"/>
          <p:cNvSpPr/>
          <p:nvPr/>
        </p:nvSpPr>
        <p:spPr>
          <a:xfrm>
            <a:off x="276043" y="548251"/>
            <a:ext cx="3918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dirty="0">
                <a:solidFill>
                  <a:srgbClr val="00B0F0"/>
                </a:solidFill>
              </a:rPr>
              <a:t>Více a podrobněji v </a:t>
            </a:r>
            <a:r>
              <a:rPr lang="cs-CZ" dirty="0" err="1">
                <a:solidFill>
                  <a:srgbClr val="00B0F0"/>
                </a:solidFill>
              </a:rPr>
              <a:t>Punch</a:t>
            </a:r>
            <a:r>
              <a:rPr lang="cs-CZ" dirty="0">
                <a:solidFill>
                  <a:srgbClr val="00B0F0"/>
                </a:solidFill>
              </a:rPr>
              <a:t> (2015)</a:t>
            </a:r>
          </a:p>
        </p:txBody>
      </p:sp>
    </p:spTree>
    <p:extLst>
      <p:ext uri="{BB962C8B-B14F-4D97-AF65-F5344CB8AC3E}">
        <p14:creationId xmlns:p14="http://schemas.microsoft.com/office/powerpoint/2010/main" val="11582321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08767"/>
            <a:ext cx="8610600" cy="1293028"/>
          </a:xfrm>
        </p:spPr>
        <p:txBody>
          <a:bodyPr/>
          <a:lstStyle/>
          <a:p>
            <a:r>
              <a:rPr lang="cs-CZ" dirty="0" smtClean="0"/>
              <a:t>Výběr tématu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263780"/>
            <a:ext cx="10820400" cy="5206038"/>
          </a:xfrm>
        </p:spPr>
        <p:txBody>
          <a:bodyPr>
            <a:noAutofit/>
          </a:bodyPr>
          <a:lstStyle/>
          <a:p>
            <a:r>
              <a:rPr lang="cs-CZ" sz="2300" dirty="0" smtClean="0"/>
              <a:t>Vypsaná témata v </a:t>
            </a:r>
            <a:r>
              <a:rPr lang="cs-CZ" sz="2300" dirty="0" err="1" smtClean="0"/>
              <a:t>ISu</a:t>
            </a:r>
            <a:endParaRPr lang="cs-CZ" sz="23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 smtClean="0"/>
              <a:t>is.muni.cz/</a:t>
            </a:r>
            <a:r>
              <a:rPr lang="cs-CZ" sz="2300" dirty="0" err="1" smtClean="0"/>
              <a:t>auth</a:t>
            </a:r>
            <a:r>
              <a:rPr lang="cs-CZ" sz="2300" dirty="0" smtClean="0"/>
              <a:t>/rozpis</a:t>
            </a:r>
            <a:r>
              <a:rPr lang="cs-CZ" sz="2300" dirty="0"/>
              <a:t>/?fakulta=1451</a:t>
            </a:r>
          </a:p>
          <a:p>
            <a:r>
              <a:rPr lang="cs-CZ" sz="2300" dirty="0" smtClean="0"/>
              <a:t>Archív </a:t>
            </a:r>
            <a:r>
              <a:rPr lang="cs-CZ" sz="2300" dirty="0"/>
              <a:t>závěrečných </a:t>
            </a:r>
            <a:r>
              <a:rPr lang="cs-CZ" sz="2300" dirty="0" smtClean="0"/>
              <a:t>prací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/>
              <a:t>na </a:t>
            </a:r>
            <a:r>
              <a:rPr lang="cs-CZ" sz="2300" dirty="0" smtClean="0"/>
              <a:t>MU: </a:t>
            </a:r>
            <a:r>
              <a:rPr lang="cs-CZ" sz="2300" dirty="0"/>
              <a:t>is.muni.cz/</a:t>
            </a:r>
            <a:r>
              <a:rPr lang="cs-CZ" sz="2300" dirty="0" err="1"/>
              <a:t>auth</a:t>
            </a:r>
            <a:r>
              <a:rPr lang="cs-CZ" sz="2300" dirty="0"/>
              <a:t>/thesis</a:t>
            </a:r>
            <a:r>
              <a:rPr lang="cs-CZ" sz="2300" dirty="0" smtClean="0"/>
              <a:t>/ - obhájené závěrečné práce, </a:t>
            </a:r>
            <a:r>
              <a:rPr lang="cs-CZ" sz="2300" dirty="0"/>
              <a:t>včetně posudků vedoucího práce a oponenta</a:t>
            </a:r>
            <a:r>
              <a:rPr lang="cs-CZ" sz="2300" dirty="0" smtClean="0"/>
              <a:t>!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 smtClean="0"/>
              <a:t>na UK</a:t>
            </a:r>
            <a:r>
              <a:rPr lang="cs-CZ" sz="2300" dirty="0"/>
              <a:t>: http://www.cuni.cz/UK-4427.html</a:t>
            </a:r>
            <a:endParaRPr lang="cs-CZ" sz="23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cs-CZ" sz="2300" i="1" dirty="0" smtClean="0"/>
              <a:t>Téma </a:t>
            </a:r>
            <a:r>
              <a:rPr lang="cs-CZ" sz="2300" i="1" dirty="0"/>
              <a:t>by mělo odpovídat zájmům posluchače a navazovat na jeho dosavadní studium</a:t>
            </a:r>
            <a:endParaRPr lang="cs-CZ" sz="2300" dirty="0"/>
          </a:p>
          <a:p>
            <a:pPr marL="457200" lvl="0" indent="-457200">
              <a:buFont typeface="+mj-lt"/>
              <a:buAutoNum type="arabicPeriod"/>
            </a:pPr>
            <a:r>
              <a:rPr lang="cs-CZ" sz="2300" i="1" dirty="0"/>
              <a:t>Prameny </a:t>
            </a:r>
            <a:r>
              <a:rPr lang="cs-CZ" sz="2300" i="1" dirty="0" smtClean="0"/>
              <a:t>pro </a:t>
            </a:r>
            <a:r>
              <a:rPr lang="cs-CZ" sz="2300" i="1" dirty="0"/>
              <a:t>zpracování práce musí být pro kandidáta fyzicky dostupné</a:t>
            </a:r>
            <a:endParaRPr lang="cs-CZ" sz="2300" dirty="0"/>
          </a:p>
          <a:p>
            <a:pPr marL="457200" lvl="0" indent="-457200">
              <a:buFont typeface="+mj-lt"/>
              <a:buAutoNum type="arabicPeriod"/>
            </a:pPr>
            <a:r>
              <a:rPr lang="cs-CZ" sz="2300" i="1" dirty="0"/>
              <a:t>Zpracovatelnost </a:t>
            </a:r>
            <a:r>
              <a:rPr lang="cs-CZ" sz="2300" i="1" dirty="0" smtClean="0"/>
              <a:t>podkladů </a:t>
            </a:r>
            <a:r>
              <a:rPr lang="cs-CZ" sz="2300" i="1" dirty="0"/>
              <a:t>by měla odpovídat kulturní úrovni kandidáta</a:t>
            </a:r>
            <a:endParaRPr lang="cs-CZ" sz="2300" dirty="0"/>
          </a:p>
          <a:p>
            <a:pPr marL="457200" indent="-457200">
              <a:buFont typeface="+mj-lt"/>
              <a:buAutoNum type="arabicPeriod"/>
            </a:pPr>
            <a:r>
              <a:rPr lang="cs-CZ" sz="2300" i="1" dirty="0"/>
              <a:t>Metodologické předpoklady pro daný výzkum musí být na takové úrovni, aby odpovídaly zkušenosti a dosavadní průpravě kandidáta.</a:t>
            </a:r>
            <a:endParaRPr lang="cs-CZ" sz="2300" dirty="0"/>
          </a:p>
          <a:p>
            <a:pPr marL="0" indent="0" algn="ctr">
              <a:buNone/>
            </a:pPr>
            <a:r>
              <a:rPr lang="cs-CZ" sz="2300" dirty="0" err="1"/>
              <a:t>Eco</a:t>
            </a:r>
            <a:r>
              <a:rPr lang="cs-CZ" sz="2300" dirty="0"/>
              <a:t> (1977</a:t>
            </a:r>
            <a:r>
              <a:rPr lang="cs-CZ" sz="2300" dirty="0" smtClean="0"/>
              <a:t>)</a:t>
            </a:r>
            <a:endParaRPr lang="cs-CZ" sz="23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3. Návrh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83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895600" y="108767"/>
            <a:ext cx="8610600" cy="1293028"/>
          </a:xfrm>
        </p:spPr>
        <p:txBody>
          <a:bodyPr/>
          <a:lstStyle/>
          <a:p>
            <a:r>
              <a:rPr lang="cs-CZ" dirty="0" smtClean="0"/>
              <a:t>Vedoucí práce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685800" y="1263780"/>
            <a:ext cx="10820400" cy="5206038"/>
          </a:xfrm>
        </p:spPr>
        <p:txBody>
          <a:bodyPr>
            <a:noAutofit/>
          </a:bodyPr>
          <a:lstStyle/>
          <a:p>
            <a:r>
              <a:rPr lang="cs-CZ" dirty="0"/>
              <a:t>Nepříliš často zmiňovanou je i problematika </a:t>
            </a:r>
            <a:r>
              <a:rPr lang="cs-CZ" b="1" dirty="0"/>
              <a:t>výběru vedoucího práce</a:t>
            </a:r>
            <a:r>
              <a:rPr lang="cs-CZ" dirty="0"/>
              <a:t>. Jak tedy získat dobrého vedoucího práce? </a:t>
            </a:r>
          </a:p>
          <a:p>
            <a:r>
              <a:rPr lang="cs-CZ" dirty="0"/>
              <a:t>Má dobré odborné znalosti: </a:t>
            </a:r>
          </a:p>
          <a:p>
            <a:pPr lvl="1"/>
            <a:r>
              <a:rPr lang="cs-CZ" dirty="0"/>
              <a:t>je respektován ve svém oboru;</a:t>
            </a:r>
          </a:p>
          <a:p>
            <a:pPr lvl="1"/>
            <a:r>
              <a:rPr lang="cs-CZ" dirty="0"/>
              <a:t>pomůže určit rozumné cíle;</a:t>
            </a:r>
          </a:p>
          <a:p>
            <a:pPr lvl="1"/>
            <a:r>
              <a:rPr lang="cs-CZ" dirty="0"/>
              <a:t>umí konstruktivně kritizovat;</a:t>
            </a:r>
          </a:p>
          <a:p>
            <a:pPr lvl="1"/>
            <a:r>
              <a:rPr lang="cs-CZ" dirty="0"/>
              <a:t>identifikuje, co student nedělá dobře;</a:t>
            </a:r>
          </a:p>
          <a:p>
            <a:pPr lvl="1"/>
            <a:r>
              <a:rPr lang="cs-CZ" dirty="0"/>
              <a:t>pomůže odstranit nedostatky;</a:t>
            </a:r>
          </a:p>
          <a:p>
            <a:pPr lvl="1"/>
            <a:r>
              <a:rPr lang="cs-CZ" dirty="0"/>
              <a:t>poradí s výběrem literatury;</a:t>
            </a:r>
          </a:p>
          <a:p>
            <a:pPr lvl="1"/>
            <a:r>
              <a:rPr lang="cs-CZ" dirty="0"/>
              <a:t>ví, co už někdo dělal před vámi.</a:t>
            </a:r>
          </a:p>
          <a:p>
            <a:r>
              <a:rPr lang="cs-CZ" dirty="0"/>
              <a:t>Ochota pravidelně se stýkat ke konzultacím.</a:t>
            </a:r>
          </a:p>
          <a:p>
            <a:r>
              <a:rPr lang="cs-CZ" dirty="0" err="1" smtClean="0"/>
              <a:t>Jje</a:t>
            </a:r>
            <a:r>
              <a:rPr lang="cs-CZ" dirty="0" smtClean="0"/>
              <a:t> </a:t>
            </a:r>
            <a:r>
              <a:rPr lang="cs-CZ" dirty="0"/>
              <a:t>komunikativní. </a:t>
            </a:r>
            <a:r>
              <a:rPr lang="cs-CZ" dirty="0">
                <a:solidFill>
                  <a:srgbClr val="00B0F0"/>
                </a:solidFill>
              </a:rPr>
              <a:t>V přiměřené době odpovídá např. na </a:t>
            </a:r>
            <a:r>
              <a:rPr lang="cs-CZ" dirty="0" smtClean="0">
                <a:solidFill>
                  <a:srgbClr val="00B0F0"/>
                </a:solidFill>
              </a:rPr>
              <a:t>emaily </a:t>
            </a:r>
            <a:r>
              <a:rPr lang="cs-CZ" dirty="0" smtClean="0">
                <a:solidFill>
                  <a:srgbClr val="00B0F0"/>
                </a:solidFill>
                <a:sym typeface="Wingdings" panose="05000000000000000000" pitchFamily="2" charset="2"/>
              </a:rPr>
              <a:t>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3. Návrh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9637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307178"/>
            <a:ext cx="8610600" cy="1029916"/>
          </a:xfrm>
        </p:spPr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</a:rPr>
              <a:t>Seminární práce č. </a:t>
            </a:r>
            <a:r>
              <a:rPr lang="cs-CZ" b="1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337094"/>
            <a:ext cx="11201400" cy="5117070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00B0F0"/>
                </a:solidFill>
              </a:rPr>
              <a:t>Výzkumný </a:t>
            </a:r>
            <a:r>
              <a:rPr lang="cs-CZ" sz="2400" dirty="0">
                <a:solidFill>
                  <a:srgbClr val="00B0F0"/>
                </a:solidFill>
              </a:rPr>
              <a:t>problém</a:t>
            </a:r>
            <a:r>
              <a:rPr lang="cs-CZ" dirty="0"/>
              <a:t> </a:t>
            </a:r>
            <a:r>
              <a:rPr lang="cs-CZ" sz="2000" dirty="0" smtClean="0">
                <a:solidFill>
                  <a:srgbClr val="00B050"/>
                </a:solidFill>
              </a:rPr>
              <a:t>- popište</a:t>
            </a:r>
            <a:r>
              <a:rPr lang="cs-CZ" sz="2000" dirty="0">
                <a:solidFill>
                  <a:srgbClr val="00B050"/>
                </a:solidFill>
              </a:rPr>
              <a:t>, co chcete zjistit, vyzkoumat, objasnit, </a:t>
            </a:r>
            <a:r>
              <a:rPr lang="cs-CZ" sz="2000" dirty="0" smtClean="0">
                <a:solidFill>
                  <a:srgbClr val="00B050"/>
                </a:solidFill>
              </a:rPr>
              <a:t>popsat:</a:t>
            </a:r>
            <a:endParaRPr lang="cs-CZ" sz="2000" dirty="0">
              <a:solidFill>
                <a:srgbClr val="00B050"/>
              </a:solidFill>
            </a:endParaRPr>
          </a:p>
          <a:p>
            <a:r>
              <a:rPr lang="cs-CZ" sz="2400" dirty="0" smtClean="0">
                <a:solidFill>
                  <a:srgbClr val="00B0F0"/>
                </a:solidFill>
              </a:rPr>
              <a:t>Cíl </a:t>
            </a:r>
            <a:r>
              <a:rPr lang="cs-CZ" sz="2400" dirty="0">
                <a:solidFill>
                  <a:srgbClr val="00B0F0"/>
                </a:solidFill>
              </a:rPr>
              <a:t>práce</a:t>
            </a:r>
            <a:r>
              <a:rPr lang="cs-CZ" sz="2400" dirty="0">
                <a:solidFill>
                  <a:srgbClr val="00B050"/>
                </a:solidFill>
              </a:rPr>
              <a:t> </a:t>
            </a:r>
            <a:r>
              <a:rPr lang="cs-CZ" sz="2000" dirty="0">
                <a:solidFill>
                  <a:srgbClr val="00B050"/>
                </a:solidFill>
              </a:rPr>
              <a:t>- formuluje explicitní a jasný záměr výzkumníka shromáždit data takovým způsobem, aby mohl odpovědět na výzkumnou otázku. (Pozor, neuvádějte prostředky k naplnění cíle, jen cíl…). </a:t>
            </a:r>
            <a:endParaRPr lang="cs-CZ" sz="2000" dirty="0" smtClean="0">
              <a:solidFill>
                <a:srgbClr val="00B050"/>
              </a:solidFill>
            </a:endParaRPr>
          </a:p>
          <a:p>
            <a:pPr lvl="1"/>
            <a:r>
              <a:rPr lang="cs-CZ" dirty="0" smtClean="0">
                <a:solidFill>
                  <a:srgbClr val="00B050"/>
                </a:solidFill>
              </a:rPr>
              <a:t>Nositelem </a:t>
            </a:r>
            <a:r>
              <a:rPr lang="cs-CZ" dirty="0">
                <a:solidFill>
                  <a:srgbClr val="00B050"/>
                </a:solidFill>
              </a:rPr>
              <a:t>informace jsou obecně slovesa, na ty se zaměřte (zjistit, získat, určit, naměřit, objasnit, analyzovat, navrhnout…)</a:t>
            </a:r>
          </a:p>
          <a:p>
            <a:r>
              <a:rPr lang="cs-CZ" sz="2400" dirty="0" smtClean="0">
                <a:solidFill>
                  <a:srgbClr val="00B0F0"/>
                </a:solidFill>
              </a:rPr>
              <a:t>Výzkumné </a:t>
            </a:r>
            <a:r>
              <a:rPr lang="cs-CZ" sz="2400" dirty="0">
                <a:solidFill>
                  <a:srgbClr val="00B0F0"/>
                </a:solidFill>
              </a:rPr>
              <a:t>otázky (VO)</a:t>
            </a:r>
            <a:r>
              <a:rPr lang="cs-CZ" dirty="0">
                <a:solidFill>
                  <a:srgbClr val="00B050"/>
                </a:solidFill>
              </a:rPr>
              <a:t>: </a:t>
            </a:r>
            <a:r>
              <a:rPr lang="cs-CZ" sz="2000" dirty="0">
                <a:solidFill>
                  <a:srgbClr val="00B050"/>
                </a:solidFill>
              </a:rPr>
              <a:t>minimálně dvě. VO postavte tak, aby nešlo odpovědět ano/ne. Výzkumné otázky vhodně konkretizují cíl práce. Jsou to tázací věty s otazníkem na </a:t>
            </a:r>
            <a:r>
              <a:rPr lang="cs-CZ" sz="2000" dirty="0" smtClean="0">
                <a:solidFill>
                  <a:srgbClr val="00B050"/>
                </a:solidFill>
              </a:rPr>
              <a:t>konci </a:t>
            </a:r>
            <a:r>
              <a:rPr lang="cs-CZ" sz="2000" dirty="0" smtClean="0">
                <a:solidFill>
                  <a:srgbClr val="00B050"/>
                </a:solidFill>
                <a:sym typeface="Wingdings" panose="05000000000000000000" pitchFamily="2" charset="2"/>
              </a:rPr>
              <a:t></a:t>
            </a:r>
            <a:endParaRPr lang="cs-CZ" sz="2000" dirty="0">
              <a:solidFill>
                <a:srgbClr val="00B050"/>
              </a:solidFill>
            </a:endParaRPr>
          </a:p>
          <a:p>
            <a:r>
              <a:rPr lang="cs-CZ" sz="2400" dirty="0" smtClean="0">
                <a:solidFill>
                  <a:srgbClr val="00B0F0"/>
                </a:solidFill>
              </a:rPr>
              <a:t>Hypotézy</a:t>
            </a:r>
            <a:r>
              <a:rPr lang="cs-CZ" sz="2400" dirty="0" smtClean="0">
                <a:solidFill>
                  <a:srgbClr val="00B050"/>
                </a:solidFill>
              </a:rPr>
              <a:t> </a:t>
            </a:r>
            <a:r>
              <a:rPr lang="cs-CZ" sz="2000" dirty="0">
                <a:solidFill>
                  <a:srgbClr val="00B050"/>
                </a:solidFill>
              </a:rPr>
              <a:t>(pouze u kvantitativního výzkumu). Hypotézy by měly být dobře formulované. Používáme jednoduchý jazyk a snažíme se, aby vyhovovaly tzv. kritériím dobrých hypotéz: </a:t>
            </a:r>
            <a:endParaRPr lang="cs-CZ" sz="2000" dirty="0" smtClean="0">
              <a:solidFill>
                <a:srgbClr val="00B050"/>
              </a:solidFill>
            </a:endParaRPr>
          </a:p>
          <a:p>
            <a:pPr lvl="1"/>
            <a:r>
              <a:rPr lang="cs-CZ" dirty="0" smtClean="0">
                <a:solidFill>
                  <a:srgbClr val="00B050"/>
                </a:solidFill>
              </a:rPr>
              <a:t>1</a:t>
            </a:r>
            <a:r>
              <a:rPr lang="cs-CZ" dirty="0">
                <a:solidFill>
                  <a:srgbClr val="00B050"/>
                </a:solidFill>
              </a:rPr>
              <a:t>. hypotézy jsou výroky o vztazích mezi proměnnými, </a:t>
            </a:r>
            <a:endParaRPr lang="cs-CZ" dirty="0" smtClean="0">
              <a:solidFill>
                <a:srgbClr val="00B050"/>
              </a:solidFill>
            </a:endParaRPr>
          </a:p>
          <a:p>
            <a:pPr lvl="1"/>
            <a:r>
              <a:rPr lang="cs-CZ" dirty="0" smtClean="0">
                <a:solidFill>
                  <a:srgbClr val="00B050"/>
                </a:solidFill>
              </a:rPr>
              <a:t>2</a:t>
            </a:r>
            <a:r>
              <a:rPr lang="cs-CZ" dirty="0">
                <a:solidFill>
                  <a:srgbClr val="00B050"/>
                </a:solidFill>
              </a:rPr>
              <a:t>. hypotézy </a:t>
            </a:r>
            <a:r>
              <a:rPr lang="cs-CZ" dirty="0" smtClean="0">
                <a:solidFill>
                  <a:srgbClr val="00B050"/>
                </a:solidFill>
              </a:rPr>
              <a:t>obsahují </a:t>
            </a:r>
            <a:r>
              <a:rPr lang="cs-CZ" dirty="0">
                <a:solidFill>
                  <a:srgbClr val="00B050"/>
                </a:solidFill>
              </a:rPr>
              <a:t>jasné implikace pro ověřování vytčených vztahů.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3. Návrh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2573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496957"/>
            <a:ext cx="8610600" cy="1293028"/>
          </a:xfrm>
        </p:spPr>
        <p:txBody>
          <a:bodyPr/>
          <a:lstStyle/>
          <a:p>
            <a:r>
              <a:rPr lang="cs-CZ" dirty="0"/>
              <a:t>Struktura a návrh </a:t>
            </a:r>
            <a:r>
              <a:rPr lang="cs-CZ" dirty="0" smtClean="0"/>
              <a:t>projektu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717716"/>
              </p:ext>
            </p:extLst>
          </p:nvPr>
        </p:nvGraphicFramePr>
        <p:xfrm>
          <a:off x="315343" y="2099893"/>
          <a:ext cx="8128000" cy="3093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92978464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5042351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 smtClean="0"/>
                        <a:t>1. Úvod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 smtClean="0"/>
                        <a:t>2. Syntéza poznatků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 smtClean="0"/>
                        <a:t>3. cíle, výzkumné otázky, (hypotézy)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 smtClean="0"/>
                        <a:t>4. Plán Výzkumu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 smtClean="0"/>
                        <a:t>5. Výsledky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 smtClean="0"/>
                        <a:t>6. Diskuse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 smtClean="0"/>
                        <a:t>7. Závěry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 smtClean="0"/>
                        <a:t>Literatura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 smtClean="0"/>
                        <a:t>1. Úvod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 smtClean="0"/>
                        <a:t>2. Teoretická část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 smtClean="0"/>
                        <a:t>3. cíle, výzkumné otázky, (hypotézy)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 smtClean="0"/>
                        <a:t>4. </a:t>
                      </a:r>
                      <a:r>
                        <a:rPr lang="cs-CZ" sz="1800" cap="all" dirty="0" err="1" smtClean="0"/>
                        <a:t>METODIka</a:t>
                      </a:r>
                      <a:endParaRPr lang="cs-CZ" sz="1800" cap="all" dirty="0" smtClean="0"/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 smtClean="0"/>
                        <a:t>5. Výsledky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 smtClean="0"/>
                        <a:t>6. Shrnutí a Diskuse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 smtClean="0"/>
                        <a:t>7. Závěry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 smtClean="0"/>
                        <a:t>Seznam zdrojů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00740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8810354" y="6454164"/>
            <a:ext cx="330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4. Struktura a návrh projektu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66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4226" y="229543"/>
            <a:ext cx="8610600" cy="1293028"/>
          </a:xfrm>
        </p:spPr>
        <p:txBody>
          <a:bodyPr/>
          <a:lstStyle/>
          <a:p>
            <a:r>
              <a:rPr lang="cs-CZ" dirty="0"/>
              <a:t>Struktura a návrh </a:t>
            </a:r>
            <a:r>
              <a:rPr lang="cs-CZ" dirty="0" smtClean="0"/>
              <a:t>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0830" y="1440611"/>
            <a:ext cx="10558732" cy="5158597"/>
          </a:xfrm>
        </p:spPr>
        <p:txBody>
          <a:bodyPr>
            <a:normAutofit lnSpcReduction="10000"/>
          </a:bodyPr>
          <a:lstStyle/>
          <a:p>
            <a:pPr marL="1431925" indent="-1431925">
              <a:buNone/>
            </a:pPr>
            <a:r>
              <a:rPr lang="cs-CZ" sz="2500" cap="all" dirty="0" smtClean="0"/>
              <a:t>1. Úvod</a:t>
            </a:r>
          </a:p>
          <a:p>
            <a:pPr marL="1431925" indent="-1431925">
              <a:buNone/>
            </a:pPr>
            <a:endParaRPr lang="cs-CZ" sz="1100" cap="all" dirty="0"/>
          </a:p>
          <a:p>
            <a:pPr marL="1431925" indent="-1431925">
              <a:buNone/>
            </a:pPr>
            <a:r>
              <a:rPr lang="cs-CZ" sz="2500" cap="all" dirty="0"/>
              <a:t>2. Syntéza </a:t>
            </a:r>
            <a:r>
              <a:rPr lang="cs-CZ" sz="2500" cap="all" dirty="0" smtClean="0"/>
              <a:t>poznatků </a:t>
            </a:r>
          </a:p>
          <a:p>
            <a:r>
              <a:rPr lang="cs-CZ" sz="2300" dirty="0" smtClean="0"/>
              <a:t>rešerše</a:t>
            </a:r>
          </a:p>
          <a:p>
            <a:r>
              <a:rPr lang="cs-CZ" sz="2300" dirty="0" smtClean="0"/>
              <a:t>historický přehled</a:t>
            </a:r>
          </a:p>
          <a:p>
            <a:r>
              <a:rPr lang="cs-CZ" sz="2300" dirty="0" smtClean="0"/>
              <a:t>stav zkoumané problematiky</a:t>
            </a:r>
          </a:p>
          <a:p>
            <a:r>
              <a:rPr lang="cs-CZ" sz="2300" dirty="0" smtClean="0"/>
              <a:t>teoretický úvod do problematiky</a:t>
            </a:r>
            <a:endParaRPr lang="cs-CZ" sz="2500" dirty="0"/>
          </a:p>
          <a:p>
            <a:pPr marL="1431925" indent="-1431925">
              <a:buNone/>
            </a:pPr>
            <a:endParaRPr lang="cs-CZ" sz="1000" cap="all" dirty="0" smtClean="0"/>
          </a:p>
          <a:p>
            <a:pPr marL="1431925" indent="-1431925">
              <a:buNone/>
            </a:pPr>
            <a:r>
              <a:rPr lang="cs-CZ" sz="2500" cap="all" dirty="0" smtClean="0"/>
              <a:t>3</a:t>
            </a:r>
            <a:r>
              <a:rPr lang="cs-CZ" sz="2500" cap="all" dirty="0"/>
              <a:t>. Výzkumný problém, cíle, výzkumné otázky, </a:t>
            </a:r>
            <a:r>
              <a:rPr lang="cs-CZ" sz="2500" cap="all" dirty="0" smtClean="0"/>
              <a:t>hypotézy</a:t>
            </a:r>
            <a:r>
              <a:rPr lang="cs-CZ" sz="2500" dirty="0"/>
              <a:t> </a:t>
            </a:r>
            <a:endParaRPr lang="cs-CZ" sz="2500" dirty="0" smtClean="0"/>
          </a:p>
          <a:p>
            <a:r>
              <a:rPr lang="cs-CZ" sz="2300" dirty="0" smtClean="0"/>
              <a:t>zdůvodnění</a:t>
            </a:r>
            <a:r>
              <a:rPr lang="cs-CZ" sz="2300" dirty="0"/>
              <a:t>, význam a potřeba </a:t>
            </a:r>
            <a:r>
              <a:rPr lang="cs-CZ" sz="2300" dirty="0" smtClean="0"/>
              <a:t>studie</a:t>
            </a:r>
          </a:p>
          <a:p>
            <a:r>
              <a:rPr lang="cs-CZ" sz="2300" dirty="0" smtClean="0"/>
              <a:t>cíl práce</a:t>
            </a:r>
          </a:p>
          <a:p>
            <a:r>
              <a:rPr lang="cs-CZ" sz="2300" dirty="0" smtClean="0"/>
              <a:t>výzkumné otázky (hypotézy)</a:t>
            </a:r>
          </a:p>
          <a:p>
            <a:r>
              <a:rPr lang="cs-CZ" sz="2300" dirty="0" smtClean="0"/>
              <a:t>vymezení studie</a:t>
            </a:r>
            <a:endParaRPr lang="cs-CZ" sz="23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8810354" y="6454164"/>
            <a:ext cx="330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4. Struktura a návrh projektu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35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315802"/>
            <a:ext cx="8610600" cy="710744"/>
          </a:xfrm>
        </p:spPr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4287" y="1475105"/>
            <a:ext cx="11706045" cy="535700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Elektronické </a:t>
            </a:r>
            <a:r>
              <a:rPr lang="cs-CZ" b="1" dirty="0"/>
              <a:t>výukové materiály</a:t>
            </a:r>
          </a:p>
          <a:p>
            <a:r>
              <a:rPr lang="cs-CZ" dirty="0"/>
              <a:t>SEBERA, Martin a Renata KLÁROVÁ. </a:t>
            </a:r>
            <a:r>
              <a:rPr lang="cs-CZ" i="1" dirty="0"/>
              <a:t>Metodologie bakalářské práce</a:t>
            </a:r>
            <a:r>
              <a:rPr lang="cs-CZ" dirty="0"/>
              <a:t>. Brno: Masarykova univerzita, 2014. s. nestránkováno, 24 s. ISBN 978-80-210-7379-1.</a:t>
            </a:r>
            <a:endParaRPr lang="cs-CZ" u="sng" dirty="0" smtClean="0">
              <a:hlinkClick r:id="rId2"/>
            </a:endParaRPr>
          </a:p>
          <a:p>
            <a:pPr lvl="1"/>
            <a:r>
              <a:rPr lang="cs-CZ" u="sng" dirty="0" smtClean="0">
                <a:hlinkClick r:id="rId2"/>
              </a:rPr>
              <a:t>http</a:t>
            </a:r>
            <a:r>
              <a:rPr lang="cs-CZ" u="sng" dirty="0">
                <a:hlinkClick r:id="rId2"/>
              </a:rPr>
              <a:t>://www.fsps.muni.cz/impact/metodologie-bakalarske-prace/</a:t>
            </a:r>
            <a:endParaRPr lang="cs-CZ" dirty="0"/>
          </a:p>
          <a:p>
            <a:r>
              <a:rPr lang="cs-CZ" dirty="0"/>
              <a:t>SEBERA, Martin a Renata KLÁROVÁ. </a:t>
            </a:r>
            <a:r>
              <a:rPr lang="cs-CZ" i="1" dirty="0"/>
              <a:t>Metodologie magisterské práce</a:t>
            </a:r>
            <a:r>
              <a:rPr lang="cs-CZ" dirty="0"/>
              <a:t>. Brno: Masarykova univerzita, 2014. s. nestránkováno, 20 s. ISBN 978-80-210-7380-7.</a:t>
            </a:r>
            <a:endParaRPr lang="cs-CZ" u="sng" dirty="0" smtClean="0">
              <a:hlinkClick r:id="rId3"/>
            </a:endParaRPr>
          </a:p>
          <a:p>
            <a:pPr lvl="1"/>
            <a:r>
              <a:rPr lang="cs-CZ" u="sng" dirty="0" smtClean="0">
                <a:hlinkClick r:id="rId3"/>
              </a:rPr>
              <a:t>http</a:t>
            </a:r>
            <a:r>
              <a:rPr lang="cs-CZ" u="sng" dirty="0">
                <a:hlinkClick r:id="rId3"/>
              </a:rPr>
              <a:t>://www.fsps.muni.cz/impact/metodologie-magisterske-prace/</a:t>
            </a:r>
            <a:endParaRPr lang="cs-CZ" dirty="0"/>
          </a:p>
          <a:p>
            <a:r>
              <a:rPr lang="cs-CZ" dirty="0"/>
              <a:t>SEBERA, Martin a Renata KLÁROVÁ. </a:t>
            </a:r>
            <a:r>
              <a:rPr lang="cs-CZ" i="1" dirty="0"/>
              <a:t>Výzkumné projekty</a:t>
            </a:r>
            <a:r>
              <a:rPr lang="cs-CZ" dirty="0"/>
              <a:t>. Brno: Masarykova univerzita, 2014. </a:t>
            </a:r>
            <a:r>
              <a:rPr lang="cs-CZ" dirty="0" smtClean="0"/>
              <a:t>nestránkováno</a:t>
            </a:r>
            <a:r>
              <a:rPr lang="cs-CZ" dirty="0"/>
              <a:t>, 50 s. ISBN 978-80-210-7452-1</a:t>
            </a:r>
            <a:r>
              <a:rPr lang="cs-CZ" dirty="0" smtClean="0"/>
              <a:t>.</a:t>
            </a:r>
          </a:p>
          <a:p>
            <a:pPr lvl="1"/>
            <a:r>
              <a:rPr lang="cs-CZ" u="sng" dirty="0" smtClean="0">
                <a:hlinkClick r:id="rId4"/>
              </a:rPr>
              <a:t>http</a:t>
            </a:r>
            <a:r>
              <a:rPr lang="cs-CZ" u="sng" dirty="0">
                <a:hlinkClick r:id="rId4"/>
              </a:rPr>
              <a:t>://www.fsps.muni.cz/impact/vyzkumne-projekty/</a:t>
            </a:r>
            <a:endParaRPr lang="cs-CZ" dirty="0"/>
          </a:p>
          <a:p>
            <a:r>
              <a:rPr lang="cs-CZ" dirty="0"/>
              <a:t>SEBERA, Martin a Renata KLÁROVÁ. </a:t>
            </a:r>
            <a:r>
              <a:rPr lang="cs-CZ" i="1" dirty="0"/>
              <a:t>Statistika v </a:t>
            </a:r>
            <a:r>
              <a:rPr lang="cs-CZ" i="1" dirty="0" err="1"/>
              <a:t>kinantropologii</a:t>
            </a:r>
            <a:r>
              <a:rPr lang="cs-CZ" dirty="0"/>
              <a:t>. Brno: Masarykova univerzita, 2014. s. nestránkováno, 31 s. ISBN 978-80-210-7409-5.</a:t>
            </a:r>
            <a:endParaRPr lang="cs-CZ" u="sng" dirty="0" smtClean="0">
              <a:hlinkClick r:id="rId5"/>
            </a:endParaRPr>
          </a:p>
          <a:p>
            <a:pPr lvl="1"/>
            <a:r>
              <a:rPr lang="cs-CZ" u="sng" dirty="0" smtClean="0">
                <a:hlinkClick r:id="rId5"/>
              </a:rPr>
              <a:t>http</a:t>
            </a:r>
            <a:r>
              <a:rPr lang="cs-CZ" u="sng" dirty="0">
                <a:hlinkClick r:id="rId5"/>
              </a:rPr>
              <a:t>://www.fsps.muni.cz/impact/statistika-v-kinantropologii</a:t>
            </a:r>
            <a:r>
              <a:rPr lang="cs-CZ" u="sng" dirty="0" smtClean="0">
                <a:hlinkClick r:id="rId5"/>
              </a:rPr>
              <a:t>/</a:t>
            </a:r>
            <a:endParaRPr lang="cs-CZ" u="sng" dirty="0" smtClean="0"/>
          </a:p>
          <a:p>
            <a:r>
              <a:rPr lang="cs-CZ" dirty="0"/>
              <a:t>SEBERA, Martin a Renata KLÁROVÁ. </a:t>
            </a:r>
            <a:r>
              <a:rPr lang="cs-CZ" i="1" dirty="0"/>
              <a:t>Aplikovaná matematická statistika</a:t>
            </a:r>
            <a:r>
              <a:rPr lang="cs-CZ" dirty="0"/>
              <a:t>. Brno: Masarykova univerzita, 2014. s. nestránkováno, 51 s. ISBN 978-80-210-7427-9</a:t>
            </a:r>
            <a:r>
              <a:rPr lang="cs-CZ" dirty="0" smtClean="0"/>
              <a:t>.</a:t>
            </a:r>
          </a:p>
          <a:p>
            <a:pPr lvl="1"/>
            <a:r>
              <a:rPr lang="cs-CZ" dirty="0">
                <a:hlinkClick r:id="rId6"/>
              </a:rPr>
              <a:t>http://www.fsps.muni.cz/impact/aplikovana-matematicka-statistika</a:t>
            </a:r>
            <a:r>
              <a:rPr lang="cs-CZ" dirty="0" smtClean="0">
                <a:hlinkClick r:id="rId6"/>
              </a:rPr>
              <a:t>/</a:t>
            </a:r>
            <a:endParaRPr lang="cs-CZ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11172169" y="6488668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0. úvod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87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4226" y="229543"/>
            <a:ext cx="8610600" cy="1293028"/>
          </a:xfrm>
        </p:spPr>
        <p:txBody>
          <a:bodyPr/>
          <a:lstStyle/>
          <a:p>
            <a:r>
              <a:rPr lang="cs-CZ" dirty="0"/>
              <a:t>Struktura a návrh </a:t>
            </a:r>
            <a:r>
              <a:rPr lang="cs-CZ" dirty="0" smtClean="0"/>
              <a:t>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0830" y="1440611"/>
            <a:ext cx="10558732" cy="51585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cap="all" dirty="0"/>
              <a:t>4. Plán </a:t>
            </a:r>
            <a:r>
              <a:rPr lang="cs-CZ" sz="2500" cap="all" dirty="0" smtClean="0"/>
              <a:t>Výzkumu / Metodika</a:t>
            </a:r>
          </a:p>
          <a:p>
            <a:r>
              <a:rPr lang="cs-CZ" sz="2500" dirty="0"/>
              <a:t>Strategie, výzkumná metodologie</a:t>
            </a:r>
          </a:p>
          <a:p>
            <a:r>
              <a:rPr lang="cs-CZ" sz="2500" dirty="0"/>
              <a:t>Konceptuální rámec</a:t>
            </a:r>
          </a:p>
          <a:p>
            <a:r>
              <a:rPr lang="cs-CZ" sz="2500" dirty="0"/>
              <a:t>Zkoumaný vzorek</a:t>
            </a:r>
          </a:p>
          <a:p>
            <a:r>
              <a:rPr lang="cs-CZ" sz="2500" dirty="0"/>
              <a:t>Sběr dat</a:t>
            </a:r>
          </a:p>
          <a:p>
            <a:r>
              <a:rPr lang="cs-CZ" sz="2500" dirty="0" smtClean="0"/>
              <a:t>Měřící nástroje </a:t>
            </a:r>
            <a:r>
              <a:rPr lang="cs-CZ" sz="2500" dirty="0"/>
              <a:t>a procedury</a:t>
            </a:r>
          </a:p>
          <a:p>
            <a:r>
              <a:rPr lang="cs-CZ" sz="2500" dirty="0"/>
              <a:t>Analýza dat</a:t>
            </a:r>
          </a:p>
          <a:p>
            <a:r>
              <a:rPr lang="cs-CZ" sz="2500" dirty="0"/>
              <a:t>Zajištění kvality </a:t>
            </a:r>
            <a:r>
              <a:rPr lang="cs-CZ" sz="2500" dirty="0" smtClean="0"/>
              <a:t>výzkumu</a:t>
            </a:r>
            <a:endParaRPr lang="cs-CZ" sz="25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8810354" y="6454164"/>
            <a:ext cx="330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4. Struktura a návrh projektu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79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4226" y="229543"/>
            <a:ext cx="8610600" cy="1293028"/>
          </a:xfrm>
        </p:spPr>
        <p:txBody>
          <a:bodyPr/>
          <a:lstStyle/>
          <a:p>
            <a:r>
              <a:rPr lang="cs-CZ" dirty="0"/>
              <a:t>Struktura a návrh </a:t>
            </a:r>
            <a:r>
              <a:rPr lang="cs-CZ" dirty="0" smtClean="0"/>
              <a:t>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0830" y="1440611"/>
            <a:ext cx="10558732" cy="51585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cap="all" dirty="0" smtClean="0"/>
              <a:t>5</a:t>
            </a:r>
            <a:r>
              <a:rPr lang="cs-CZ" sz="2500" cap="all" dirty="0"/>
              <a:t>. </a:t>
            </a:r>
            <a:r>
              <a:rPr lang="cs-CZ" sz="2500" cap="all" dirty="0" smtClean="0"/>
              <a:t>Výsledky</a:t>
            </a:r>
          </a:p>
          <a:p>
            <a:r>
              <a:rPr lang="cs-CZ" sz="2300" dirty="0" smtClean="0"/>
              <a:t>Výpočty – statistické charakteristiky a výsledky statistických postupů, tabulky</a:t>
            </a:r>
            <a:r>
              <a:rPr lang="cs-CZ" sz="2300" dirty="0"/>
              <a:t>, </a:t>
            </a:r>
            <a:r>
              <a:rPr lang="cs-CZ" sz="2300" dirty="0" smtClean="0"/>
              <a:t>grafy</a:t>
            </a:r>
          </a:p>
          <a:p>
            <a:r>
              <a:rPr lang="cs-CZ" sz="2300" dirty="0" smtClean="0"/>
              <a:t>Argumentace pro odpovědi na výzkumné otázky, zamítnutí/nezamítnutí hypotéz</a:t>
            </a:r>
            <a:endParaRPr lang="cs-CZ" sz="2300" dirty="0"/>
          </a:p>
          <a:p>
            <a:pPr marL="0" indent="0">
              <a:buNone/>
            </a:pPr>
            <a:endParaRPr lang="cs-CZ" sz="2500" cap="all" dirty="0" smtClean="0"/>
          </a:p>
          <a:p>
            <a:pPr marL="0" indent="0">
              <a:buNone/>
            </a:pPr>
            <a:r>
              <a:rPr lang="cs-CZ" sz="2500" cap="all" dirty="0" smtClean="0"/>
              <a:t>6</a:t>
            </a:r>
            <a:r>
              <a:rPr lang="cs-CZ" sz="2500" cap="all" dirty="0"/>
              <a:t>. Diskuse</a:t>
            </a:r>
          </a:p>
          <a:p>
            <a:r>
              <a:rPr lang="cs-CZ" sz="2300" dirty="0" smtClean="0"/>
              <a:t>Diskuse výsledků vzhledem k vědecké literatuře</a:t>
            </a:r>
          </a:p>
          <a:p>
            <a:r>
              <a:rPr lang="cs-CZ" sz="2300" dirty="0" smtClean="0"/>
              <a:t>Důsledky pro praxi, teorii nebo další výzkum</a:t>
            </a:r>
          </a:p>
          <a:p>
            <a:pPr marL="0" indent="0">
              <a:buNone/>
            </a:pPr>
            <a:endParaRPr lang="cs-CZ" sz="2500" cap="all" dirty="0" smtClean="0"/>
          </a:p>
          <a:p>
            <a:pPr marL="0" indent="0">
              <a:buNone/>
            </a:pPr>
            <a:r>
              <a:rPr lang="cs-CZ" sz="2500" cap="all" dirty="0" smtClean="0"/>
              <a:t>7</a:t>
            </a:r>
            <a:r>
              <a:rPr lang="cs-CZ" sz="2500" cap="all" dirty="0"/>
              <a:t>. </a:t>
            </a:r>
            <a:r>
              <a:rPr lang="cs-CZ" sz="2500" cap="all" dirty="0" smtClean="0"/>
              <a:t>Závěry</a:t>
            </a:r>
          </a:p>
          <a:p>
            <a:r>
              <a:rPr lang="cs-CZ" sz="2300" dirty="0" smtClean="0"/>
              <a:t>Doporučení pro další výzkum</a:t>
            </a:r>
            <a:endParaRPr lang="cs-CZ" sz="23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8810354" y="6454164"/>
            <a:ext cx="330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4. Struktura a návrh projektu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37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 smtClean="0"/>
              <a:t>Kvantitativní, </a:t>
            </a:r>
            <a:r>
              <a:rPr lang="cs-CZ" dirty="0"/>
              <a:t>kvalitativní data, nebo obojí?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38023" y="1578634"/>
            <a:ext cx="11792309" cy="4875530"/>
          </a:xfrm>
        </p:spPr>
        <p:txBody>
          <a:bodyPr>
            <a:normAutofit/>
          </a:bodyPr>
          <a:lstStyle/>
          <a:p>
            <a:r>
              <a:rPr lang="cs-CZ" sz="2600" dirty="0"/>
              <a:t>klíčový aspekt plánu a </a:t>
            </a:r>
            <a:r>
              <a:rPr lang="cs-CZ" sz="2600" dirty="0" smtClean="0"/>
              <a:t>metody. Logika </a:t>
            </a:r>
            <a:r>
              <a:rPr lang="cs-CZ" sz="2600" dirty="0"/>
              <a:t>studie - včetně způsobu, jak jsou formulovány výzkumné otázky - jasně kvantitativní, nebo </a:t>
            </a:r>
            <a:r>
              <a:rPr lang="cs-CZ" sz="2600" dirty="0" smtClean="0"/>
              <a:t>kvalitativní. Pak je zřejmý i plánu </a:t>
            </a:r>
            <a:r>
              <a:rPr lang="cs-CZ" sz="2600" dirty="0"/>
              <a:t>výzkumu, </a:t>
            </a:r>
            <a:r>
              <a:rPr lang="cs-CZ" sz="2600" dirty="0" smtClean="0"/>
              <a:t>výběr respondentů, sběr a analýza </a:t>
            </a:r>
            <a:r>
              <a:rPr lang="cs-CZ" sz="2600" dirty="0"/>
              <a:t>dat</a:t>
            </a:r>
            <a:r>
              <a:rPr lang="cs-CZ" sz="2600" dirty="0" smtClean="0"/>
              <a:t>. </a:t>
            </a:r>
            <a:r>
              <a:rPr lang="cs-CZ" sz="2600" dirty="0" smtClean="0">
                <a:solidFill>
                  <a:srgbClr val="00B0F0"/>
                </a:solidFill>
              </a:rPr>
              <a:t>Příklady</a:t>
            </a:r>
          </a:p>
          <a:p>
            <a:r>
              <a:rPr lang="cs-CZ" sz="2600" dirty="0" smtClean="0"/>
              <a:t>Někdy lze výzkum provést oběma způsoby, jak volbu provést?</a:t>
            </a:r>
          </a:p>
          <a:p>
            <a:pPr marL="457200" lvl="0" indent="-457200">
              <a:buFont typeface="+mj-lt"/>
              <a:buAutoNum type="arabicPeriod"/>
            </a:pPr>
            <a:endParaRPr lang="cs-CZ" sz="26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cs-CZ" sz="2600" dirty="0" smtClean="0"/>
              <a:t>Z výzkumných otázek se podívejte na typ dat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5. Metody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4129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 smtClean="0"/>
              <a:t>Kvantitativní, </a:t>
            </a:r>
            <a:r>
              <a:rPr lang="cs-CZ" dirty="0"/>
              <a:t>kvalitativní data, nebo obojí?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38023" y="1578634"/>
            <a:ext cx="11792309" cy="4875530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 startAt="2"/>
            </a:pPr>
            <a:r>
              <a:rPr lang="cs-CZ" sz="2800" dirty="0" smtClean="0"/>
              <a:t>Chcete provést standardizované srovnání, kvantifikovat vztahy mezi proměnnými a popsat variabilitu? </a:t>
            </a:r>
            <a:r>
              <a:rPr lang="cs-CZ" sz="2800" dirty="0" smtClean="0">
                <a:solidFill>
                  <a:srgbClr val="00B050"/>
                </a:solidFill>
              </a:rPr>
              <a:t>→ kvantitativní metody a data</a:t>
            </a:r>
            <a:r>
              <a:rPr lang="cs-CZ" sz="2800" dirty="0" smtClean="0"/>
              <a:t>. Chceme spíše usilovat o podrobnější studium fenoménu nebo situace, se zaměřením na interpretace anebo na procesy? </a:t>
            </a:r>
            <a:r>
              <a:rPr lang="cs-CZ" sz="2800" dirty="0" smtClean="0">
                <a:solidFill>
                  <a:srgbClr val="00B050"/>
                </a:solidFill>
              </a:rPr>
              <a:t>→ kvalitativní metody a data</a:t>
            </a:r>
            <a:r>
              <a:rPr lang="cs-CZ" sz="2800" dirty="0" smtClean="0"/>
              <a:t>.</a:t>
            </a:r>
          </a:p>
          <a:p>
            <a:pPr marL="457200" lvl="0" indent="-457200">
              <a:buFont typeface="+mj-lt"/>
              <a:buAutoNum type="arabicPeriod" startAt="2"/>
            </a:pPr>
            <a:r>
              <a:rPr lang="cs-CZ" sz="2800" dirty="0" smtClean="0"/>
              <a:t>Jaké </a:t>
            </a:r>
            <a:r>
              <a:rPr lang="cs-CZ" sz="2800" dirty="0"/>
              <a:t>návrhy nalézáme v literatuře o tématu k této metodologické otázce?</a:t>
            </a:r>
          </a:p>
          <a:p>
            <a:pPr marL="457200" lvl="0" indent="-457200">
              <a:buFont typeface="+mj-lt"/>
              <a:buAutoNum type="arabicPeriod" startAt="2"/>
            </a:pPr>
            <a:r>
              <a:rPr lang="cs-CZ" sz="2800" dirty="0"/>
              <a:t>Jaké jsou praktické důsledky každé alternativy (včetně přístupu k </a:t>
            </a:r>
            <a:r>
              <a:rPr lang="cs-CZ" sz="2800" dirty="0" smtClean="0"/>
              <a:t>datům)?</a:t>
            </a:r>
            <a:endParaRPr lang="cs-CZ" sz="2800" dirty="0"/>
          </a:p>
          <a:p>
            <a:pPr marL="457200" lvl="0" indent="-457200">
              <a:buFont typeface="+mj-lt"/>
              <a:buAutoNum type="arabicPeriod" startAt="2"/>
            </a:pPr>
            <a:r>
              <a:rPr lang="cs-CZ" sz="2800" dirty="0"/>
              <a:t>Která cesta vede k většímu poznání?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cs-CZ" sz="2800" dirty="0"/>
              <a:t>Jaký typ výzkumu je nám bližší?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5. Metody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63138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 smtClean="0"/>
              <a:t>Kvantitativní, </a:t>
            </a:r>
            <a:r>
              <a:rPr lang="cs-CZ" dirty="0"/>
              <a:t>kvalitativní </a:t>
            </a:r>
            <a:r>
              <a:rPr lang="cs-CZ" dirty="0" smtClean="0"/>
              <a:t>data?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38023" y="1457864"/>
            <a:ext cx="11792309" cy="4996300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Otázky musí být jasně formulované.</a:t>
            </a:r>
          </a:p>
          <a:p>
            <a:pPr lvl="0"/>
            <a:r>
              <a:rPr lang="cs-CZ" dirty="0"/>
              <a:t>Je vhodné, aby otázky rozhodovaly o povaze dat.</a:t>
            </a:r>
          </a:p>
          <a:p>
            <a:pPr lvl="0"/>
            <a:r>
              <a:rPr lang="cs-CZ" dirty="0"/>
              <a:t>Měřit je užitečné, pokud je to proveditelné a pomůže to.</a:t>
            </a:r>
          </a:p>
          <a:p>
            <a:pPr lvl="0"/>
            <a:r>
              <a:rPr lang="cs-CZ" dirty="0"/>
              <a:t>Jestliže je to zapotřebí, využijeme oba typy dat.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Každý návrh výzkumu musí jasně formulovat, do jaké míry by výzkum měl:</a:t>
            </a:r>
          </a:p>
          <a:p>
            <a:pPr lvl="0"/>
            <a:r>
              <a:rPr lang="cs-CZ" dirty="0"/>
              <a:t>použít kvantitativní data,</a:t>
            </a:r>
          </a:p>
          <a:p>
            <a:pPr lvl="0"/>
            <a:r>
              <a:rPr lang="cs-CZ" dirty="0"/>
              <a:t>použít kvalitativní data,</a:t>
            </a:r>
          </a:p>
          <a:p>
            <a:pPr lvl="0"/>
            <a:r>
              <a:rPr lang="cs-CZ" dirty="0"/>
              <a:t>kombinovat oba typy metod a dat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Budou-li </a:t>
            </a:r>
            <a:r>
              <a:rPr lang="cs-CZ" dirty="0"/>
              <a:t>se kombinovat oba přístupy, pak musí být jasné, jaké výzkumné otázky budou vyžadovat kvantitativní data, jaké kvalitativní data a jaké oba typy dat</a:t>
            </a:r>
          </a:p>
          <a:p>
            <a:pPr lvl="0"/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5. Metody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52321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 smtClean="0"/>
              <a:t>Kvantitativní, </a:t>
            </a:r>
            <a:r>
              <a:rPr lang="cs-CZ" dirty="0"/>
              <a:t>kvalitativní </a:t>
            </a:r>
            <a:r>
              <a:rPr lang="cs-CZ" dirty="0" smtClean="0"/>
              <a:t>data?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38023" y="1457864"/>
            <a:ext cx="11792309" cy="4996300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Srovnání obou přístupů:</a:t>
            </a:r>
          </a:p>
          <a:p>
            <a:r>
              <a:rPr lang="cs-CZ" dirty="0" smtClean="0"/>
              <a:t>s. 16-22</a:t>
            </a:r>
          </a:p>
          <a:p>
            <a:r>
              <a:rPr lang="cs-CZ" sz="2400" dirty="0" smtClean="0">
                <a:hlinkClick r:id="rId2"/>
              </a:rPr>
              <a:t>http</a:t>
            </a:r>
            <a:r>
              <a:rPr lang="cs-CZ" sz="2400" dirty="0">
                <a:hlinkClick r:id="rId2"/>
              </a:rPr>
              <a:t>://www.fsps.muni.cz/impact/knihovna/metodologie-vyzkumne-prace/</a:t>
            </a:r>
            <a:endParaRPr lang="cs-CZ" sz="2400" dirty="0"/>
          </a:p>
          <a:p>
            <a:pPr lvl="0"/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5. Metody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6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 smtClean="0"/>
              <a:t>Kvantitativní, </a:t>
            </a:r>
            <a:r>
              <a:rPr lang="cs-CZ" dirty="0"/>
              <a:t>kvalitativní </a:t>
            </a:r>
            <a:r>
              <a:rPr lang="cs-CZ" dirty="0" smtClean="0"/>
              <a:t>data?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5. Metody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50498" y="1883435"/>
            <a:ext cx="7021901" cy="6987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cs-CZ" sz="2800" dirty="0" smtClean="0"/>
              <a:t>Rozhodnutí o postupu, metodologii</a:t>
            </a:r>
            <a:r>
              <a:rPr lang="en-GB" sz="2800" dirty="0" smtClean="0"/>
              <a:t>.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85800" y="2590800"/>
            <a:ext cx="38100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cs-CZ" altLang="cs-CZ" sz="3200" dirty="0" smtClean="0"/>
              <a:t>Kvantitativní:</a:t>
            </a:r>
            <a:endParaRPr lang="en-GB" altLang="cs-CZ" sz="3200" dirty="0" smtClean="0"/>
          </a:p>
          <a:p>
            <a:r>
              <a:rPr lang="cs-CZ" altLang="cs-CZ" dirty="0" smtClean="0"/>
              <a:t>Šetření</a:t>
            </a:r>
            <a:endParaRPr lang="en-GB" altLang="cs-CZ" dirty="0" smtClean="0"/>
          </a:p>
          <a:p>
            <a:r>
              <a:rPr lang="cs-CZ" altLang="cs-CZ" dirty="0" smtClean="0"/>
              <a:t>Úplný výběr</a:t>
            </a:r>
            <a:endParaRPr lang="en-GB" altLang="cs-CZ" dirty="0" smtClean="0"/>
          </a:p>
          <a:p>
            <a:r>
              <a:rPr lang="en-GB" altLang="cs-CZ" dirty="0" smtClean="0"/>
              <a:t>Experiment</a:t>
            </a:r>
          </a:p>
          <a:p>
            <a:r>
              <a:rPr lang="cs-CZ" altLang="cs-CZ" dirty="0" smtClean="0"/>
              <a:t>Obsahová analýza</a:t>
            </a:r>
            <a:endParaRPr lang="en-GB" altLang="cs-CZ" sz="3200" dirty="0" smtClean="0"/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>
          <a:xfrm>
            <a:off x="4639574" y="2582174"/>
            <a:ext cx="5876026" cy="35814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cs-CZ" altLang="cs-CZ" sz="3200" dirty="0" smtClean="0"/>
              <a:t>Kvalitativní:</a:t>
            </a:r>
            <a:endParaRPr lang="en-GB" altLang="cs-CZ" sz="3200" dirty="0" smtClean="0"/>
          </a:p>
          <a:p>
            <a:r>
              <a:rPr lang="en-GB" altLang="cs-CZ" sz="2400" dirty="0" smtClean="0"/>
              <a:t>Participant</a:t>
            </a:r>
            <a:r>
              <a:rPr lang="cs-CZ" altLang="cs-CZ" sz="2400" dirty="0" smtClean="0"/>
              <a:t>ní pozorování</a:t>
            </a:r>
            <a:r>
              <a:rPr lang="en-GB" altLang="cs-CZ" sz="2400" dirty="0" smtClean="0"/>
              <a:t> (</a:t>
            </a:r>
            <a:r>
              <a:rPr lang="cs-CZ" altLang="cs-CZ" sz="2400" dirty="0" smtClean="0"/>
              <a:t>skryté</a:t>
            </a:r>
            <a:r>
              <a:rPr lang="en-GB" altLang="cs-CZ" sz="2400" dirty="0" smtClean="0"/>
              <a:t>)</a:t>
            </a:r>
          </a:p>
          <a:p>
            <a:r>
              <a:rPr lang="en-GB" altLang="cs-CZ" sz="2400" dirty="0" smtClean="0"/>
              <a:t>Semi-</a:t>
            </a:r>
            <a:r>
              <a:rPr lang="en-GB" altLang="cs-CZ" sz="2400" dirty="0" err="1" smtClean="0"/>
              <a:t>stru</a:t>
            </a:r>
            <a:r>
              <a:rPr lang="cs-CZ" altLang="cs-CZ" sz="2400" dirty="0" smtClean="0"/>
              <a:t>k</a:t>
            </a:r>
            <a:r>
              <a:rPr lang="en-GB" altLang="cs-CZ" sz="2400" dirty="0" smtClean="0"/>
              <a:t>tur</a:t>
            </a:r>
            <a:r>
              <a:rPr lang="cs-CZ" altLang="cs-CZ" sz="2400" dirty="0" err="1" smtClean="0"/>
              <a:t>ované</a:t>
            </a:r>
            <a:r>
              <a:rPr lang="en-GB" altLang="cs-CZ" sz="2400" dirty="0" smtClean="0"/>
              <a:t> </a:t>
            </a:r>
            <a:r>
              <a:rPr lang="cs-CZ" altLang="cs-CZ" sz="2400" dirty="0" smtClean="0"/>
              <a:t>i</a:t>
            </a:r>
            <a:r>
              <a:rPr lang="en-GB" altLang="cs-CZ" sz="2400" dirty="0" err="1" smtClean="0"/>
              <a:t>nterviews</a:t>
            </a:r>
            <a:endParaRPr lang="en-GB" altLang="cs-CZ" sz="2400" dirty="0" smtClean="0"/>
          </a:p>
          <a:p>
            <a:r>
              <a:rPr lang="en-GB" altLang="cs-CZ" sz="2400" dirty="0" err="1" smtClean="0"/>
              <a:t>Etnogra</a:t>
            </a:r>
            <a:r>
              <a:rPr lang="cs-CZ" altLang="cs-CZ" sz="2400" dirty="0" err="1" smtClean="0"/>
              <a:t>fie</a:t>
            </a:r>
            <a:endParaRPr lang="en-GB" altLang="cs-CZ" sz="2400" dirty="0" smtClean="0"/>
          </a:p>
          <a:p>
            <a:pPr>
              <a:buFontTx/>
              <a:buNone/>
            </a:pPr>
            <a:endParaRPr lang="en-GB" altLang="cs-CZ" dirty="0" smtClean="0"/>
          </a:p>
          <a:p>
            <a:endParaRPr lang="en-GB" altLang="cs-CZ" dirty="0" smtClean="0"/>
          </a:p>
          <a:p>
            <a:endParaRPr lang="en-GB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4968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527540" y="151903"/>
            <a:ext cx="9099430" cy="935026"/>
          </a:xfrm>
        </p:spPr>
        <p:txBody>
          <a:bodyPr/>
          <a:lstStyle/>
          <a:p>
            <a:r>
              <a:rPr lang="cs-CZ" dirty="0" smtClean="0"/>
              <a:t>Výběr respondentů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5. Metody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46649" y="612482"/>
            <a:ext cx="11928051" cy="53672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V </a:t>
            </a:r>
            <a:r>
              <a:rPr lang="cs-CZ" sz="2400" cap="non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kvantitativním 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výzkumu může být vzorek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náhodný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 (v případě, že je důležitá </a:t>
            </a:r>
            <a:r>
              <a:rPr lang="cs-CZ" sz="2400" cap="none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reprezentativnost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), nebo </a:t>
            </a:r>
            <a:r>
              <a:rPr lang="cs-CZ" sz="2400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záměrný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 (pokud je například cílem výzkumu studovat vztah mezi proměnnými). </a:t>
            </a:r>
            <a:endParaRPr lang="cs-CZ" sz="2400" cap="non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V </a:t>
            </a:r>
            <a:r>
              <a:rPr lang="cs-CZ" sz="2400" cap="non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kvalitativním 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výzkumu je užíváno mnoho různých strategií pro výběr vzorku (maximální homogennost i variace, kritický případ, typický případ). </a:t>
            </a:r>
          </a:p>
          <a:p>
            <a:pPr algn="l">
              <a:spcBef>
                <a:spcPts val="1000"/>
              </a:spcBef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l">
              <a:spcBef>
                <a:spcPts val="1000"/>
              </a:spcBef>
            </a:pPr>
            <a:r>
              <a:rPr lang="cs-CZ" sz="24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Výběr respondentů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je část procesu 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výzkumu, </a:t>
            </a:r>
            <a:endParaRPr lang="cs-CZ" sz="2400" cap="non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je v 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souhlasu s logikou studie a </a:t>
            </a:r>
            <a:endParaRPr lang="cs-CZ" sz="2400" cap="non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je popsán 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plán </a:t>
            </a:r>
            <a:r>
              <a:rPr lang="cs-CZ" sz="24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výběru</a:t>
            </a:r>
            <a:endParaRPr lang="cs-CZ" sz="24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spcBef>
                <a:spcPts val="1000"/>
              </a:spcBef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5063706" y="3185716"/>
          <a:ext cx="7128294" cy="279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147">
                  <a:extLst>
                    <a:ext uri="{9D8B030D-6E8A-4147-A177-3AD203B41FA5}">
                      <a16:colId xmlns:a16="http://schemas.microsoft.com/office/drawing/2014/main" val="935342576"/>
                    </a:ext>
                  </a:extLst>
                </a:gridCol>
                <a:gridCol w="3564147">
                  <a:extLst>
                    <a:ext uri="{9D8B030D-6E8A-4147-A177-3AD203B41FA5}">
                      <a16:colId xmlns:a16="http://schemas.microsoft.com/office/drawing/2014/main" val="1084236872"/>
                    </a:ext>
                  </a:extLst>
                </a:gridCol>
              </a:tblGrid>
              <a:tr h="2340817">
                <a:tc>
                  <a:txBody>
                    <a:bodyPr/>
                    <a:lstStyle/>
                    <a:p>
                      <a:pPr algn="l">
                        <a:spcBef>
                          <a:spcPts val="1000"/>
                        </a:spcBef>
                      </a:pPr>
                      <a:r>
                        <a:rPr lang="cs-CZ" sz="1800" b="1" cap="none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Studie kvantitativní:</a:t>
                      </a:r>
                    </a:p>
                    <a:p>
                      <a:pPr marL="285750" lvl="0" indent="-285750" algn="l">
                        <a:spcBef>
                          <a:spcPts val="1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cap="none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strategie výběru u vzorku, zvláště pokud je účelový nebo reprezentativní (či oboje),</a:t>
                      </a:r>
                    </a:p>
                    <a:p>
                      <a:pPr marL="285750" lvl="0" indent="-285750" algn="l">
                        <a:spcBef>
                          <a:spcPts val="1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cap="none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jaké budou cíle v souvislosti s zobecněním výsledků;</a:t>
                      </a:r>
                    </a:p>
                    <a:p>
                      <a:pPr marL="285750" lvl="0" indent="-285750" algn="l">
                        <a:spcBef>
                          <a:spcPts val="1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cap="none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jakou bude mít vzorek velikost;</a:t>
                      </a:r>
                    </a:p>
                    <a:p>
                      <a:pPr marL="285750" lvl="0" indent="-285750" algn="l">
                        <a:spcBef>
                          <a:spcPts val="1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cap="none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jak bude vybírán.</a:t>
                      </a:r>
                      <a:endParaRPr lang="cs-CZ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Studie kvalitativní: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kern="120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strategii výběru vzorku, včetně záměru, který se týká možného zobecnění výsledků;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kern="120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velikost navrhovaného vzorku;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kern="120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jak bude výzkumný vzorek vybrán.</a:t>
                      </a:r>
                    </a:p>
                    <a:p>
                      <a:endParaRPr lang="cs-CZ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4647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913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 smtClean="0"/>
              <a:t>Výběr respondentů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5. Metody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46649" y="1362974"/>
            <a:ext cx="11928051" cy="50911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altLang="cs-CZ" sz="28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Dostupnost subjektů, objektů,</a:t>
            </a:r>
            <a:r>
              <a:rPr lang="en-GB" altLang="cs-CZ" sz="28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8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komunity</a:t>
            </a:r>
            <a:r>
              <a:rPr lang="en-GB" altLang="cs-CZ" sz="28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altLang="cs-CZ" sz="28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týmu</a:t>
            </a:r>
            <a:r>
              <a:rPr lang="en-GB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, do</a:t>
            </a:r>
            <a:r>
              <a:rPr lang="cs-CZ" altLang="cs-CZ" sz="2800" cap="non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kumentů</a:t>
            </a:r>
            <a:r>
              <a:rPr lang="en-GB" altLang="cs-CZ" sz="28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altLang="cs-CZ" sz="28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atd</a:t>
            </a:r>
            <a:r>
              <a:rPr lang="cs-CZ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altLang="cs-CZ" sz="2800" cap="non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altLang="cs-CZ" sz="28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Přístup </a:t>
            </a:r>
            <a:r>
              <a:rPr lang="cs-CZ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není vždy možný,  </a:t>
            </a:r>
            <a:r>
              <a:rPr lang="cs-CZ" altLang="cs-CZ" sz="28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gate-keepers</a:t>
            </a:r>
            <a:r>
              <a:rPr lang="en-GB" altLang="cs-CZ" sz="28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altLang="cs-CZ" sz="2800" cap="non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altLang="cs-CZ" sz="28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Získání </a:t>
            </a:r>
            <a:r>
              <a:rPr lang="cs-CZ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reprezentativního </a:t>
            </a:r>
            <a:r>
              <a:rPr lang="cs-CZ" altLang="cs-CZ" sz="28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vzorku (je to možné?)</a:t>
            </a:r>
          </a:p>
          <a:p>
            <a:pPr algn="l">
              <a:spcBef>
                <a:spcPts val="1000"/>
              </a:spcBef>
            </a:pPr>
            <a:endParaRPr lang="cs-CZ" sz="2800" cap="non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8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Velikost </a:t>
            </a:r>
            <a:r>
              <a:rPr 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výzkumného vzorku je většinou funkcí účelu studie, dostupnosti a praktických omezení. 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Pokud jde o případovou studii, pak je nutné zdůvodnit volbu případu i základ vzorkování uvnitř případu.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altLang="cs-CZ" sz="2600" cap="none" dirty="0"/>
          </a:p>
        </p:txBody>
      </p:sp>
    </p:spTree>
    <p:extLst>
      <p:ext uri="{BB962C8B-B14F-4D97-AF65-F5344CB8AC3E}">
        <p14:creationId xmlns:p14="http://schemas.microsoft.com/office/powerpoint/2010/main" val="384108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 smtClean="0"/>
              <a:t>Sběr dat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5. Metody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992038"/>
            <a:ext cx="11755523" cy="55554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Provedení designu - sběr </a:t>
            </a:r>
            <a:r>
              <a:rPr lang="cs-CZ" altLang="cs-CZ" sz="25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dat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altLang="cs-CZ" sz="25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Každá </a:t>
            </a: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metoda má jiný způsob, jak získat data</a:t>
            </a:r>
            <a:r>
              <a:rPr lang="en-GB" altLang="cs-CZ" sz="25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altLang="cs-CZ" sz="2500" cap="non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spcBef>
                <a:spcPts val="1000"/>
              </a:spcBef>
            </a:pPr>
            <a:r>
              <a:rPr lang="cs-CZ" sz="2500" b="1" cap="none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Kvantitativní </a:t>
            </a:r>
            <a:r>
              <a:rPr lang="cs-CZ" sz="2500" b="1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Nástroje </a:t>
            </a:r>
            <a:r>
              <a:rPr lang="cs-CZ" sz="25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- dotazníky</a:t>
            </a: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standardizované měřicí instrumenty, ad hoc hodnotící škály nebo pozorovací formuláře. </a:t>
            </a:r>
            <a:endParaRPr lang="cs-CZ" sz="2500" cap="non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5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Použít </a:t>
            </a: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existující měřicí nástroj nebo </a:t>
            </a:r>
            <a:r>
              <a:rPr lang="cs-CZ" sz="25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vyvíjet </a:t>
            </a: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vlastní měřicí nástroj, (nebo jeho část)? </a:t>
            </a:r>
            <a:endParaRPr lang="cs-CZ" sz="2500" cap="non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5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Jedna </a:t>
            </a: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z těchto možností, nebo obě jsou přípustné a závisí to na dané studii. Každá alternativa má implikace pro to, co je nutné do návrhu výzkumu zařadit.</a:t>
            </a:r>
          </a:p>
          <a:p>
            <a:pPr lvl="0" algn="l">
              <a:spcBef>
                <a:spcPts val="1000"/>
              </a:spcBef>
            </a:pPr>
            <a:r>
              <a:rPr lang="cs-CZ" sz="2500" cap="none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existující nástroj - </a:t>
            </a:r>
            <a:r>
              <a:rPr lang="cs-CZ" sz="25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uvést </a:t>
            </a: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krátkou historii jeho vzniku, jeho použití ve výzkumu a jeho psychometrické charakteristiky.</a:t>
            </a:r>
          </a:p>
          <a:p>
            <a:pPr lvl="0" algn="l">
              <a:spcBef>
                <a:spcPts val="1000"/>
              </a:spcBef>
            </a:pPr>
            <a:r>
              <a:rPr lang="cs-CZ" sz="2500" cap="none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vlastní nástroj – </a:t>
            </a:r>
            <a:r>
              <a:rPr lang="cs-CZ" sz="25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uvést náčrt</a:t>
            </a: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v jakých krocích se to uskuteční, přičemž zmíníme také způsob ověření nástroje.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altLang="cs-CZ" sz="25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61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Pokyny k vypracování závěrečných prací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Předpisy, </a:t>
            </a:r>
            <a:r>
              <a:rPr lang="cs-CZ" dirty="0" smtClean="0"/>
              <a:t>pokyny</a:t>
            </a:r>
            <a:endParaRPr lang="cs-CZ" dirty="0" smtClean="0">
              <a:hlinkClick r:id="rId2"/>
            </a:endParaRPr>
          </a:p>
          <a:p>
            <a:pPr lvl="1"/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www.fsps.muni.cz/studenti/bc-a-nmgr-studium/zaverecna-prace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Směrnice děkana </a:t>
            </a:r>
            <a:r>
              <a:rPr lang="cs-CZ" dirty="0" err="1"/>
              <a:t>FSpS</a:t>
            </a:r>
            <a:r>
              <a:rPr lang="cs-CZ" dirty="0"/>
              <a:t> č. 2/2020 </a:t>
            </a:r>
            <a:r>
              <a:rPr lang="cs-CZ" dirty="0">
                <a:hlinkClick r:id="rId3"/>
              </a:rPr>
              <a:t>Závěrečná práce a státní závěrečná zkouška</a:t>
            </a:r>
            <a:r>
              <a:rPr lang="cs-CZ" dirty="0"/>
              <a:t> v Bc. a </a:t>
            </a:r>
            <a:r>
              <a:rPr lang="cs-CZ" dirty="0" err="1"/>
              <a:t>NMgr</a:t>
            </a:r>
            <a:r>
              <a:rPr lang="cs-CZ" dirty="0"/>
              <a:t>. studiu (účinné od 1.10.2020)</a:t>
            </a:r>
          </a:p>
          <a:p>
            <a:r>
              <a:rPr lang="cs-CZ" dirty="0"/>
              <a:t>Opatření děkana </a:t>
            </a:r>
            <a:r>
              <a:rPr lang="cs-CZ" dirty="0" err="1"/>
              <a:t>FSpS</a:t>
            </a:r>
            <a:r>
              <a:rPr lang="cs-CZ" dirty="0"/>
              <a:t> č. 17/2020 </a:t>
            </a:r>
            <a:r>
              <a:rPr lang="cs-CZ" dirty="0">
                <a:hlinkClick r:id="rId4"/>
              </a:rPr>
              <a:t>Vedoucí a oponenti závěrečných prací</a:t>
            </a:r>
            <a:endParaRPr lang="cs-CZ" dirty="0"/>
          </a:p>
          <a:p>
            <a:r>
              <a:rPr lang="cs-CZ" dirty="0"/>
              <a:t>Směrnice děkana </a:t>
            </a:r>
            <a:r>
              <a:rPr lang="cs-CZ" dirty="0" err="1"/>
              <a:t>FSpS</a:t>
            </a:r>
            <a:r>
              <a:rPr lang="cs-CZ" dirty="0"/>
              <a:t> č. 3/2020 </a:t>
            </a:r>
            <a:r>
              <a:rPr lang="cs-CZ" dirty="0">
                <a:hlinkClick r:id="rId5"/>
              </a:rPr>
              <a:t>Pokyny k </a:t>
            </a:r>
            <a:r>
              <a:rPr lang="cs-CZ" dirty="0" err="1">
                <a:hlinkClick r:id="rId5"/>
              </a:rPr>
              <a:t>vypracovani</a:t>
            </a:r>
            <a:r>
              <a:rPr lang="cs-CZ" dirty="0">
                <a:hlinkClick r:id="rId5"/>
              </a:rPr>
              <a:t> závěrečných prací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172169" y="6488668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0. úvod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92574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 smtClean="0"/>
              <a:t>Sběr dat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5. Metody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992038"/>
            <a:ext cx="11755523" cy="55554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000"/>
              </a:spcBef>
            </a:pPr>
            <a:r>
              <a:rPr lang="cs-CZ" sz="2500" b="1" cap="none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Kvalitativní </a:t>
            </a:r>
            <a:r>
              <a:rPr lang="cs-CZ" sz="2500" b="1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5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Obtížnější, řada možností</a:t>
            </a:r>
          </a:p>
          <a:p>
            <a:pPr marL="342900" lvl="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Jestliže budou provedeny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rozhovory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, jaký typ rozhovoru, a především jaký stupeň strukturovanosti se použije? Jestliže se bude postupovat </a:t>
            </a:r>
            <a:r>
              <a:rPr lang="cs-CZ" sz="24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standardizovaně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, jak bude nástroj připravován a testován (pokud to je vhodné)?</a:t>
            </a:r>
          </a:p>
          <a:p>
            <a:pPr marL="342900" lvl="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Stejně uvažujeme u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pozorování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: Jaký stupeň strukturovanosti a standardizace předpokládáme? Jak budou použité formuláře nebo návody připravovány a testovány?</a:t>
            </a:r>
          </a:p>
          <a:p>
            <a:pPr marL="342900" lvl="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Použijí-li se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dokumenty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, které a jak? Uvedeme způsob výběru a úvahy o možnosti přístupu?</a:t>
            </a:r>
          </a:p>
          <a:p>
            <a:pPr marL="342900" lvl="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Budou-li využity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deníky, zápisky, zprávy </a:t>
            </a:r>
            <a:r>
              <a:rPr lang="cs-CZ" sz="24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nebo 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jiný kvalitativní materiál, jak bude organizován jejich sběr a případné </a:t>
            </a:r>
            <a:r>
              <a:rPr lang="cs-CZ" sz="24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výběr? 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Jaké pokyny budou dány participantům v případě deníků, zápisků a zpráv o kritických událostech?</a:t>
            </a:r>
          </a:p>
        </p:txBody>
      </p:sp>
    </p:spTree>
    <p:extLst>
      <p:ext uri="{BB962C8B-B14F-4D97-AF65-F5344CB8AC3E}">
        <p14:creationId xmlns:p14="http://schemas.microsoft.com/office/powerpoint/2010/main" val="3449710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 smtClean="0"/>
              <a:t>Analýza dat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5. Metody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992038"/>
            <a:ext cx="11755523" cy="55554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Analýza </a:t>
            </a:r>
            <a:r>
              <a:rPr lang="cs-CZ" sz="2300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kvantitativních </a:t>
            </a: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dat probíhá pomocí statistiky </a:t>
            </a:r>
            <a:r>
              <a:rPr lang="cs-CZ" sz="23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– zaběhnuté a zdokumentované techniky</a:t>
            </a:r>
            <a:endParaRPr lang="cs-CZ" sz="23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3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Analýza </a:t>
            </a:r>
            <a:r>
              <a:rPr lang="cs-CZ" sz="2300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kvalitativních </a:t>
            </a: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dat </a:t>
            </a:r>
            <a:r>
              <a:rPr lang="cs-CZ" sz="23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– dynamické vývoj, existuje pestré přístupy </a:t>
            </a: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23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možnosti, </a:t>
            </a: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jak postupovat, </a:t>
            </a:r>
            <a:r>
              <a:rPr lang="cs-CZ" sz="23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např. kódování</a:t>
            </a:r>
            <a:endParaRPr lang="cs-CZ" sz="23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spcBef>
                <a:spcPts val="1000"/>
              </a:spcBef>
            </a:pPr>
            <a:endParaRPr lang="cs-CZ" sz="2300" cap="non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3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V </a:t>
            </a: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návrhu projektu - na obecné úrovni vymezit, jakou analytickou techniku lze použít, včetně </a:t>
            </a:r>
            <a:r>
              <a:rPr lang="cs-CZ" sz="23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počítačových programů, </a:t>
            </a: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budou-li při analýze nějaké použity. 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3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Analýza </a:t>
            </a: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dat je oblastí, kde musí student vyhledat radu experta, protože zde hraje velkou roli úroveň metodologické kvalifikace (např. mnohonásobná regrese nebo </a:t>
            </a:r>
            <a:r>
              <a:rPr lang="cs-CZ" sz="2300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zakotvená teorie).</a:t>
            </a:r>
            <a:endParaRPr lang="cs-CZ" sz="23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300" cap="none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 </a:t>
            </a:r>
            <a:r>
              <a:rPr lang="cs-CZ" sz="23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přípustné, aby studenti neměli technickou zběhlost ve stadiu přípravy návrhu, před z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ahájením výzkumu. Student získá tuto zběhlost až během výzkumu a má ji demonstrovat po dokončení výzkumu. </a:t>
            </a:r>
            <a:r>
              <a:rPr lang="cs-CZ" sz="2400" cap="none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 dobré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jestliže student získá technickou zběhlost již před započetím </a:t>
            </a:r>
            <a:r>
              <a:rPr lang="cs-CZ" sz="2400" cap="none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výzkumu </a:t>
            </a:r>
            <a:r>
              <a:rPr lang="cs-CZ" sz="2400" cap="none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</a:t>
            </a:r>
            <a:endParaRPr lang="cs-CZ" sz="2400" cap="none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9613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Varianty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Převzato z </a:t>
            </a: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web.ftvs.cuni.cz/hendl/metodologie/typy_vyzkumu.htm</a:t>
            </a:r>
            <a:endParaRPr lang="cs-CZ" dirty="0" smtClean="0"/>
          </a:p>
          <a:p>
            <a:r>
              <a:rPr lang="cs-CZ" dirty="0"/>
              <a:t>Neexistuje úplně jednotná terminologie pro označování </a:t>
            </a:r>
            <a:r>
              <a:rPr lang="cs-CZ" dirty="0" smtClean="0"/>
              <a:t>metodologie</a:t>
            </a:r>
          </a:p>
          <a:p>
            <a:r>
              <a:rPr lang="cs-CZ" dirty="0" smtClean="0"/>
              <a:t>Seznam </a:t>
            </a:r>
            <a:r>
              <a:rPr lang="cs-CZ" dirty="0"/>
              <a:t>20 typů identifikovaných metodologií spolu s jejich </a:t>
            </a:r>
            <a:r>
              <a:rPr lang="cs-CZ" dirty="0" smtClean="0"/>
              <a:t>charakteristiko</a:t>
            </a:r>
          </a:p>
          <a:p>
            <a:r>
              <a:rPr lang="cs-CZ" dirty="0"/>
              <a:t>V jedné výzkumné práci se mohou navíc uplatnit dvě nebo více metodologií </a:t>
            </a:r>
            <a:r>
              <a:rPr lang="cs-CZ" dirty="0" smtClean="0"/>
              <a:t>najednou</a:t>
            </a:r>
          </a:p>
          <a:p>
            <a:r>
              <a:rPr lang="cs-CZ" dirty="0"/>
              <a:t>Názvy metodologií se liší v různých vědních </a:t>
            </a:r>
            <a:r>
              <a:rPr lang="cs-CZ" dirty="0" smtClean="0"/>
              <a:t>oborech</a:t>
            </a:r>
          </a:p>
          <a:p>
            <a:r>
              <a:rPr lang="cs-CZ" dirty="0" smtClean="0"/>
              <a:t>Uvedené varianty se </a:t>
            </a:r>
            <a:r>
              <a:rPr lang="cs-CZ" dirty="0"/>
              <a:t>skutečně používají v praxi vědeckého zkoumání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</a:t>
            </a:r>
            <a:r>
              <a:rPr lang="cs-CZ" dirty="0" smtClean="0">
                <a:solidFill>
                  <a:srgbClr val="FF0000"/>
                </a:solidFill>
              </a:rPr>
              <a:t>. Varianty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84139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1. typ: Metodologická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185934"/>
            <a:ext cx="10820400" cy="402412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Tyto studie zkoumají nové přístupy (metody) a jejich potenciální přednosti proti současným přístupům (metodám). Obsah studie může tvořit měření, pozorování, organizování, zobrazování a komunikaci. takové studie často využívají vývojové nebo evaluační procedury.</a:t>
            </a:r>
          </a:p>
          <a:p>
            <a:pPr marL="0" indent="0">
              <a:buNone/>
            </a:pPr>
            <a:r>
              <a:rPr lang="cs-CZ" dirty="0"/>
              <a:t>Příklad: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err="1" smtClean="0"/>
              <a:t>Metaanalýza</a:t>
            </a:r>
            <a:r>
              <a:rPr lang="cs-CZ" dirty="0" smtClean="0"/>
              <a:t> klinických pokusů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Longitudinální </a:t>
            </a:r>
            <a:r>
              <a:rPr lang="cs-CZ" dirty="0"/>
              <a:t>versus průřezové studie věkových kohort při zkoumání vývoje osobnosti.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Návrh </a:t>
            </a:r>
            <a:r>
              <a:rPr lang="cs-CZ" dirty="0"/>
              <a:t>nové procedury měření.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</a:t>
            </a:r>
            <a:r>
              <a:rPr lang="cs-CZ" dirty="0" smtClean="0">
                <a:solidFill>
                  <a:srgbClr val="FF0000"/>
                </a:solidFill>
              </a:rPr>
              <a:t>. Varianty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86821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2. typ: Případová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1678" y="2194560"/>
            <a:ext cx="10820400" cy="402412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Rozbor stavu, vývoje a interakcí s prostředím jednoho nebo více jedinců, skupin, komunit a institucí, operačních jednotek, ale i programů, které se pozorují, dokumentují a analyzují, aby se popsaly a vysvětlily jejich stavy a vztahy k interním a externím ovlivňujícím </a:t>
            </a:r>
            <a:r>
              <a:rPr lang="cs-CZ" dirty="0" smtClean="0"/>
              <a:t>faktorům.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Tréninkový deník vybraného sportovce</a:t>
            </a: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Management sportovního klubu</a:t>
            </a: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Obnovení </a:t>
            </a:r>
            <a:r>
              <a:rPr lang="cs-CZ" dirty="0"/>
              <a:t>a vývoj Sokola po roce 1989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</a:t>
            </a:r>
            <a:r>
              <a:rPr lang="cs-CZ" dirty="0" smtClean="0">
                <a:solidFill>
                  <a:srgbClr val="FF0000"/>
                </a:solidFill>
              </a:rPr>
              <a:t>. Varianty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94476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3. typ: Komparace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Zkoumají se dvě nebo více existujících situací, aby se zjistily typy, stupeň a příčina jejich podobnosti a rozdílnosti.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Kurikula</a:t>
            </a:r>
            <a:r>
              <a:rPr lang="cs-CZ" dirty="0"/>
              <a:t>, které se vyučují na vysokých školách </a:t>
            </a:r>
            <a:r>
              <a:rPr lang="cs-CZ" dirty="0" err="1"/>
              <a:t>kinantropologického</a:t>
            </a:r>
            <a:r>
              <a:rPr lang="cs-CZ" dirty="0"/>
              <a:t> typu v různých zemích.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Komparace výuky tělesné výchovy na běžné základní škole a na alternativní základní </a:t>
            </a:r>
            <a:r>
              <a:rPr lang="cs-CZ" dirty="0" smtClean="0"/>
              <a:t>škole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Komparace úrovně výbušné síly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</a:t>
            </a:r>
            <a:r>
              <a:rPr lang="cs-CZ" dirty="0" smtClean="0">
                <a:solidFill>
                  <a:srgbClr val="FF0000"/>
                </a:solidFill>
              </a:rPr>
              <a:t>. Varianty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49037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39019" y="764373"/>
            <a:ext cx="9867181" cy="1293028"/>
          </a:xfrm>
        </p:spPr>
        <p:txBody>
          <a:bodyPr/>
          <a:lstStyle/>
          <a:p>
            <a:r>
              <a:rPr lang="cs-CZ" b="1" dirty="0"/>
              <a:t>4. typ: Korelačně-prediktivní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Studují se korelace mezi určitými fenomény (proměnnými) a provádí interpretace vztahů. Tyto studie zahrnují určení, kolik variace v závisle proměnné je vysvětleno variací jedné nebo více nezávislých ovlivňujících faktorů. Zjištěných vztahů se využívá pro provádění predikce.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Vztah </a:t>
            </a:r>
            <a:r>
              <a:rPr lang="cs-CZ" dirty="0"/>
              <a:t>mezi velikostí rodiny a věkem jejich členů k rozsahu využívání zdravotnických služeb.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Vztah </a:t>
            </a:r>
            <a:r>
              <a:rPr lang="cs-CZ" dirty="0"/>
              <a:t>mezi </a:t>
            </a:r>
            <a:r>
              <a:rPr lang="cs-CZ" dirty="0" err="1"/>
              <a:t>socio</a:t>
            </a:r>
            <a:r>
              <a:rPr lang="cs-CZ" dirty="0"/>
              <a:t>-demografickými parametry rodičů a způsobem a intenzitou pohybových aktivit jejich dětí</a:t>
            </a:r>
            <a:r>
              <a:rPr lang="cs-CZ" dirty="0" smtClean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Vliv laterality dolních končetin na provedení základních skoků klasického tance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</a:t>
            </a:r>
            <a:r>
              <a:rPr lang="cs-CZ" dirty="0" smtClean="0">
                <a:solidFill>
                  <a:srgbClr val="FF0000"/>
                </a:solidFill>
              </a:rPr>
              <a:t>. Varianty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72825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5. typ: Experiment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Jedna nebo více nezávisle proměnných se cíleně manipulují a pozoruje se efekt na cílovou (závisle) proměnnou. Výsledky se vysvětlují pomocí nějaké teorie nebo se tato teorie testuje. Uplatňuje se randomizace do skupin (např. do skupin s intervencí a bez intervence).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Redukce </a:t>
            </a:r>
            <a:r>
              <a:rPr lang="cs-CZ" dirty="0"/>
              <a:t>úzkosti pomocí pohybového programu.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Efektivita </a:t>
            </a:r>
            <a:r>
              <a:rPr lang="cs-CZ" dirty="0"/>
              <a:t>terapeutických postupů</a:t>
            </a:r>
            <a:r>
              <a:rPr lang="cs-CZ" dirty="0" smtClean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Zvýšení síly a vytrvalosti u seniorů na základě 3 měsíční intervence</a:t>
            </a: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</a:t>
            </a:r>
            <a:r>
              <a:rPr lang="cs-CZ" dirty="0" smtClean="0">
                <a:solidFill>
                  <a:srgbClr val="FF0000"/>
                </a:solidFill>
              </a:rPr>
              <a:t>. Varianty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78300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6. typ: </a:t>
            </a:r>
            <a:r>
              <a:rPr lang="cs-CZ" b="1" dirty="0" smtClean="0"/>
              <a:t>Evaluace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Předpokládá se, že se provádí nějaký program nebo projekt určitým způsobem a s určitými cíli. Výzkum je zaměřen na popis aktuálního průběhu a určení toho, zda se daných cílů dosahuje a které další efekty jsou přítomny. Existuje mnoho modelů evaluačního výzkumu (</a:t>
            </a:r>
            <a:r>
              <a:rPr lang="cs-CZ" dirty="0" err="1"/>
              <a:t>Hendl</a:t>
            </a:r>
            <a:r>
              <a:rPr lang="cs-CZ" dirty="0"/>
              <a:t>, 1999).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Evaluace sebeobranných modelových situací pro osoby na </a:t>
            </a:r>
            <a:r>
              <a:rPr lang="cs-CZ" dirty="0" smtClean="0"/>
              <a:t>vozíku</a:t>
            </a: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Vliv </a:t>
            </a:r>
            <a:r>
              <a:rPr lang="cs-CZ" dirty="0"/>
              <a:t>protidrogového programu.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Evaluace moderních přístupů a metod v </a:t>
            </a:r>
            <a:r>
              <a:rPr lang="cs-CZ" dirty="0" smtClean="0"/>
              <a:t>angličtině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</a:t>
            </a:r>
            <a:r>
              <a:rPr lang="cs-CZ" dirty="0" smtClean="0">
                <a:solidFill>
                  <a:srgbClr val="FF0000"/>
                </a:solidFill>
              </a:rPr>
              <a:t>. Varianty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9960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7. typ: Vývojové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Zkoumání změn v čase jednoho nebo několika veličin nebo fenoménů.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Vývojové trendy </a:t>
            </a:r>
            <a:r>
              <a:rPr lang="cs-CZ" dirty="0" smtClean="0"/>
              <a:t>v tréninku síly</a:t>
            </a: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Vývoj </a:t>
            </a:r>
            <a:r>
              <a:rPr lang="cs-CZ" dirty="0"/>
              <a:t>schopností se písemně vyjadřovat</a:t>
            </a:r>
            <a:r>
              <a:rPr lang="cs-CZ" dirty="0" smtClean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Analýza vybraných faktorů ovlivňujících </a:t>
            </a:r>
            <a:r>
              <a:rPr lang="cs-CZ" dirty="0" smtClean="0"/>
              <a:t>léčbu nemoci</a:t>
            </a: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</a:t>
            </a:r>
            <a:r>
              <a:rPr lang="cs-CZ" dirty="0" smtClean="0">
                <a:solidFill>
                  <a:srgbClr val="FF0000"/>
                </a:solidFill>
              </a:rPr>
              <a:t>. Varianty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978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95039"/>
            <a:ext cx="8610600" cy="1293028"/>
          </a:xfrm>
        </p:spPr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1678" y="1570003"/>
            <a:ext cx="10820400" cy="48998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 smtClean="0"/>
              <a:t>VĚDA</a:t>
            </a:r>
          </a:p>
          <a:p>
            <a:r>
              <a:rPr lang="cs-CZ" altLang="cs-CZ" sz="2500" dirty="0"/>
              <a:t>Utříděný soubor poznatků v dané oblasti</a:t>
            </a:r>
          </a:p>
          <a:p>
            <a:r>
              <a:rPr lang="cs-CZ" altLang="cs-CZ" sz="2500" dirty="0" smtClean="0"/>
              <a:t>Systematické a organizované získávání informací</a:t>
            </a:r>
            <a:endParaRPr lang="cs-CZ" altLang="cs-CZ" sz="2500" dirty="0"/>
          </a:p>
          <a:p>
            <a:pPr marL="0" indent="0">
              <a:buNone/>
            </a:pPr>
            <a:endParaRPr lang="cs-CZ" altLang="cs-CZ" sz="2500" dirty="0" smtClean="0"/>
          </a:p>
          <a:p>
            <a:pPr marL="0" indent="0">
              <a:buNone/>
            </a:pPr>
            <a:r>
              <a:rPr lang="cs-CZ" sz="2500" b="1" dirty="0"/>
              <a:t>Cíle vědy </a:t>
            </a:r>
            <a:r>
              <a:rPr lang="cs-CZ" sz="2500" dirty="0"/>
              <a:t>jsou:</a:t>
            </a:r>
          </a:p>
          <a:p>
            <a:pPr lvl="0"/>
            <a:r>
              <a:rPr lang="cs-CZ" sz="2500" dirty="0"/>
              <a:t>deskripce (popis)</a:t>
            </a:r>
          </a:p>
          <a:p>
            <a:pPr lvl="0"/>
            <a:r>
              <a:rPr lang="cs-CZ" sz="2500" dirty="0"/>
              <a:t>explanace (vysvětlení)</a:t>
            </a:r>
          </a:p>
          <a:p>
            <a:pPr lvl="0"/>
            <a:r>
              <a:rPr lang="cs-CZ" sz="2500" dirty="0"/>
              <a:t>predikace (předpověď)</a:t>
            </a:r>
          </a:p>
          <a:p>
            <a:pPr lvl="0"/>
            <a:r>
              <a:rPr lang="cs-CZ" sz="2500" dirty="0"/>
              <a:t>pochopení </a:t>
            </a:r>
            <a:r>
              <a:rPr lang="cs-CZ" sz="2500" dirty="0" smtClean="0"/>
              <a:t>událostí</a:t>
            </a:r>
            <a:endParaRPr lang="cs-CZ" sz="2500" dirty="0"/>
          </a:p>
          <a:p>
            <a:pPr lvl="0"/>
            <a:r>
              <a:rPr lang="cs-CZ" sz="2500" dirty="0" smtClean="0"/>
              <a:t>řízení</a:t>
            </a:r>
            <a:endParaRPr lang="cs-CZ" sz="2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3705" y="3070290"/>
            <a:ext cx="7131885" cy="3795434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1. Základní pojmy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71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8. typ: Analýza trendů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Zkoumají se fenomény, které se mění v čase, aby se identifikoval směr a velikost trendu, provádí se interpretace a predikce.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Vývoj </a:t>
            </a:r>
            <a:r>
              <a:rPr lang="cs-CZ" dirty="0"/>
              <a:t>rekordních výsledků v dané </a:t>
            </a:r>
            <a:r>
              <a:rPr lang="cs-CZ" dirty="0" smtClean="0"/>
              <a:t>disciplíně.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Finanční </a:t>
            </a:r>
            <a:r>
              <a:rPr lang="cs-CZ" dirty="0"/>
              <a:t>analýza vybraného </a:t>
            </a:r>
            <a:r>
              <a:rPr lang="cs-CZ" dirty="0" smtClean="0"/>
              <a:t>sportovního klubu</a:t>
            </a:r>
          </a:p>
          <a:p>
            <a:pPr marL="457200" indent="-457200">
              <a:buFont typeface="+mj-lt"/>
              <a:buAutoNum type="alphaLcParenR"/>
            </a:pPr>
            <a:endParaRPr lang="cs-CZ" dirty="0" smtClean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</a:t>
            </a:r>
            <a:r>
              <a:rPr lang="cs-CZ" dirty="0" smtClean="0">
                <a:solidFill>
                  <a:srgbClr val="FF0000"/>
                </a:solidFill>
              </a:rPr>
              <a:t>. Varianty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03778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9. typ: Dotazování na postoje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Zkoumá se, popisuje se a interpretuje chování, názory a intence specifické skupiny lidí.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Stravovací </a:t>
            </a:r>
            <a:r>
              <a:rPr lang="cs-CZ" dirty="0"/>
              <a:t>preference hospitalizovaných jedinců podle rodu, věku a regionu.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Politické </a:t>
            </a:r>
            <a:r>
              <a:rPr lang="cs-CZ" dirty="0"/>
              <a:t>a sociální názory učitelů tělesné výchovy</a:t>
            </a:r>
            <a:r>
              <a:rPr lang="cs-CZ" dirty="0" smtClean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Vliv vybraných faktorů na návštěvnost nejvyšší fotbalové soutěže v České </a:t>
            </a:r>
            <a:r>
              <a:rPr lang="cs-CZ" dirty="0" smtClean="0"/>
              <a:t>republice</a:t>
            </a: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</a:t>
            </a:r>
            <a:r>
              <a:rPr lang="cs-CZ" dirty="0" smtClean="0">
                <a:solidFill>
                  <a:srgbClr val="FF0000"/>
                </a:solidFill>
              </a:rPr>
              <a:t>. Varianty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84194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10. typ: Stav (status</a:t>
            </a:r>
            <a:r>
              <a:rPr lang="nb-NO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Zkoumá se reprezentativní nebo specifikovaná skupina, aby se zjistily charakteristiky objektu pozorování.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Prevence nadváhy a obezity u žáků na prvním stupni </a:t>
            </a:r>
            <a:r>
              <a:rPr lang="cs-CZ" dirty="0" smtClean="0"/>
              <a:t>ZŠ z </a:t>
            </a:r>
            <a:r>
              <a:rPr lang="cs-CZ" dirty="0"/>
              <a:t>pohledu </a:t>
            </a:r>
            <a:r>
              <a:rPr lang="cs-CZ" dirty="0" smtClean="0"/>
              <a:t>učitelů</a:t>
            </a: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Zaměstnanost </a:t>
            </a:r>
            <a:r>
              <a:rPr lang="cs-CZ" dirty="0"/>
              <a:t>specifikované skupiny obyvatel.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Vzdělání</a:t>
            </a:r>
            <a:r>
              <a:rPr lang="cs-CZ" dirty="0"/>
              <a:t>, povinnosti, aktivity a vnímání stavu trenérů mládežnických družstev.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</a:t>
            </a:r>
            <a:r>
              <a:rPr lang="cs-CZ" dirty="0" smtClean="0">
                <a:solidFill>
                  <a:srgbClr val="FF0000"/>
                </a:solidFill>
              </a:rPr>
              <a:t>. Varianty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72054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11. typ: </a:t>
            </a:r>
            <a:r>
              <a:rPr lang="cs-CZ" b="1" dirty="0" smtClean="0"/>
              <a:t>Explorace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Zkoumání relativně neznámé oblasti za účelem vyhledání nebo podrobnějšího popsání objektů nebo fenoménů obvykle s cílem jim lépe porozumět.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Charakteristika </a:t>
            </a:r>
            <a:r>
              <a:rPr lang="cs-CZ" dirty="0"/>
              <a:t>jazykového projevu v definované komunitě </a:t>
            </a:r>
            <a:r>
              <a:rPr lang="cs-CZ" dirty="0" smtClean="0"/>
              <a:t>sportovců.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Smysl </a:t>
            </a:r>
            <a:r>
              <a:rPr lang="cs-CZ" dirty="0"/>
              <a:t>života u studentů </a:t>
            </a:r>
            <a:r>
              <a:rPr lang="cs-CZ" dirty="0" err="1" smtClean="0"/>
              <a:t>FSpS</a:t>
            </a:r>
            <a:endParaRPr lang="cs-CZ" dirty="0" smtClean="0"/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Hejného metoda výuky matematiky a její sociální </a:t>
            </a:r>
            <a:r>
              <a:rPr lang="cs-CZ" dirty="0" smtClean="0"/>
              <a:t>aspekt</a:t>
            </a: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</a:t>
            </a:r>
            <a:r>
              <a:rPr lang="cs-CZ" dirty="0" smtClean="0">
                <a:solidFill>
                  <a:srgbClr val="FF0000"/>
                </a:solidFill>
              </a:rPr>
              <a:t>. Varianty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96867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12. typ: Historická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Jedinci, instituce, komunity a aktivity se zkoumají s cílem rekonstruovat přesně a nestranně minulost, pokusit se o interpretaci a vliv na současnost nebo testovat určitou hypotézu..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Vliv </a:t>
            </a:r>
            <a:r>
              <a:rPr lang="cs-CZ" dirty="0"/>
              <a:t>myšlenek </a:t>
            </a:r>
            <a:r>
              <a:rPr lang="cs-CZ" dirty="0" err="1"/>
              <a:t>Coubertina</a:t>
            </a:r>
            <a:r>
              <a:rPr lang="cs-CZ" dirty="0"/>
              <a:t> na vývoj olympijského hnutí.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Původ </a:t>
            </a:r>
            <a:r>
              <a:rPr lang="cs-CZ" dirty="0"/>
              <a:t>a status sokolského hnutí</a:t>
            </a:r>
            <a:r>
              <a:rPr lang="cs-CZ" dirty="0" smtClean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K problematice výuky </a:t>
            </a:r>
            <a:r>
              <a:rPr lang="cs-CZ" dirty="0" smtClean="0"/>
              <a:t>biologie </a:t>
            </a:r>
            <a:r>
              <a:rPr lang="cs-CZ" dirty="0"/>
              <a:t>na </a:t>
            </a:r>
            <a:r>
              <a:rPr lang="cs-CZ" dirty="0" smtClean="0"/>
              <a:t>ZŠ</a:t>
            </a: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</a:t>
            </a:r>
            <a:r>
              <a:rPr lang="cs-CZ" dirty="0" smtClean="0">
                <a:solidFill>
                  <a:srgbClr val="FF0000"/>
                </a:solidFill>
              </a:rPr>
              <a:t>. Varianty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52047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13. typ: </a:t>
            </a:r>
            <a:r>
              <a:rPr lang="cs-CZ" b="1" dirty="0" smtClean="0"/>
              <a:t>Modelování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Návrh systému, který představuje zobrazení přirozeného systému do systému umělého. Zahrnuje zkoumání adekvátnosti modelu a jeho využití pro zkoumání přirozeného systému.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Biomechanické </a:t>
            </a:r>
            <a:r>
              <a:rPr lang="cs-CZ" dirty="0"/>
              <a:t>modely pro zkoumání pohybu lidského těla.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Matematické </a:t>
            </a:r>
            <a:r>
              <a:rPr lang="cs-CZ" dirty="0"/>
              <a:t>modely pro zkoumání ekonomických systémů</a:t>
            </a:r>
            <a:r>
              <a:rPr lang="cs-CZ" dirty="0" smtClean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Pokročilé metody síťové analýzy pro modelování </a:t>
            </a:r>
            <a:r>
              <a:rPr lang="cs-CZ" dirty="0" smtClean="0"/>
              <a:t>tréninku</a:t>
            </a: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</a:t>
            </a:r>
            <a:r>
              <a:rPr lang="cs-CZ" dirty="0" smtClean="0">
                <a:solidFill>
                  <a:srgbClr val="FF0000"/>
                </a:solidFill>
              </a:rPr>
              <a:t>. Varianty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77323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14. typ: Návrh a demonstrace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Návrh, popis a zdůvodnění nových systémů v ekonomice, školství nebo ve zdravotnictví, návrh výchovných programů, instrukčních materiálů, způsobu monitorování nemocnosti, návrhy terapií, návrh obecného typu tréninkového plánu atd.. Tento typ je doprovázen minimálně formativní evaluací.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Návrh </a:t>
            </a:r>
            <a:r>
              <a:rPr lang="cs-CZ" dirty="0"/>
              <a:t>kurikula pohybové výchovy pro děti od jednoho do tří let.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Návrh </a:t>
            </a:r>
            <a:r>
              <a:rPr lang="cs-CZ" dirty="0"/>
              <a:t>tréninku s cílem zvýšit výbušnou sílu pro určitý typ sportu a sportovce</a:t>
            </a:r>
            <a:r>
              <a:rPr lang="cs-CZ" dirty="0" smtClean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Analýza kondiční přípravy </a:t>
            </a:r>
            <a:r>
              <a:rPr lang="cs-CZ" dirty="0" smtClean="0"/>
              <a:t>reprezentace ve atletice</a:t>
            </a: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</a:t>
            </a:r>
            <a:r>
              <a:rPr lang="cs-CZ" dirty="0" smtClean="0">
                <a:solidFill>
                  <a:srgbClr val="FF0000"/>
                </a:solidFill>
              </a:rPr>
              <a:t>. Varianty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25067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15. typ: Meta-analýza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Procedura pro kombinování výsledků výzkumu o měřených veličinách nejistého typu, pochopení jejich variace a určení možné průměrné velikosti efektu. Získá se zpracováním výsledků z příslušné literatury a testováním hypotéz.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Vliv </a:t>
            </a:r>
            <a:r>
              <a:rPr lang="cs-CZ" dirty="0"/>
              <a:t>pohybových aktivit na zdraví.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Hodnocení </a:t>
            </a:r>
            <a:r>
              <a:rPr lang="cs-CZ" dirty="0"/>
              <a:t>a zkoumání výsledků posuzování určité terapie různými týmy.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Metody meta-analýzy v onkologickém </a:t>
            </a:r>
            <a:r>
              <a:rPr lang="cs-CZ" dirty="0" smtClean="0"/>
              <a:t>výzkumu</a:t>
            </a: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</a:t>
            </a:r>
            <a:r>
              <a:rPr lang="cs-CZ" dirty="0" smtClean="0">
                <a:solidFill>
                  <a:srgbClr val="FF0000"/>
                </a:solidFill>
              </a:rPr>
              <a:t>. Varianty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98087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16. </a:t>
            </a:r>
            <a:r>
              <a:rPr lang="en-US" b="1" dirty="0" err="1"/>
              <a:t>typ</a:t>
            </a:r>
            <a:r>
              <a:rPr lang="en-US" b="1" dirty="0"/>
              <a:t>: Review a </a:t>
            </a:r>
            <a:r>
              <a:rPr lang="en-US" b="1" dirty="0" err="1"/>
              <a:t>syntéza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203186"/>
            <a:ext cx="10820400" cy="402412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Kvalitativní přehled znalostí v dané oblasti a pokus o syntézu s určitým zaměřením.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Analýza </a:t>
            </a:r>
            <a:r>
              <a:rPr lang="cs-CZ" dirty="0"/>
              <a:t>efektu vysoce intenzivního intervalového tréninku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Vývoj </a:t>
            </a:r>
            <a:r>
              <a:rPr lang="cs-CZ" dirty="0"/>
              <a:t>znalostí o vlivu sportu na socializaci jedince. Vyznačení dobře a málo probádaných úseků a pokus o teoretickou syntézu.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Dosavadní </a:t>
            </a:r>
            <a:r>
              <a:rPr lang="cs-CZ" dirty="0"/>
              <a:t>přístupy k léčbě dané nemoci. Doporučení pro praxi. Vyznačení slabých míst a doporučení směrů dalšího zkoumání</a:t>
            </a:r>
            <a:r>
              <a:rPr lang="cs-CZ" dirty="0" smtClean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Hudba jako </a:t>
            </a:r>
            <a:r>
              <a:rPr lang="cs-CZ" dirty="0" err="1"/>
              <a:t>facilitátor</a:t>
            </a:r>
            <a:r>
              <a:rPr lang="cs-CZ" dirty="0"/>
              <a:t> relaxace u sportujících výkonnostního i vrcholového sportu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</a:t>
            </a:r>
            <a:r>
              <a:rPr lang="cs-CZ" dirty="0" smtClean="0">
                <a:solidFill>
                  <a:srgbClr val="FF0000"/>
                </a:solidFill>
              </a:rPr>
              <a:t>. Varianty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82936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17. typ: Teoretické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Navrhuje se a rozvíjí teoretické, úsporné a výstižné vysvětlení určité třídy fenoménů.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Možná objektivita v psychologii: Teoretická studie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Postoje žáků středních škol k vegetariánům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Teorie </a:t>
            </a:r>
            <a:r>
              <a:rPr lang="cs-CZ" dirty="0"/>
              <a:t>intelektuálního rozvoje.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Teorie </a:t>
            </a:r>
            <a:r>
              <a:rPr lang="cs-CZ" dirty="0"/>
              <a:t>motorických programů.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</a:t>
            </a:r>
            <a:r>
              <a:rPr lang="cs-CZ" dirty="0" smtClean="0">
                <a:solidFill>
                  <a:srgbClr val="FF0000"/>
                </a:solidFill>
              </a:rPr>
              <a:t>. Varianty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397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95039"/>
            <a:ext cx="8610600" cy="1293028"/>
          </a:xfrm>
        </p:spPr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1678" y="1682148"/>
            <a:ext cx="10820400" cy="45288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altLang="cs-CZ" sz="2500" b="1" dirty="0" smtClean="0"/>
              <a:t>VÝZKUM</a:t>
            </a:r>
          </a:p>
          <a:p>
            <a:r>
              <a:rPr lang="en-US" altLang="cs-CZ" sz="2500" dirty="0"/>
              <a:t>Systematic</a:t>
            </a:r>
            <a:r>
              <a:rPr lang="cs-CZ" altLang="cs-CZ" sz="2500" dirty="0" err="1"/>
              <a:t>ký</a:t>
            </a:r>
            <a:r>
              <a:rPr lang="en-US" altLang="cs-CZ" sz="2500" dirty="0"/>
              <a:t> </a:t>
            </a:r>
            <a:r>
              <a:rPr lang="en-US" altLang="cs-CZ" sz="2500" dirty="0" err="1"/>
              <a:t>proces</a:t>
            </a:r>
            <a:r>
              <a:rPr lang="en-US" altLang="cs-CZ" sz="2500" dirty="0"/>
              <a:t> </a:t>
            </a:r>
            <a:r>
              <a:rPr lang="cs-CZ" altLang="cs-CZ" sz="2500" dirty="0"/>
              <a:t>řešení problémů</a:t>
            </a:r>
            <a:endParaRPr lang="en-US" altLang="cs-CZ" sz="2500" dirty="0"/>
          </a:p>
          <a:p>
            <a:r>
              <a:rPr lang="en-US" altLang="cs-CZ" sz="2700" dirty="0">
                <a:latin typeface="+mj-lt"/>
              </a:rPr>
              <a:t>Systematic</a:t>
            </a:r>
            <a:r>
              <a:rPr lang="cs-CZ" altLang="cs-CZ" sz="2700" dirty="0" err="1">
                <a:latin typeface="+mj-lt"/>
              </a:rPr>
              <a:t>ký</a:t>
            </a:r>
            <a:r>
              <a:rPr lang="en-US" altLang="cs-CZ" sz="2700" dirty="0">
                <a:latin typeface="+mj-lt"/>
              </a:rPr>
              <a:t> </a:t>
            </a:r>
            <a:r>
              <a:rPr lang="en-US" altLang="cs-CZ" sz="2700" dirty="0" err="1">
                <a:latin typeface="+mj-lt"/>
              </a:rPr>
              <a:t>proces</a:t>
            </a:r>
            <a:r>
              <a:rPr lang="en-US" altLang="cs-CZ" sz="2700" dirty="0">
                <a:latin typeface="+mj-lt"/>
              </a:rPr>
              <a:t> </a:t>
            </a:r>
            <a:r>
              <a:rPr lang="cs-CZ" altLang="cs-CZ" sz="2700" dirty="0">
                <a:latin typeface="+mj-lt"/>
              </a:rPr>
              <a:t>sběru a analýzy informací pro určitý účel</a:t>
            </a:r>
          </a:p>
          <a:p>
            <a:r>
              <a:rPr lang="cs-CZ" altLang="cs-CZ" sz="2700" dirty="0">
                <a:latin typeface="+mj-lt"/>
              </a:rPr>
              <a:t>Problematizuje a syntetizuje dosavadní znalosti</a:t>
            </a:r>
          </a:p>
          <a:p>
            <a:r>
              <a:rPr lang="cs-CZ" altLang="cs-CZ" sz="2700" dirty="0">
                <a:latin typeface="+mj-lt"/>
              </a:rPr>
              <a:t>Zahrnuje kritickou analýzu</a:t>
            </a:r>
          </a:p>
          <a:p>
            <a:r>
              <a:rPr lang="cs-CZ" altLang="cs-CZ" sz="2700" dirty="0">
                <a:latin typeface="+mj-lt"/>
              </a:rPr>
              <a:t>Vede ke zvyšování </a:t>
            </a:r>
            <a:r>
              <a:rPr lang="cs-CZ" altLang="cs-CZ" sz="2700" dirty="0" smtClean="0">
                <a:latin typeface="+mj-lt"/>
              </a:rPr>
              <a:t>znalostí</a:t>
            </a:r>
          </a:p>
          <a:p>
            <a:endParaRPr lang="cs-CZ" altLang="cs-CZ" sz="2700" dirty="0" smtClean="0">
              <a:solidFill>
                <a:srgbClr val="0033CC"/>
              </a:solidFill>
              <a:latin typeface="+mj-lt"/>
            </a:endParaRPr>
          </a:p>
          <a:p>
            <a:r>
              <a:rPr lang="cs-CZ" altLang="cs-CZ" sz="2700" dirty="0" smtClean="0">
                <a:solidFill>
                  <a:srgbClr val="0033CC"/>
                </a:solidFill>
                <a:latin typeface="+mj-lt"/>
              </a:rPr>
              <a:t>Vědecký </a:t>
            </a:r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výzkum </a:t>
            </a:r>
            <a:r>
              <a:rPr lang="cs-CZ" altLang="cs-CZ" sz="2700" dirty="0">
                <a:latin typeface="+mj-lt"/>
              </a:rPr>
              <a:t>je systematické, kontrolované, empirické a kritické </a:t>
            </a:r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zkoumání</a:t>
            </a:r>
            <a:r>
              <a:rPr lang="cs-CZ" altLang="cs-CZ" sz="2700" dirty="0">
                <a:latin typeface="+mj-lt"/>
              </a:rPr>
              <a:t> hypotetických </a:t>
            </a:r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výroků</a:t>
            </a:r>
            <a:r>
              <a:rPr lang="cs-CZ" altLang="cs-CZ" sz="2700" dirty="0">
                <a:latin typeface="+mj-lt"/>
              </a:rPr>
              <a:t> o předpokládaných </a:t>
            </a:r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vztazích</a:t>
            </a:r>
            <a:r>
              <a:rPr lang="cs-CZ" altLang="cs-CZ" sz="2700" dirty="0">
                <a:latin typeface="+mj-lt"/>
              </a:rPr>
              <a:t> mezi přirozenými </a:t>
            </a:r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jevy</a:t>
            </a:r>
            <a:r>
              <a:rPr lang="cs-CZ" altLang="cs-CZ" sz="2700" dirty="0">
                <a:latin typeface="+mj-lt"/>
              </a:rPr>
              <a:t> (</a:t>
            </a:r>
            <a:r>
              <a:rPr lang="cs-CZ" altLang="cs-CZ" sz="2700" dirty="0" err="1">
                <a:latin typeface="+mj-lt"/>
              </a:rPr>
              <a:t>Kerlinger</a:t>
            </a:r>
            <a:r>
              <a:rPr lang="cs-CZ" altLang="cs-CZ" sz="2700" dirty="0">
                <a:latin typeface="+mj-lt"/>
              </a:rPr>
              <a:t>, 1972).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1. Základní pojmy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87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18. typ: Analytická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Shromažďují se určité množiny dat (dokumenty) nebo se provádějí studie s cílem rozpoznat a vysvětlit principy, které mohou řídit určitá jednání a akce. Speciální podtypy zahrnují mikro- a makro-analýzy a rozbor politických opatření.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Zvládání </a:t>
            </a:r>
            <a:r>
              <a:rPr lang="cs-CZ" dirty="0"/>
              <a:t>extrémních typů lidského jednání na pohotovostních odděleních v nemocnicích</a:t>
            </a:r>
            <a:r>
              <a:rPr lang="cs-CZ" dirty="0" smtClean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Analýza prožité zkušenosti neprofesionálních tanečníků s taneční volnočasovou </a:t>
            </a:r>
            <a:r>
              <a:rPr lang="cs-CZ" dirty="0" smtClean="0"/>
              <a:t>aktivitou</a:t>
            </a: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Zaměstnávání </a:t>
            </a:r>
            <a:r>
              <a:rPr lang="cs-CZ" dirty="0"/>
              <a:t>handicapovaných středoškoláků v ekonomicky slabé oblasti.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</a:t>
            </a:r>
            <a:r>
              <a:rPr lang="cs-CZ" dirty="0" smtClean="0">
                <a:solidFill>
                  <a:srgbClr val="FF0000"/>
                </a:solidFill>
              </a:rPr>
              <a:t>. Varianty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15769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19. typ: Kvalitativní </a:t>
            </a:r>
            <a:r>
              <a:rPr lang="cs-CZ" b="1" dirty="0" smtClean="0"/>
              <a:t>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Jedná se o obecný styl nebo formu výzkumu spíše než o specifickou metodologii. Ve skutečnosti kvalitativní výzkum využívá mnoho metodologií a přístupů, které mohou být využity výzkumy jiných typů.</a:t>
            </a:r>
          </a:p>
          <a:p>
            <a:pPr marL="0" indent="0">
              <a:buNone/>
            </a:pPr>
            <a:r>
              <a:rPr lang="cs-CZ" dirty="0"/>
              <a:t>Příklad: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Zkoumání </a:t>
            </a:r>
            <a:r>
              <a:rPr lang="cs-CZ" dirty="0"/>
              <a:t>vývoje názorů fyzioterapeuta na spokojenost se svojí profesí a míry uplatnění získaných znalostí pomocí hloubkových rozhovorů malého počtu jedinců provedených rok po zakončení studia a opakovaných po určité době</a:t>
            </a:r>
            <a:r>
              <a:rPr lang="cs-CZ" dirty="0" smtClean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Sebepojetí, vnímání a prožívání vlastního </a:t>
            </a:r>
            <a:r>
              <a:rPr lang="cs-CZ" dirty="0" smtClean="0"/>
              <a:t>těla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Využití expresivních terapií v procesu léčby drogových </a:t>
            </a:r>
            <a:r>
              <a:rPr lang="cs-CZ" dirty="0" smtClean="0"/>
              <a:t>závislostí</a:t>
            </a: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</a:t>
            </a:r>
            <a:r>
              <a:rPr lang="cs-CZ" dirty="0" smtClean="0">
                <a:solidFill>
                  <a:srgbClr val="FF0000"/>
                </a:solidFill>
              </a:rPr>
              <a:t>. Varianty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58615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20. typ: </a:t>
            </a:r>
            <a:r>
              <a:rPr lang="cs-CZ" b="1" dirty="0" err="1"/>
              <a:t>Kvasiexperiment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Srovnávají se skupiny, přičemž alokace nebyla provedena randomizací. Je možná pouze částečná kontrola porušení interní validity. Nalézá uplatnění v situacích, v kterých není možné provést pravý experiment z ekonomických nebo etických důvodů.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Všechny </a:t>
            </a:r>
            <a:r>
              <a:rPr lang="cs-CZ" dirty="0"/>
              <a:t>příklady uvedené u 5. typu (Experiment). V těchto případech však nemůžeme realizovat některé předepsané procedury svázané s pravým experimentem</a:t>
            </a:r>
            <a:r>
              <a:rPr lang="cs-CZ" dirty="0" smtClean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Posuzování rychlostních a vytrvalostních schopností izometrickou dynamometrií u 12-13-letých </a:t>
            </a:r>
            <a:r>
              <a:rPr lang="cs-CZ" dirty="0" smtClean="0"/>
              <a:t>atletů</a:t>
            </a:r>
            <a:endParaRPr lang="cs-CZ" dirty="0"/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</a:t>
            </a:r>
            <a:r>
              <a:rPr lang="cs-CZ" dirty="0" smtClean="0">
                <a:solidFill>
                  <a:srgbClr val="FF0000"/>
                </a:solidFill>
              </a:rPr>
              <a:t>. Varianty výzkumu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08321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307178"/>
            <a:ext cx="8610600" cy="1029916"/>
          </a:xfrm>
        </p:spPr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</a:rPr>
              <a:t>Seminární práce č. 3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337094"/>
            <a:ext cx="11201400" cy="51170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Výzkumná </a:t>
            </a:r>
            <a:r>
              <a:rPr lang="cs-CZ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metodologie, varianta výzkumu</a:t>
            </a:r>
            <a:endParaRPr lang="cs-CZ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cs-CZ" sz="22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vyberte </a:t>
            </a:r>
            <a:r>
              <a:rPr lang="cs-CZ" sz="2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nejméně jeden typ. Je možné, že práce bude kombinací více typů. 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Zkoumaná populace nebo výběr</a:t>
            </a:r>
          </a:p>
          <a:p>
            <a:pPr lvl="1"/>
            <a:r>
              <a:rPr lang="cs-CZ" sz="22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Popište </a:t>
            </a:r>
            <a:r>
              <a:rPr lang="cs-CZ" sz="2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subjekt nebo objekt (předpokládaný počet, rozdělení podle např. pohlaví, </a:t>
            </a:r>
            <a:r>
              <a:rPr lang="cs-CZ" sz="22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věková </a:t>
            </a:r>
            <a:r>
              <a:rPr lang="cs-CZ" sz="2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struktury nebo jiné specifické vlastnosti, které vedou k výběru </a:t>
            </a:r>
            <a:r>
              <a:rPr lang="cs-CZ" sz="22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respondenta </a:t>
            </a:r>
            <a:r>
              <a:rPr lang="cs-CZ" sz="2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jeho zařazení do výzkumu), způsob jeho výběru: náhodný, záměrný, stratifikovaný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Měřící procedury, získávání dat</a:t>
            </a:r>
          </a:p>
          <a:p>
            <a:pPr lvl="1"/>
            <a:r>
              <a:rPr lang="cs-CZ" sz="22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 </a:t>
            </a:r>
            <a:r>
              <a:rPr lang="cs-CZ" sz="2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(uveďte: přístroj, nástroj, dotazník, jiná metoda, ověřený postup, pozorování, rozhovor, ...) a CO (uveďte konkrétní proměnné, na které se zaměříte) budu měřit</a:t>
            </a:r>
          </a:p>
          <a:p>
            <a:pPr lvl="1"/>
            <a:r>
              <a:rPr lang="cs-CZ" sz="22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definujte </a:t>
            </a:r>
            <a:r>
              <a:rPr lang="cs-CZ" sz="2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proměnné, škály a jejich vlastnosti (spojité, diskrétní, ordinální, kvalitativní …).</a:t>
            </a:r>
          </a:p>
          <a:p>
            <a:pPr lvl="1"/>
            <a:r>
              <a:rPr lang="cs-CZ" sz="22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Měřící </a:t>
            </a:r>
            <a:r>
              <a:rPr lang="cs-CZ" sz="2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procedury jsou standardizované? Ano/ne. Pokud ano (jak je standardizace zajištěna), pokud ne (jak zajistíte validitu, reliabilitu a objektivitu, např. pilotní ověření</a:t>
            </a:r>
            <a:r>
              <a:rPr lang="cs-CZ" sz="22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)?</a:t>
            </a:r>
            <a:endParaRPr lang="cs-CZ" sz="22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33420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6430" y="871268"/>
            <a:ext cx="11169770" cy="55828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Pilotní studie / pilotní ověření</a:t>
            </a:r>
          </a:p>
          <a:p>
            <a:pPr lvl="1"/>
            <a:r>
              <a:rPr lang="cs-CZ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Byla/nebyla</a:t>
            </a: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bude/nebude. Popište, jak </a:t>
            </a:r>
            <a:r>
              <a:rPr lang="cs-CZ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proběhne…</a:t>
            </a:r>
            <a:endParaRPr lang="cs-CZ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Sběr dat</a:t>
            </a:r>
          </a:p>
          <a:p>
            <a:pPr lvl="1"/>
            <a:r>
              <a:rPr lang="cs-CZ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Uveďte </a:t>
            </a: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předpokládaný harmonogram a postup sběru dat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Analýza dat</a:t>
            </a:r>
          </a:p>
          <a:p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Uveďte, jaký přístup bude použit při analýze dat:</a:t>
            </a:r>
          </a:p>
          <a:p>
            <a:pPr lvl="1"/>
            <a:r>
              <a:rPr lang="cs-CZ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statistické </a:t>
            </a: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charakteristiky, četnosti, procenta, grafy, </a:t>
            </a:r>
          </a:p>
          <a:p>
            <a:pPr lvl="1"/>
            <a:r>
              <a:rPr lang="cs-CZ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srovnání </a:t>
            </a: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průměrných hodnot dvou nebo více výběrů (t-test, ANOVA), hledání vzájemných vztahů (korelace, lineární regrese), aj.</a:t>
            </a:r>
          </a:p>
          <a:p>
            <a:pPr lvl="1"/>
            <a:r>
              <a:rPr lang="cs-CZ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další </a:t>
            </a: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postupy: analýza, syntéza…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Řešení zvláštních situací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Pokud je nutné, zmiňte některé netypické oblasti, které mohou výzkum ztížit:</a:t>
            </a:r>
          </a:p>
          <a:p>
            <a:pPr lvl="1"/>
            <a:r>
              <a:rPr lang="cs-CZ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Časová</a:t>
            </a: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finanční </a:t>
            </a: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náročnost, problematika lidských zdrojů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Limity výzkumu</a:t>
            </a:r>
          </a:p>
          <a:p>
            <a:pPr lvl="1"/>
            <a:r>
              <a:rPr lang="cs-CZ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slabé </a:t>
            </a: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stránky, omezení, předpokládané </a:t>
            </a:r>
            <a:r>
              <a:rPr lang="cs-CZ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potíže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2895600" y="117400"/>
            <a:ext cx="8610600" cy="1029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smtClean="0">
                <a:solidFill>
                  <a:srgbClr val="00B050"/>
                </a:solidFill>
              </a:rPr>
              <a:t>Seminární práce č. 3</a:t>
            </a:r>
            <a:endParaRPr lang="cs-CZ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343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95039"/>
            <a:ext cx="8610600" cy="1293028"/>
          </a:xfrm>
        </p:spPr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9177" y="1362972"/>
            <a:ext cx="11212901" cy="5227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500" b="1" dirty="0" smtClean="0"/>
              <a:t>Metoda, metodologie a metodika</a:t>
            </a:r>
          </a:p>
          <a:p>
            <a:r>
              <a:rPr lang="cs-CZ" altLang="cs-CZ" sz="2500" dirty="0" smtClean="0"/>
              <a:t>Metoda </a:t>
            </a:r>
            <a:r>
              <a:rPr lang="cs-CZ" altLang="cs-CZ" sz="2500" dirty="0"/>
              <a:t>- </a:t>
            </a:r>
            <a:r>
              <a:rPr lang="cs-CZ" sz="2500" dirty="0" smtClean="0"/>
              <a:t>nástroje </a:t>
            </a:r>
            <a:r>
              <a:rPr lang="cs-CZ" sz="2500" dirty="0"/>
              <a:t>ke zkoumání daného výzkumného </a:t>
            </a:r>
            <a:r>
              <a:rPr lang="cs-CZ" sz="2500" dirty="0" smtClean="0"/>
              <a:t>předmětu; </a:t>
            </a:r>
            <a:r>
              <a:rPr lang="cs-CZ" sz="2500" dirty="0"/>
              <a:t>způsob a aplikace </a:t>
            </a:r>
            <a:r>
              <a:rPr lang="cs-CZ" sz="2500" dirty="0" smtClean="0"/>
              <a:t>postupu k dosažení stanoveného výzkumného cíle</a:t>
            </a:r>
            <a:endParaRPr lang="cs-CZ" altLang="cs-CZ" sz="2500" dirty="0"/>
          </a:p>
          <a:p>
            <a:r>
              <a:rPr lang="cs-CZ" altLang="cs-CZ" sz="2500" dirty="0"/>
              <a:t>Metodologie - </a:t>
            </a:r>
            <a:r>
              <a:rPr lang="cs-CZ" sz="2500" dirty="0"/>
              <a:t>studium metod a vědeckých </a:t>
            </a:r>
            <a:r>
              <a:rPr lang="cs-CZ" sz="2500" dirty="0" smtClean="0"/>
              <a:t>postupů; nauka </a:t>
            </a:r>
            <a:r>
              <a:rPr lang="cs-CZ" sz="2500" dirty="0"/>
              <a:t>o </a:t>
            </a:r>
            <a:r>
              <a:rPr lang="cs-CZ" sz="2500" dirty="0" smtClean="0"/>
              <a:t>metodách</a:t>
            </a:r>
          </a:p>
          <a:p>
            <a:r>
              <a:rPr lang="cs-CZ" altLang="cs-CZ" sz="2500" dirty="0" smtClean="0"/>
              <a:t>Metodika - </a:t>
            </a:r>
            <a:r>
              <a:rPr lang="cs-CZ" sz="2500" dirty="0"/>
              <a:t>postup (návod, „recept"), jak v praxi postupně realizovat výzkumné procedury vztahující se k realizaci </a:t>
            </a:r>
            <a:endParaRPr lang="cs-CZ" altLang="cs-CZ" sz="2500" dirty="0" smtClean="0"/>
          </a:p>
          <a:p>
            <a:pPr marL="0" indent="0">
              <a:buNone/>
            </a:pPr>
            <a:endParaRPr lang="cs-CZ" altLang="cs-CZ" sz="2500" dirty="0" smtClean="0"/>
          </a:p>
          <a:p>
            <a:pPr marL="0" indent="0">
              <a:buNone/>
            </a:pPr>
            <a:r>
              <a:rPr lang="cs-CZ" altLang="cs-CZ" sz="2500" b="1" dirty="0" smtClean="0"/>
              <a:t>Teorie</a:t>
            </a:r>
          </a:p>
          <a:p>
            <a:r>
              <a:rPr lang="cs-CZ" altLang="cs-CZ" sz="2500" dirty="0"/>
              <a:t>Základním cílem vědy je získání znalostí na základě faktů.</a:t>
            </a:r>
            <a:endParaRPr lang="en-US" altLang="cs-CZ" sz="2500" dirty="0"/>
          </a:p>
          <a:p>
            <a:r>
              <a:rPr lang="cs-CZ" altLang="cs-CZ" sz="2500" dirty="0"/>
              <a:t>Teorie je množina propojených tvrzení, která vysvětluje určitá fakta</a:t>
            </a:r>
            <a:r>
              <a:rPr lang="en-US" altLang="cs-CZ" sz="2500" dirty="0" smtClean="0"/>
              <a:t>.</a:t>
            </a:r>
            <a:endParaRPr lang="en-US" altLang="cs-CZ" sz="25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3850" y="3829192"/>
            <a:ext cx="4248150" cy="173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1. Základní pojmy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22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95039"/>
            <a:ext cx="8610600" cy="1293028"/>
          </a:xfrm>
        </p:spPr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1678" y="1828796"/>
            <a:ext cx="10820400" cy="41493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500" b="1" dirty="0" smtClean="0"/>
              <a:t>Charakteristiky dobrého výzkumu</a:t>
            </a:r>
          </a:p>
          <a:p>
            <a:r>
              <a:rPr lang="cs-CZ" altLang="cs-CZ" sz="2500" dirty="0"/>
              <a:t>Zabývá se hledáním odpovědí na neřešené otázky</a:t>
            </a:r>
          </a:p>
          <a:p>
            <a:r>
              <a:rPr lang="cs-CZ" altLang="cs-CZ" sz="2500" dirty="0"/>
              <a:t>Zdůrazňuje rozvoj teorie, zobecnění</a:t>
            </a:r>
            <a:endParaRPr lang="en-US" altLang="cs-CZ" sz="2500" dirty="0"/>
          </a:p>
          <a:p>
            <a:r>
              <a:rPr lang="cs-CZ" altLang="cs-CZ" sz="2500" dirty="0"/>
              <a:t>Zahrnuje sběr nových dat pro nové účely</a:t>
            </a:r>
            <a:endParaRPr lang="en-US" altLang="cs-CZ" sz="2500" dirty="0"/>
          </a:p>
          <a:p>
            <a:r>
              <a:rPr lang="cs-CZ" altLang="cs-CZ" sz="2500" dirty="0"/>
              <a:t>Vyžaduje pečlivě navržený plán výzkumu, procedur pro sběr dat a jejich analýzu</a:t>
            </a:r>
            <a:endParaRPr lang="en-US" altLang="cs-CZ" sz="2500" dirty="0"/>
          </a:p>
          <a:p>
            <a:r>
              <a:rPr lang="cs-CZ" altLang="cs-CZ" sz="2500" dirty="0"/>
              <a:t>Usiluje o objektivitu a logiku</a:t>
            </a:r>
          </a:p>
          <a:p>
            <a:r>
              <a:rPr lang="cs-CZ" altLang="cs-CZ" sz="2500" dirty="0"/>
              <a:t>Výsledky jsou úplně a přesně zaznamenány a </a:t>
            </a:r>
            <a:r>
              <a:rPr lang="cs-CZ" altLang="cs-CZ" sz="2500" dirty="0" smtClean="0"/>
              <a:t>dokumentovány</a:t>
            </a:r>
            <a:endParaRPr lang="en-US" altLang="cs-CZ" sz="25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1. Základní pojmy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45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denzační stop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TM04033937[[fn=Kondenzační stopa]]</Template>
  <TotalTime>970</TotalTime>
  <Words>5771</Words>
  <Application>Microsoft Office PowerPoint</Application>
  <PresentationFormat>Širokoúhlá obrazovka</PresentationFormat>
  <Paragraphs>724</Paragraphs>
  <Slides>74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74</vt:i4>
      </vt:variant>
    </vt:vector>
  </HeadingPairs>
  <TitlesOfParts>
    <vt:vector size="80" baseType="lpstr">
      <vt:lpstr>Arial</vt:lpstr>
      <vt:lpstr>Calibri</vt:lpstr>
      <vt:lpstr>Century Gothic</vt:lpstr>
      <vt:lpstr>Times New Roman</vt:lpstr>
      <vt:lpstr>Wingdings</vt:lpstr>
      <vt:lpstr>Kondenzační stopa</vt:lpstr>
      <vt:lpstr>Metodologie a statistika 1</vt:lpstr>
      <vt:lpstr>Cíl předmětu</vt:lpstr>
      <vt:lpstr>Literatura</vt:lpstr>
      <vt:lpstr>Literatura</vt:lpstr>
      <vt:lpstr>Pokyny k vypracování závěrečných prací</vt:lpstr>
      <vt:lpstr>Základní pojmy</vt:lpstr>
      <vt:lpstr>Základní pojmy</vt:lpstr>
      <vt:lpstr>Základní pojmy</vt:lpstr>
      <vt:lpstr>Základní pojmy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Literární rešerše syntéza poznatků / teoretická část</vt:lpstr>
      <vt:lpstr>Literární rešerše</vt:lpstr>
      <vt:lpstr>Citační norma</vt:lpstr>
      <vt:lpstr>Citační norma ČSN ISO 690</vt:lpstr>
      <vt:lpstr>Citační norma ČSN ISO 690</vt:lpstr>
      <vt:lpstr>Manažéry</vt:lpstr>
      <vt:lpstr>CITACE.COM</vt:lpstr>
      <vt:lpstr>Discovery.muni.cz (databáze EBSCO)</vt:lpstr>
      <vt:lpstr>ZOTERO</vt:lpstr>
      <vt:lpstr>Aleph.muni.cz</vt:lpstr>
      <vt:lpstr>Neuvádím , nedoporučuji</vt:lpstr>
      <vt:lpstr>závěr</vt:lpstr>
      <vt:lpstr>Seminární práce č. 1</vt:lpstr>
      <vt:lpstr>Návrh výzkumu</vt:lpstr>
      <vt:lpstr>Návrh výzkumu</vt:lpstr>
      <vt:lpstr>Hierarchie konceptů</vt:lpstr>
      <vt:lpstr>Hierarchie konceptů</vt:lpstr>
      <vt:lpstr>Výběr tématu</vt:lpstr>
      <vt:lpstr>Vedoucí práce</vt:lpstr>
      <vt:lpstr>Seminární práce č. 2</vt:lpstr>
      <vt:lpstr>Struktura a návrh projektu</vt:lpstr>
      <vt:lpstr>Struktura a návrh projektu</vt:lpstr>
      <vt:lpstr>Struktura a návrh projektu</vt:lpstr>
      <vt:lpstr>Struktura a návrh projektu</vt:lpstr>
      <vt:lpstr>Kvantitativní, kvalitativní data, nebo obojí?</vt:lpstr>
      <vt:lpstr>Kvantitativní, kvalitativní data, nebo obojí?</vt:lpstr>
      <vt:lpstr>Kvantitativní, kvalitativní data?</vt:lpstr>
      <vt:lpstr>Kvantitativní, kvalitativní data?</vt:lpstr>
      <vt:lpstr>Kvantitativní, kvalitativní data?</vt:lpstr>
      <vt:lpstr>Výběr respondentů</vt:lpstr>
      <vt:lpstr>Výběr respondentů</vt:lpstr>
      <vt:lpstr>Sběr dat</vt:lpstr>
      <vt:lpstr>Sběr dat</vt:lpstr>
      <vt:lpstr>Analýza dat</vt:lpstr>
      <vt:lpstr>Varianty výzkumu</vt:lpstr>
      <vt:lpstr>1. typ: Metodologická studie</vt:lpstr>
      <vt:lpstr>2. typ: Případová studie</vt:lpstr>
      <vt:lpstr>3. typ: Komparace</vt:lpstr>
      <vt:lpstr>4. typ: Korelačně-prediktivní studie</vt:lpstr>
      <vt:lpstr>5. typ: Experiment</vt:lpstr>
      <vt:lpstr>6. typ: Evaluace</vt:lpstr>
      <vt:lpstr>7. typ: Vývojové studie</vt:lpstr>
      <vt:lpstr>8. typ: Analýza trendů</vt:lpstr>
      <vt:lpstr>9. typ: Dotazování na postoje</vt:lpstr>
      <vt:lpstr>10. typ: Stav (status)</vt:lpstr>
      <vt:lpstr>11. typ: Explorace</vt:lpstr>
      <vt:lpstr>12. typ: Historická studie</vt:lpstr>
      <vt:lpstr>13. typ: Modelování</vt:lpstr>
      <vt:lpstr>14. typ: Návrh a demonstrace</vt:lpstr>
      <vt:lpstr>15. typ: Meta-analýza</vt:lpstr>
      <vt:lpstr>16. typ: Review a syntéza</vt:lpstr>
      <vt:lpstr>17. typ: Teoretické studie</vt:lpstr>
      <vt:lpstr>18. typ: Analytická práce</vt:lpstr>
      <vt:lpstr>19. typ: Kvalitativní studie</vt:lpstr>
      <vt:lpstr>20. typ: Kvasiexperiment</vt:lpstr>
      <vt:lpstr>Seminární práce č. 3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Metodologie a statistika</dc:title>
  <dc:creator>Martin</dc:creator>
  <cp:lastModifiedBy>Sebera Martin</cp:lastModifiedBy>
  <cp:revision>63</cp:revision>
  <dcterms:created xsi:type="dcterms:W3CDTF">2017-10-08T21:44:25Z</dcterms:created>
  <dcterms:modified xsi:type="dcterms:W3CDTF">2020-10-15T08:48:34Z</dcterms:modified>
</cp:coreProperties>
</file>