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53265"/>
            <a:ext cx="11361600" cy="1415845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29548"/>
            <a:ext cx="11361600" cy="1268362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Svobodný edukační model – J. J. Rousseau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sz="3200" dirty="0" err="1">
                <a:solidFill>
                  <a:srgbClr val="0000DC"/>
                </a:solidFill>
              </a:rPr>
              <a:t>Dewey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898A36-5360-42D5-B672-AE48A3BC1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B42E7C-C1E4-4EFA-9670-5B265FBE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Svobodný edukační model – J. J. Rousseau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1378A3-48B4-4D61-BEAD-4FAE23862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337"/>
            <a:ext cx="7317871" cy="4670663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Jean-Jacques Rousseau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(1712–1778)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osvícenský myslitel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podstatné ovlivnění filozofie, politologie, literatury, pedagogiky, …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sociální teoretik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senzualista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průkopník občanské rovnosti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pohnuté životní osudy 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rozkol mezi dílem a životem</a:t>
            </a:r>
            <a:endParaRPr lang="cs-CZ" sz="3200" dirty="0"/>
          </a:p>
        </p:txBody>
      </p:sp>
      <p:pic>
        <p:nvPicPr>
          <p:cNvPr id="7" name="Picture 4" descr="Rouss">
            <a:extLst>
              <a:ext uri="{FF2B5EF4-FFF2-40B4-BE49-F238E27FC236}">
                <a16:creationId xmlns:a16="http://schemas.microsoft.com/office/drawing/2014/main" id="{34EAB33E-6E56-4321-8E72-ACB608F72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492" y="1557337"/>
            <a:ext cx="3036498" cy="42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6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A85E4B-FDE9-4C4F-8C0D-3D6A41BA6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E7D49-61A2-49C1-AF11-3B237320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Rousseau – 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84F538-1994-49FF-8D3B-F405DB3A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8363"/>
            <a:ext cx="7952052" cy="5181637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i="1" dirty="0">
                <a:solidFill>
                  <a:srgbClr val="0000DC"/>
                </a:solidFill>
              </a:rPr>
              <a:t>Emil </a:t>
            </a:r>
            <a:r>
              <a:rPr lang="cs-CZ" altLang="cs-CZ" b="1" i="1" dirty="0"/>
              <a:t>čili o výchově </a:t>
            </a:r>
            <a:r>
              <a:rPr lang="cs-CZ" altLang="cs-CZ" dirty="0"/>
              <a:t>(1762) </a:t>
            </a:r>
          </a:p>
          <a:p>
            <a:r>
              <a:rPr lang="cs-CZ" altLang="cs-CZ" dirty="0"/>
              <a:t>pedagogický román</a:t>
            </a:r>
          </a:p>
          <a:p>
            <a:r>
              <a:rPr lang="cs-CZ" altLang="cs-CZ" dirty="0"/>
              <a:t>5 částí: </a:t>
            </a: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0–2, 2–12, 12–15, 15–21, ženy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přirozená </a:t>
            </a:r>
            <a:r>
              <a:rPr lang="cs-CZ" altLang="cs-CZ" dirty="0"/>
              <a:t>= respektování věkových ad. specifik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svobodná </a:t>
            </a:r>
            <a:r>
              <a:rPr lang="cs-CZ" altLang="cs-CZ" dirty="0"/>
              <a:t>= cíl + forma edukace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cíl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Člověk </a:t>
            </a:r>
            <a:r>
              <a:rPr lang="cs-CZ" altLang="cs-CZ" dirty="0"/>
              <a:t>(ne rytíř, budovatel komunismu, …)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citovost </a:t>
            </a:r>
            <a:r>
              <a:rPr lang="cs-CZ" altLang="cs-CZ" dirty="0"/>
              <a:t>– láska k dítěti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empirie </a:t>
            </a:r>
            <a:r>
              <a:rPr lang="cs-CZ" altLang="cs-CZ" dirty="0"/>
              <a:t>– příroda = kniha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mravní výchova </a:t>
            </a:r>
            <a:r>
              <a:rPr lang="cs-CZ" altLang="cs-CZ" dirty="0"/>
              <a:t>– metoda – přirozené následky</a:t>
            </a:r>
          </a:p>
          <a:p>
            <a:pPr>
              <a:defRPr/>
            </a:pPr>
            <a:r>
              <a:rPr lang="cs-CZ" altLang="cs-CZ" dirty="0"/>
              <a:t>1. kritika vznikající státní školy</a:t>
            </a:r>
          </a:p>
          <a:p>
            <a:pPr>
              <a:defRPr/>
            </a:pPr>
            <a:r>
              <a:rPr lang="cs-CZ" altLang="cs-CZ" dirty="0"/>
              <a:t>výchova dívek</a:t>
            </a:r>
            <a:br>
              <a:rPr lang="cs-CZ" altLang="cs-CZ" dirty="0"/>
            </a:br>
            <a:endParaRPr lang="cs-CZ" altLang="cs-CZ" dirty="0"/>
          </a:p>
          <a:p>
            <a:endParaRPr lang="cs-CZ" dirty="0"/>
          </a:p>
        </p:txBody>
      </p:sp>
      <p:pic>
        <p:nvPicPr>
          <p:cNvPr id="6" name="Picture 4" descr="Rouss">
            <a:extLst>
              <a:ext uri="{FF2B5EF4-FFF2-40B4-BE49-F238E27FC236}">
                <a16:creationId xmlns:a16="http://schemas.microsoft.com/office/drawing/2014/main" id="{BC882F8F-04B9-4C21-9B4D-09639677F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01" y="1298363"/>
            <a:ext cx="3026857" cy="426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12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37F098-8B4C-4AF4-B752-926D6751C0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A7775-5768-48D1-810A-00AC80AE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574424"/>
            <a:ext cx="10927509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A09FB5-D482-4E3A-B4B5-2BD83C565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238865"/>
            <a:ext cx="11223522" cy="4807974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středověk</a:t>
            </a:r>
            <a:r>
              <a:rPr lang="cs-CZ" altLang="cs-CZ" dirty="0"/>
              <a:t> – </a:t>
            </a:r>
            <a:r>
              <a:rPr lang="cs-CZ" altLang="cs-CZ" b="1" dirty="0"/>
              <a:t>dětství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nedůležitá a krátká fáze života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(malý dospělý) – toto pojetí dlouho přetrvává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posun </a:t>
            </a:r>
            <a:r>
              <a:rPr lang="cs-CZ" altLang="cs-CZ" dirty="0"/>
              <a:t>– přelom 16. a 17. st. u části dvorské a městské společnosti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novověk </a:t>
            </a:r>
            <a:r>
              <a:rPr lang="cs-CZ" altLang="cs-CZ" dirty="0"/>
              <a:t>– sice svébytné, leč neplnohodnotné období 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Rousseau</a:t>
            </a:r>
            <a:r>
              <a:rPr lang="cs-CZ" altLang="cs-CZ" dirty="0"/>
              <a:t> (1712–1778) – poprvé </a:t>
            </a:r>
            <a:r>
              <a:rPr lang="cs-CZ" altLang="cs-CZ" b="1" dirty="0">
                <a:solidFill>
                  <a:srgbClr val="0000DC"/>
                </a:solidFill>
              </a:rPr>
              <a:t>dětství =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autonomní část života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Rousseau = </a:t>
            </a:r>
            <a:r>
              <a:rPr lang="cs-CZ" altLang="cs-CZ" b="1" dirty="0">
                <a:solidFill>
                  <a:srgbClr val="0000DC"/>
                </a:solidFill>
              </a:rPr>
              <a:t>inspirace pro moderní pedagogiku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např. Ellen </a:t>
            </a:r>
            <a:r>
              <a:rPr lang="cs-CZ" altLang="cs-CZ" dirty="0" err="1"/>
              <a:t>Keyová</a:t>
            </a:r>
            <a:r>
              <a:rPr lang="cs-CZ" altLang="cs-CZ" dirty="0"/>
              <a:t> – kniha </a:t>
            </a:r>
            <a:r>
              <a:rPr lang="cs-CZ" altLang="cs-CZ" b="1" i="1" dirty="0"/>
              <a:t>Století dítěte </a:t>
            </a:r>
            <a:r>
              <a:rPr lang="cs-CZ" altLang="cs-CZ" dirty="0"/>
              <a:t>(mělo být 20. století, ale…)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navazuje současná </a:t>
            </a:r>
            <a:r>
              <a:rPr lang="cs-CZ" altLang="cs-CZ" b="1" dirty="0">
                <a:solidFill>
                  <a:srgbClr val="0000DC"/>
                </a:solidFill>
              </a:rPr>
              <a:t>humanistická koncepce edukace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endParaRPr lang="cs-CZ" altLang="cs-CZ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65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1A9530-A562-4241-9E1E-365A645E08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C8AB56-8345-4CA1-B9F4-98478FABD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7329"/>
            <a:ext cx="10753200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9EFFD2-D30A-4541-BE4C-229C3CB9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6129"/>
            <a:ext cx="8291265" cy="512187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přelom 19. a 20. st. – dětství = plnohodnotné </a:t>
            </a:r>
            <a:br>
              <a:rPr lang="cs-CZ" altLang="cs-CZ" dirty="0"/>
            </a:br>
            <a:r>
              <a:rPr lang="cs-CZ" altLang="cs-CZ" dirty="0"/>
              <a:t>období = </a:t>
            </a:r>
            <a:r>
              <a:rPr lang="cs-CZ" altLang="cs-CZ" b="1" dirty="0">
                <a:solidFill>
                  <a:srgbClr val="0000DC"/>
                </a:solidFill>
              </a:rPr>
              <a:t>fáze životní cesty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pojetí „nové výchovy“ = od dětství kultivovat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svobodu + zodpovědnost + sebekontrolu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dnešek – </a:t>
            </a:r>
            <a:r>
              <a:rPr lang="cs-CZ" altLang="cs-CZ" b="1" dirty="0">
                <a:solidFill>
                  <a:srgbClr val="0000DC"/>
                </a:solidFill>
              </a:rPr>
              <a:t>dítě = subjekt svého rozvoje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dirty="0"/>
              <a:t>přechod od statutu majetku (byť nejcennějšího </a:t>
            </a:r>
            <a:br>
              <a:rPr lang="cs-CZ" altLang="cs-CZ" dirty="0"/>
            </a:br>
            <a:r>
              <a:rPr lang="cs-CZ" altLang="cs-CZ" dirty="0"/>
              <a:t>a vyžadujícího péči a ochranu) ke statutu </a:t>
            </a:r>
            <a:r>
              <a:rPr lang="cs-CZ" altLang="cs-CZ" b="1" dirty="0">
                <a:solidFill>
                  <a:srgbClr val="0000DC"/>
                </a:solidFill>
              </a:rPr>
              <a:t>osobnosti se sebeurčujícími právy</a:t>
            </a:r>
            <a:endParaRPr lang="cs-CZ" altLang="cs-CZ" b="1" dirty="0">
              <a:solidFill>
                <a:srgbClr val="0000DC"/>
              </a:solidFill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dirty="0">
                <a:sym typeface="Wingdings" panose="05000000000000000000" pitchFamily="2" charset="2"/>
              </a:rPr>
              <a:t>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= pomoc dítěti na cestě k autonomii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i="1" dirty="0"/>
              <a:t>Úmluva o právech dítěte </a:t>
            </a:r>
            <a:r>
              <a:rPr lang="cs-CZ" altLang="cs-CZ" dirty="0"/>
              <a:t>(1989, ČSFR 1990)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2A8D6623-9820-406D-8A49-B34A5477C1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639115"/>
              </p:ext>
            </p:extLst>
          </p:nvPr>
        </p:nvGraphicFramePr>
        <p:xfrm>
          <a:off x="9109921" y="1327354"/>
          <a:ext cx="2781940" cy="424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orelPhotoPaint.Image.8" r:id="rId3" imgW="1663492" imgH="2539683" progId="CorelPhotoPaint.Image.8">
                  <p:embed/>
                </p:oleObj>
              </mc:Choice>
              <mc:Fallback>
                <p:oleObj name="CorelPhotoPaint.Image.8" r:id="rId3" imgW="1663492" imgH="2539683" progId="CorelPhotoPaint.Image.8">
                  <p:embed/>
                  <p:pic>
                    <p:nvPicPr>
                      <p:cNvPr id="8196" name="Object 4">
                        <a:extLst>
                          <a:ext uri="{FF2B5EF4-FFF2-40B4-BE49-F238E27FC236}">
                            <a16:creationId xmlns:a16="http://schemas.microsoft.com/office/drawing/2014/main" id="{F6CFD151-F82A-4C57-93FC-92746EDADF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9921" y="1327354"/>
                        <a:ext cx="2781940" cy="4247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82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05A39A-417C-413C-A7D0-92D05FE33A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CFBAF5-CA99-4B25-8303-F56E3B1C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6FBFF-3053-40B4-A9D8-AC0AC72B4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15845"/>
            <a:ext cx="7966801" cy="472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John </a:t>
            </a:r>
            <a:r>
              <a:rPr lang="cs-CZ" altLang="cs-CZ" sz="3200" b="1" i="1" dirty="0" err="1">
                <a:solidFill>
                  <a:srgbClr val="0000DC"/>
                </a:solidFill>
              </a:rPr>
              <a:t>Dewey</a:t>
            </a:r>
            <a:r>
              <a:rPr lang="cs-CZ" altLang="cs-CZ" sz="3200" dirty="0"/>
              <a:t> (1859–1952)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americký filozof a pedagog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představitel pragmatismu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význam </a:t>
            </a:r>
            <a:r>
              <a:rPr lang="cs-CZ" altLang="cs-CZ" sz="3200" b="1" dirty="0"/>
              <a:t>empirie</a:t>
            </a:r>
            <a:endParaRPr lang="cs-CZ" alt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univerzitní kariéra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1896 – založil laboratorní školu v Chicagu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knihy: </a:t>
            </a:r>
            <a:r>
              <a:rPr lang="cs-CZ" altLang="cs-CZ" sz="3200" b="1" i="1" dirty="0"/>
              <a:t>Škola a společnost, </a:t>
            </a:r>
            <a:br>
              <a:rPr lang="cs-CZ" altLang="cs-CZ" sz="3200" b="1" i="1" dirty="0"/>
            </a:br>
            <a:r>
              <a:rPr lang="cs-CZ" altLang="cs-CZ" sz="3200" b="1" i="1" dirty="0"/>
              <a:t>Demokracie a výchova</a:t>
            </a:r>
            <a:endParaRPr lang="cs-CZ" altLang="cs-CZ" sz="3200" dirty="0"/>
          </a:p>
          <a:p>
            <a:endParaRPr lang="cs-CZ" dirty="0"/>
          </a:p>
        </p:txBody>
      </p:sp>
      <p:graphicFrame>
        <p:nvGraphicFramePr>
          <p:cNvPr id="6" name="Object 7">
            <a:extLst>
              <a:ext uri="{FF2B5EF4-FFF2-40B4-BE49-F238E27FC236}">
                <a16:creationId xmlns:a16="http://schemas.microsoft.com/office/drawing/2014/main" id="{718E7673-613F-4B34-BDD0-41D652DA9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987622"/>
              </p:ext>
            </p:extLst>
          </p:nvPr>
        </p:nvGraphicFramePr>
        <p:xfrm>
          <a:off x="8686800" y="1415845"/>
          <a:ext cx="3227387" cy="430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0244" name="Object 7">
                        <a:extLst>
                          <a:ext uri="{FF2B5EF4-FFF2-40B4-BE49-F238E27FC236}">
                            <a16:creationId xmlns:a16="http://schemas.microsoft.com/office/drawing/2014/main" id="{D8AE55AF-EE17-4B65-9AF2-878CFBEDCF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1415845"/>
                        <a:ext cx="3227387" cy="430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88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82DF1D-37D8-45BD-89AB-AB552BB6F7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46C1B8-B0B1-4185-AFC4-82C7B5CC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134CC0-0A79-43D0-82CF-2DBF83AA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5123"/>
            <a:ext cx="7140890" cy="5118453"/>
          </a:xfrm>
        </p:spPr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vychází z </a:t>
            </a:r>
            <a:r>
              <a:rPr lang="cs-CZ" altLang="cs-CZ" sz="3200" b="1" dirty="0"/>
              <a:t>kritiky staré školy = </a:t>
            </a:r>
            <a:br>
              <a:rPr lang="cs-CZ" altLang="cs-CZ" sz="3200" b="1" dirty="0"/>
            </a:br>
            <a:r>
              <a:rPr lang="cs-CZ" altLang="cs-CZ" sz="3200" dirty="0"/>
              <a:t>klasické pojetí vzdělávání = 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nové pojetí vzdělávání = P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= </a:t>
            </a:r>
            <a:r>
              <a:rPr lang="cs-CZ" altLang="cs-CZ" sz="3200" b="1" dirty="0">
                <a:solidFill>
                  <a:srgbClr val="0000DC"/>
                </a:solidFill>
              </a:rPr>
              <a:t>pedocentrismus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změna role pedagoga </a:t>
            </a:r>
            <a:r>
              <a:rPr lang="cs-CZ" altLang="cs-CZ" sz="3200" dirty="0"/>
              <a:t>(učitele)</a:t>
            </a:r>
            <a:br>
              <a:rPr lang="cs-CZ" altLang="cs-CZ" sz="3200" dirty="0"/>
            </a:br>
            <a:r>
              <a:rPr lang="cs-CZ" altLang="cs-CZ" sz="3200" dirty="0"/>
              <a:t>(z hlavního herce se stává režisér)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učení konáním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změna </a:t>
            </a:r>
            <a:r>
              <a:rPr lang="cs-CZ" altLang="cs-CZ" sz="3200" b="1" dirty="0"/>
              <a:t>vybavení </a:t>
            </a:r>
            <a:r>
              <a:rPr lang="cs-CZ" altLang="cs-CZ" sz="3200" dirty="0"/>
              <a:t>školy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projektové vyučování</a:t>
            </a:r>
            <a:endParaRPr lang="cs-CZ" sz="3200" b="1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032A13DB-569E-4BDB-86F2-84C0E9F3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97582"/>
              </p:ext>
            </p:extLst>
          </p:nvPr>
        </p:nvGraphicFramePr>
        <p:xfrm>
          <a:off x="8178709" y="1165122"/>
          <a:ext cx="3462789" cy="4616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DEB9396A-36BA-40B8-BC56-4C614B5D1B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709" y="1165122"/>
                        <a:ext cx="3462789" cy="4616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3805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104</TotalTime>
  <Words>418</Words>
  <Application>Microsoft Office PowerPoint</Application>
  <PresentationFormat>Širokoúhlá obrazovka</PresentationFormat>
  <Paragraphs>60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CorelPhotoPaint.Image.8</vt:lpstr>
      <vt:lpstr>Vybrané historické  edukační modely II</vt:lpstr>
      <vt:lpstr>Svobodný edukační model – J. J. Rousseau</vt:lpstr>
      <vt:lpstr>Rousseau – pojetí edukace</vt:lpstr>
      <vt:lpstr>Pojetí dětství před a po Rousseauovi</vt:lpstr>
      <vt:lpstr>Pojetí dětství před a po Rousseauovi</vt:lpstr>
      <vt:lpstr>Pedocentrický edukační model – J. Dewey</vt:lpstr>
      <vt:lpstr>Pedocentrický edukační model – J. Dewey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15</cp:revision>
  <cp:lastPrinted>2020-10-16T10:39:24Z</cp:lastPrinted>
  <dcterms:created xsi:type="dcterms:W3CDTF">2020-10-05T06:18:46Z</dcterms:created>
  <dcterms:modified xsi:type="dcterms:W3CDTF">2020-10-16T10:43:28Z</dcterms:modified>
</cp:coreProperties>
</file>