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Prvky edukačního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4065E-3030-4243-AD7C-6C9315E64A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B820E-85A9-4FF9-9154-8D559C24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Edukační realita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1A6F2A-29B7-4D48-BD8D-ABE6B1249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8095"/>
            <a:ext cx="10753200" cy="441390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Průběh edukace = její realizace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32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probíhá v konkrétním </a:t>
            </a:r>
            <a:r>
              <a:rPr lang="cs-CZ" altLang="cs-CZ" sz="3200" b="1" dirty="0"/>
              <a:t>prostředí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uskutečňuje se v daném </a:t>
            </a:r>
            <a:r>
              <a:rPr lang="cs-CZ" altLang="cs-CZ" sz="3200" b="1" dirty="0"/>
              <a:t>čase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týká se lidí = </a:t>
            </a:r>
            <a:r>
              <a:rPr lang="cs-CZ" altLang="cs-CZ" sz="32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má vymezený </a:t>
            </a:r>
            <a:r>
              <a:rPr lang="cs-CZ" altLang="cs-CZ" sz="32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využívá různé </a:t>
            </a:r>
            <a:r>
              <a:rPr lang="cs-CZ" altLang="cs-CZ" sz="3200" b="1" dirty="0"/>
              <a:t>prostředky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8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0534C-E05F-4C2C-A0F8-79CE7D524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EB53A86-3A5A-47B5-AEE3-017E6F7AEA7D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99C0304-FFB5-400F-90A4-803AFC8D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8C70C68C-2F35-4760-85C4-5EF239ECC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4F2167C7-28BB-40BD-8D50-9F2FC230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F510C1A6-38FC-4480-BEC2-8977655A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93C3F67-03A8-4BBF-98B9-2B7271DF8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89E4A163-EBC3-4036-A8BF-FE9665389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00C17690-D51B-487C-B0F1-C880B01C8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7118DF2E-9A87-43FC-89CA-5EC6B0952B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75FFDA41-7489-4FF6-8446-4D6A88C240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CBFADFE3-427F-4639-B652-90C1162D3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5742BE80-46BE-4F4C-9A19-114258818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7D34AE1-6BE5-48FF-8289-313C83526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03A876AE-4D85-4C98-B631-75CCCD2418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BDCE5B10-8DF7-4F14-AC6F-87E498A01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AA14157C-40C7-460B-85F3-1E5D1081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06B5ECBA-611B-4D84-AA41-54F4BF2B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0989374A-C451-4D98-AC36-3CA7F7669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D9D4A-0A9D-4DE5-AB10-88B36D6F4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7AEBC-E285-4059-915B-3E3B7827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Podmínky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1798216-8925-48A1-8383-DE78F2A5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46040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vnější</a:t>
            </a:r>
            <a:r>
              <a:rPr lang="cs-CZ" altLang="cs-CZ" sz="3200" b="1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prostředí </a:t>
            </a:r>
            <a:r>
              <a:rPr lang="cs-CZ" altLang="cs-CZ" sz="3200" dirty="0"/>
              <a:t>= ekonomická, politická, vědecká, kulturní, náboženská, … determinace </a:t>
            </a:r>
            <a:br>
              <a:rPr lang="cs-CZ" altLang="cs-CZ" sz="3200" dirty="0"/>
            </a:br>
            <a:r>
              <a:rPr lang="cs-CZ" altLang="cs-CZ" sz="3200" dirty="0"/>
              <a:t>(umístění, dotace, vybavení, …)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(vstupní determinanty subjektů edukace)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pedagogická („vzdělanostní </a:t>
            </a:r>
            <a:br>
              <a:rPr lang="cs-CZ" altLang="cs-CZ" sz="3200" dirty="0"/>
            </a:br>
            <a:r>
              <a:rPr lang="cs-CZ" altLang="cs-CZ" sz="3200" dirty="0"/>
              <a:t>a výchovná“), … determinace pedagoga a vychovávaného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Funkce pedagoga </a:t>
            </a:r>
            <a:r>
              <a:rPr lang="cs-CZ" altLang="cs-CZ" sz="3200" dirty="0">
                <a:solidFill>
                  <a:srgbClr val="F01928"/>
                </a:solidFill>
              </a:rPr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pozitivně ovlivňovat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>
                <a:solidFill>
                  <a:srgbClr val="F01928"/>
                </a:solidFill>
              </a:rPr>
              <a:t>vnější a především vnitřní podmínky edukace</a:t>
            </a:r>
          </a:p>
        </p:txBody>
      </p:sp>
    </p:spTree>
    <p:extLst>
      <p:ext uri="{BB962C8B-B14F-4D97-AF65-F5344CB8AC3E}">
        <p14:creationId xmlns:p14="http://schemas.microsoft.com/office/powerpoint/2010/main" val="121990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4F63ED-D08E-42EB-BCBC-72E73B8FC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D2F84-352C-4836-88A5-F33A4449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5464"/>
            <a:ext cx="10753200" cy="551644"/>
          </a:xfrm>
        </p:spPr>
        <p:txBody>
          <a:bodyPr/>
          <a:lstStyle/>
          <a:p>
            <a:r>
              <a:rPr lang="cs-CZ" altLang="cs-CZ" dirty="0"/>
              <a:t>Prostředky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391D7C-005B-47E0-BD0F-F6B365EF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60896"/>
            <a:ext cx="11105207" cy="526710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Prostředky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pomoc při plnění edukačního cíle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Možné </a:t>
            </a:r>
            <a:r>
              <a:rPr lang="cs-CZ" altLang="cs-CZ" sz="3200" b="1" dirty="0"/>
              <a:t>dělení prostředků</a:t>
            </a:r>
            <a:r>
              <a:rPr lang="cs-CZ" altLang="cs-CZ" sz="3200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r>
              <a:rPr lang="cs-CZ" altLang="cs-CZ" sz="3200" dirty="0"/>
              <a:t>– působí přímo, zjevně, záměrně – např. </a:t>
            </a:r>
            <a:r>
              <a:rPr lang="cs-CZ" altLang="cs-CZ" sz="3200" b="1" dirty="0"/>
              <a:t>vyučování </a:t>
            </a:r>
            <a:r>
              <a:rPr lang="cs-CZ" altLang="cs-CZ" sz="3200" dirty="0"/>
              <a:t>= základní a tradiční prostředek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– působí pro vychovávaného nezáměrně, bezděčně – např. </a:t>
            </a:r>
            <a:r>
              <a:rPr lang="cs-CZ" altLang="cs-CZ" sz="3200" b="1" dirty="0"/>
              <a:t>pedagogicky adaptované prostředí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další prostředky (dle situace přímé X nepřímé):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masmédia </a:t>
            </a:r>
            <a:r>
              <a:rPr lang="cs-CZ" altLang="cs-CZ" sz="3200" dirty="0"/>
              <a:t>(TV – </a:t>
            </a:r>
            <a:r>
              <a:rPr lang="cs-CZ" altLang="cs-CZ" sz="3200" dirty="0" err="1"/>
              <a:t>UčíTelka</a:t>
            </a:r>
            <a:r>
              <a:rPr lang="cs-CZ" altLang="cs-CZ" sz="3200" dirty="0"/>
              <a:t> X kvalitní film, …)</a:t>
            </a:r>
            <a:br>
              <a:rPr lang="cs-CZ" altLang="cs-CZ" sz="3200" dirty="0"/>
            </a:br>
            <a:r>
              <a:rPr lang="cs-CZ" altLang="cs-CZ" sz="3200" b="1" dirty="0"/>
              <a:t>- práce, hra, umění, </a:t>
            </a:r>
            <a:r>
              <a:rPr lang="cs-CZ" altLang="cs-CZ" sz="3200" b="1" dirty="0">
                <a:solidFill>
                  <a:srgbClr val="0000DC"/>
                </a:solidFill>
              </a:rPr>
              <a:t>sport</a:t>
            </a:r>
            <a:r>
              <a:rPr lang="cs-CZ" altLang="cs-CZ" sz="3200" b="1" dirty="0"/>
              <a:t>, … 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pozitivní (edukační) vliv </a:t>
            </a:r>
            <a:r>
              <a:rPr lang="cs-CZ" altLang="cs-CZ" sz="3200" b="1" dirty="0"/>
              <a:t>sociální skupiny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3734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730AC4-EBAB-4819-AF17-E743D0BD6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1A49D5-6207-48C5-82EF-111F422A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Prostředky edukace – další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3EC9B-A9AC-4D5D-9EE4-1223E0797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7391"/>
            <a:ext cx="10753200" cy="49672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nemateriální</a:t>
            </a:r>
            <a:r>
              <a:rPr lang="cs-CZ" altLang="cs-CZ" sz="3200" b="1" dirty="0"/>
              <a:t> prostředky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- organizační </a:t>
            </a:r>
            <a:r>
              <a:rPr lang="cs-CZ" altLang="cs-CZ" sz="3200" b="1" dirty="0"/>
              <a:t>formy </a:t>
            </a:r>
            <a:r>
              <a:rPr lang="cs-CZ" altLang="cs-CZ" sz="3200" dirty="0"/>
              <a:t>edukace + </a:t>
            </a:r>
            <a:br>
              <a:rPr lang="cs-CZ" altLang="cs-CZ" sz="3200" dirty="0"/>
            </a:br>
            <a:r>
              <a:rPr lang="cs-CZ" altLang="cs-CZ" sz="3200" dirty="0"/>
              <a:t>- způsoby – postupy = </a:t>
            </a:r>
            <a:r>
              <a:rPr lang="cs-CZ" altLang="cs-CZ" sz="3200" b="1" dirty="0"/>
              <a:t>metody</a:t>
            </a:r>
            <a:r>
              <a:rPr lang="cs-CZ" altLang="cs-CZ" sz="3200" dirty="0"/>
              <a:t> práce v těchto formách +</a:t>
            </a:r>
            <a:br>
              <a:rPr lang="cs-CZ" altLang="cs-CZ" sz="3200" dirty="0"/>
            </a:br>
            <a:r>
              <a:rPr lang="cs-CZ" altLang="cs-CZ" sz="3200" dirty="0"/>
              <a:t>- edukační </a:t>
            </a:r>
            <a:r>
              <a:rPr lang="cs-CZ" altLang="cs-CZ" sz="3200" b="1" dirty="0"/>
              <a:t>styly</a:t>
            </a:r>
            <a:r>
              <a:rPr lang="cs-CZ" altLang="cs-CZ" sz="3200" dirty="0"/>
              <a:t> (styl výuky učitele, trenérský styl,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materiální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a technické prostředky = </a:t>
            </a:r>
            <a:br>
              <a:rPr lang="cs-CZ" altLang="cs-CZ" sz="3200" dirty="0"/>
            </a:br>
            <a:r>
              <a:rPr lang="cs-CZ" altLang="cs-CZ" sz="3200" dirty="0"/>
              <a:t>- výchovné instituce, učebny a jejich vybavení, …</a:t>
            </a:r>
            <a:br>
              <a:rPr lang="cs-CZ" altLang="cs-CZ" sz="3200" dirty="0"/>
            </a:br>
            <a:r>
              <a:rPr lang="cs-CZ" altLang="cs-CZ" sz="3200" dirty="0"/>
              <a:t>- pracovní nástroje a stroje, … </a:t>
            </a:r>
            <a:br>
              <a:rPr lang="cs-CZ" altLang="cs-CZ" sz="3200" dirty="0"/>
            </a:br>
            <a:r>
              <a:rPr lang="cs-CZ" altLang="cs-CZ" sz="3200" dirty="0"/>
              <a:t>- sportovní výstroj, výzbroj, …</a:t>
            </a:r>
            <a:br>
              <a:rPr lang="cs-CZ" altLang="cs-CZ" sz="3200" dirty="0"/>
            </a:br>
            <a:r>
              <a:rPr lang="cs-CZ" altLang="cs-CZ" sz="3200" dirty="0"/>
              <a:t>- didaktická technika + vyučovací pomůcky </a:t>
            </a:r>
            <a:br>
              <a:rPr lang="cs-CZ" altLang="cs-CZ" sz="3200" dirty="0"/>
            </a:br>
            <a:r>
              <a:rPr lang="cs-CZ" altLang="cs-CZ" sz="3200" dirty="0"/>
              <a:t>- ...</a:t>
            </a:r>
          </a:p>
        </p:txBody>
      </p:sp>
    </p:spTree>
    <p:extLst>
      <p:ext uri="{BB962C8B-B14F-4D97-AF65-F5344CB8AC3E}">
        <p14:creationId xmlns:p14="http://schemas.microsoft.com/office/powerpoint/2010/main" val="27773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9F9E7-A69B-42F6-B6A8-B6219A63F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2D67D5-8830-4BDF-B3C1-4DE6FFF9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16195"/>
            <a:ext cx="10753200" cy="451576"/>
          </a:xfrm>
        </p:spPr>
        <p:txBody>
          <a:bodyPr/>
          <a:lstStyle/>
          <a:p>
            <a:r>
              <a:rPr lang="cs-CZ" altLang="cs-CZ" dirty="0"/>
              <a:t>Efekty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1C589D-16C3-447F-AC95-A15CFBBC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85620"/>
            <a:ext cx="10753200" cy="515618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produkty, důsledky a účinky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dlouhodobé povahy, jež se projevují </a:t>
            </a:r>
            <a:br>
              <a:rPr lang="cs-CZ" altLang="cs-CZ" sz="3200" dirty="0"/>
            </a:br>
            <a:r>
              <a:rPr lang="cs-CZ" altLang="cs-CZ" sz="3200" dirty="0"/>
              <a:t>v životě </a:t>
            </a:r>
            <a:r>
              <a:rPr lang="cs-CZ" altLang="cs-CZ" sz="3200" b="1" dirty="0"/>
              <a:t>jednotlivce </a:t>
            </a:r>
            <a:r>
              <a:rPr lang="cs-CZ" altLang="cs-CZ" sz="3200" dirty="0"/>
              <a:t>a </a:t>
            </a:r>
            <a:r>
              <a:rPr lang="cs-CZ" altLang="cs-CZ" sz="3200" b="1" dirty="0"/>
              <a:t>společnosti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(= znát + umět + postoj)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ovlivňují profesní uplatnění, trávení volného času, politickou a kulturní orientaci,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významně </a:t>
            </a:r>
            <a:r>
              <a:rPr lang="cs-CZ" altLang="cs-CZ" sz="3200" b="1" dirty="0">
                <a:solidFill>
                  <a:srgbClr val="0000DC"/>
                </a:solidFill>
              </a:rPr>
              <a:t>ovlivňují 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1406215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82</TotalTime>
  <Words>374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Prvky edukačního procesu</vt:lpstr>
      <vt:lpstr>Edukační realita</vt:lpstr>
      <vt:lpstr>Prezentace aplikace PowerPoint</vt:lpstr>
      <vt:lpstr>Podmínky edukace</vt:lpstr>
      <vt:lpstr>Prostředky edukace</vt:lpstr>
      <vt:lpstr>Prostředky edukace – další dělení</vt:lpstr>
      <vt:lpstr>Efekty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2020-10-23T12:26:11Z</cp:lastPrinted>
  <dcterms:created xsi:type="dcterms:W3CDTF">2020-10-05T06:18:46Z</dcterms:created>
  <dcterms:modified xsi:type="dcterms:W3CDTF">2020-10-23T12:36:30Z</dcterms:modified>
</cp:coreProperties>
</file>