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4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5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30" r:id="rId3"/>
    <p:sldMasterId id="2147483749" r:id="rId4"/>
    <p:sldMasterId id="2147483788" r:id="rId5"/>
    <p:sldMasterId id="2147483827" r:id="rId6"/>
  </p:sldMasterIdLst>
  <p:notesMasterIdLst>
    <p:notesMasterId r:id="rId32"/>
  </p:notesMasterIdLst>
  <p:handoutMasterIdLst>
    <p:handoutMasterId r:id="rId33"/>
  </p:handoutMasterIdLst>
  <p:sldIdLst>
    <p:sldId id="256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73" r:id="rId27"/>
    <p:sldId id="261" r:id="rId28"/>
    <p:sldId id="294" r:id="rId29"/>
    <p:sldId id="271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30" d="100"/>
          <a:sy n="130" d="100"/>
        </p:scale>
        <p:origin x="111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5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17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9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01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47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37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naopak přináší cloud: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0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55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Otázka: Jaká rizika hrozí</a:t>
            </a:r>
            <a:r>
              <a:rPr lang="cs-CZ" baseline="0" dirty="0"/>
              <a:t> při ukládání dat na náš počítač?</a:t>
            </a:r>
          </a:p>
          <a:p>
            <a:r>
              <a:rPr lang="cs-CZ" baseline="0" dirty="0"/>
              <a:t>Jak řešit? Zálohování &gt; Cena za zálohování?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47917-614F-48E4-8665-5716AB5EF952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25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0D772-5F37-4ADE-B18C-23243C129FBD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8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48D12-5DD7-40DD-9508-54D62FD1C65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6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09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6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41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68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9148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199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39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935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2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832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532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8493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22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00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637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669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6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4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6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785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6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966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8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40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479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92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730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540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63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416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36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6484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335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80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835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25.02.2019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90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slideLayout" Target="../slideLayouts/slideLayout130.xml"/><Relationship Id="rId39" Type="http://schemas.openxmlformats.org/officeDocument/2006/relationships/theme" Target="../theme/theme5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846" r:id="rId10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25.02.2019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0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25.02.2019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290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jp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32" Type="http://schemas.openxmlformats.org/officeDocument/2006/relationships/image" Target="../media/image60.jp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31" Type="http://schemas.openxmlformats.org/officeDocument/2006/relationships/image" Target="../media/image59.jpeg"/><Relationship Id="rId4" Type="http://schemas.openxmlformats.org/officeDocument/2006/relationships/image" Target="../media/image33.jp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6.wmf"/><Relationship Id="rId7" Type="http://schemas.openxmlformats.org/officeDocument/2006/relationships/image" Target="../media/image4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65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4.png"/><Relationship Id="rId11" Type="http://schemas.openxmlformats.org/officeDocument/2006/relationships/image" Target="../media/image68.jpg"/><Relationship Id="rId5" Type="http://schemas.openxmlformats.org/officeDocument/2006/relationships/image" Target="../media/image43.png"/><Relationship Id="rId10" Type="http://schemas.openxmlformats.org/officeDocument/2006/relationships/image" Target="../media/image67.png"/><Relationship Id="rId4" Type="http://schemas.openxmlformats.org/officeDocument/2006/relationships/image" Target="../media/image42.png"/><Relationship Id="rId9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6.wmf"/><Relationship Id="rId7" Type="http://schemas.openxmlformats.org/officeDocument/2006/relationships/image" Target="../media/image4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 err="1"/>
              <a:t>Cloudové</a:t>
            </a:r>
            <a:r>
              <a:rPr lang="cs-CZ" altLang="cs-CZ" sz="4000" dirty="0"/>
              <a:t> řešení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05" y="1565183"/>
            <a:ext cx="3162734" cy="689235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00" b="31966"/>
          <a:stretch/>
        </p:blipFill>
        <p:spPr>
          <a:xfrm>
            <a:off x="635853" y="1362152"/>
            <a:ext cx="2941684" cy="1095298"/>
          </a:xfrm>
          <a:prstGeom prst="rect">
            <a:avLst/>
          </a:prstGeom>
        </p:spPr>
      </p:pic>
      <p:pic>
        <p:nvPicPr>
          <p:cNvPr id="1026" name="Picture 2" descr="http://www.seomofo.com/downloads/new-google-logo-knocko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52" y="2882011"/>
            <a:ext cx="2542298" cy="9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apple-computer-clipart-8a6760d0874d3987d13f1f75775529f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1" y="397750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72" y="4383891"/>
            <a:ext cx="3536156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irrusinsight.com/wp-content/uploads/2012/12/google-apps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62" y="2635792"/>
            <a:ext cx="2954577" cy="148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2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2"/>
          <a:stretch/>
        </p:blipFill>
        <p:spPr>
          <a:xfrm>
            <a:off x="0" y="857616"/>
            <a:ext cx="9143353" cy="5142770"/>
          </a:xfrm>
          <a:prstGeom prst="rect">
            <a:avLst/>
          </a:prstGeom>
        </p:spPr>
      </p:pic>
      <p:pic>
        <p:nvPicPr>
          <p:cNvPr id="57" name="Sky START remove at beginn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"/>
          <a:stretch/>
        </p:blipFill>
        <p:spPr>
          <a:xfrm>
            <a:off x="-22248" y="874421"/>
            <a:ext cx="9167100" cy="512596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2822428" y="2058866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40091" y="2057595"/>
            <a:ext cx="1828541" cy="2742811"/>
          </a:xfrm>
          <a:prstGeom prst="rect">
            <a:avLst/>
          </a:prstGeom>
          <a:solidFill>
            <a:srgbClr val="BA141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2441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27">
              <a:solidFill>
                <a:srgbClr val="FFFFFF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879840" y="2055310"/>
            <a:ext cx="1830049" cy="2742811"/>
            <a:chOff x="2966721" y="1207152"/>
            <a:chExt cx="1830308" cy="2743200"/>
          </a:xfrm>
        </p:grpSpPr>
        <p:sp>
          <p:nvSpPr>
            <p:cNvPr id="62" name="Rectangle 61"/>
            <p:cNvSpPr/>
            <p:nvPr/>
          </p:nvSpPr>
          <p:spPr>
            <a:xfrm>
              <a:off x="2966721" y="1207152"/>
              <a:ext cx="1828800" cy="2743200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63" name="Picture 5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39" b="35681"/>
            <a:stretch/>
          </p:blipFill>
          <p:spPr bwMode="auto">
            <a:xfrm>
              <a:off x="3813160" y="2293001"/>
              <a:ext cx="983869" cy="165735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0800000" sx="101000" sy="101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6" y="2363145"/>
            <a:ext cx="1408144" cy="263582"/>
          </a:xfrm>
          <a:prstGeom prst="rect">
            <a:avLst/>
          </a:prstGeom>
        </p:spPr>
      </p:pic>
      <p:pic>
        <p:nvPicPr>
          <p:cNvPr id="65" name="Lync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353" y="2333861"/>
            <a:ext cx="1279979" cy="322151"/>
          </a:xfrm>
          <a:prstGeom prst="rect">
            <a:avLst/>
          </a:prstGeom>
        </p:spPr>
      </p:pic>
      <p:pic>
        <p:nvPicPr>
          <p:cNvPr id="66" name="SharePoint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93" y="2354402"/>
            <a:ext cx="1645687" cy="28292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984586" y="2768193"/>
            <a:ext cx="1651357" cy="365708"/>
            <a:chOff x="1125633" y="1910849"/>
            <a:chExt cx="1651591" cy="365760"/>
          </a:xfrm>
        </p:grpSpPr>
        <p:pic>
          <p:nvPicPr>
            <p:cNvPr id="68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2899975" y="2768193"/>
            <a:ext cx="1648523" cy="365708"/>
            <a:chOff x="3058161" y="2358390"/>
            <a:chExt cx="1648756" cy="365760"/>
          </a:xfrm>
        </p:grpSpPr>
        <p:pic>
          <p:nvPicPr>
            <p:cNvPr id="73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811674" y="2768193"/>
            <a:ext cx="1648523" cy="365708"/>
            <a:chOff x="4987143" y="2388870"/>
            <a:chExt cx="1648756" cy="36576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82" name="Lync Screenshot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97" r="23565" b="32758"/>
          <a:stretch/>
        </p:blipFill>
        <p:spPr bwMode="auto">
          <a:xfrm>
            <a:off x="3334753" y="3085751"/>
            <a:ext cx="1303754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screenshot SharePoint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41" b="14328"/>
          <a:stretch/>
        </p:blipFill>
        <p:spPr bwMode="auto">
          <a:xfrm>
            <a:off x="5522595" y="3085750"/>
            <a:ext cx="1046038" cy="1714656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sx="101000" sy="101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" name="Group 83"/>
          <p:cNvGrpSpPr/>
          <p:nvPr/>
        </p:nvGrpSpPr>
        <p:grpSpPr>
          <a:xfrm>
            <a:off x="6687129" y="2059154"/>
            <a:ext cx="1828541" cy="2747310"/>
            <a:chOff x="1410150" y="1632056"/>
            <a:chExt cx="2486942" cy="3736532"/>
          </a:xfrm>
        </p:grpSpPr>
        <p:sp>
          <p:nvSpPr>
            <p:cNvPr id="85" name="Rectangle 84"/>
            <p:cNvSpPr/>
            <p:nvPr/>
          </p:nvSpPr>
          <p:spPr>
            <a:xfrm>
              <a:off x="1410150" y="1632056"/>
              <a:ext cx="2486942" cy="3730413"/>
            </a:xfrm>
            <a:prstGeom prst="rect">
              <a:avLst/>
            </a:prstGeom>
            <a:solidFill>
              <a:srgbClr val="BA141A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244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27">
                <a:solidFill>
                  <a:srgbClr val="FFFFFF"/>
                </a:solidFill>
              </a:endParaRPr>
            </a:p>
          </p:txBody>
        </p:sp>
        <p:pic>
          <p:nvPicPr>
            <p:cNvPr id="86" name="Office Logo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31" y="1865206"/>
              <a:ext cx="2238248" cy="499628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1530641" y="2577939"/>
              <a:ext cx="2245960" cy="497388"/>
              <a:chOff x="1124926" y="2388870"/>
              <a:chExt cx="1651591" cy="365760"/>
            </a:xfrm>
          </p:grpSpPr>
          <p:pic>
            <p:nvPicPr>
              <p:cNvPr id="92" name="Picture 10" descr="C:\Users\Howard\Documents\POWERPOINT\Icons\Metro\MetroStation-PNG\PNG\Suites\White\MB_0007_Word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492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9" descr="C:\Users\Howard\Documents\POWERPOINT\Icons\Metro\MetroStation-PNG\PNG\Suites\White\MB_0006_Power-Point.png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214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12" descr="C:\Users\Howard\Documents\POWERPOINT\Icons\Metro\MetroStation-PNG\PNG\Suites\White\MB_0004_One-Note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0757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5" name="Picture 11" descr="C:\Users\Howard\Documents\POWERPOINT\Icons\Metro\MetroStation-PNG\PNG\Suites\White\MB_0008_Excel.png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3536" y="2388870"/>
                <a:ext cx="365760" cy="36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8" name="Picture 3"/>
            <p:cNvPicPr>
              <a:picLocks noChangeAspect="1" noChangeArrowheads="1"/>
            </p:cNvPicPr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57" b="23927"/>
            <a:stretch/>
          </p:blipFill>
          <p:spPr bwMode="auto">
            <a:xfrm>
              <a:off x="2028030" y="3081447"/>
              <a:ext cx="1869062" cy="2287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9" name="Group 88"/>
            <p:cNvGrpSpPr/>
            <p:nvPr/>
          </p:nvGrpSpPr>
          <p:grpSpPr>
            <a:xfrm>
              <a:off x="1410150" y="4399162"/>
              <a:ext cx="2486942" cy="725358"/>
              <a:chOff x="1036321" y="3234972"/>
              <a:chExt cx="1828800" cy="533400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1036321" y="3234972"/>
                <a:ext cx="1828800" cy="5334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2441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27">
                  <a:solidFill>
                    <a:srgbClr val="FFFFFF"/>
                  </a:solidFill>
                </a:endParaRPr>
              </a:p>
            </p:txBody>
          </p:sp>
          <p:pic>
            <p:nvPicPr>
              <p:cNvPr id="91" name="Picture 5" descr="http://www.microsoft.com/business/en-gb/SiteAssets/boxshots/office2010-webapps.png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695" y="3292443"/>
                <a:ext cx="548640" cy="4223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/>
          <p:cNvGrpSpPr/>
          <p:nvPr/>
        </p:nvGrpSpPr>
        <p:grpSpPr>
          <a:xfrm>
            <a:off x="1982513" y="1062108"/>
            <a:ext cx="7006302" cy="812331"/>
            <a:chOff x="1699278" y="278124"/>
            <a:chExt cx="9529057" cy="1104827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9278" y="278124"/>
              <a:ext cx="4724400" cy="1029559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6591278" y="339503"/>
              <a:ext cx="4637057" cy="1043448"/>
            </a:xfrm>
            <a:prstGeom prst="rect">
              <a:avLst/>
            </a:prstGeom>
            <a:noFill/>
          </p:spPr>
          <p:txBody>
            <a:bodyPr wrap="square" lIns="134464" tIns="107571" rIns="134464" bIns="107571" rtlCol="0">
              <a:spAutoFit/>
            </a:bodyPr>
            <a:lstStyle/>
            <a:p>
              <a:pPr defTabSz="682441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cs-CZ" sz="3971" dirty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456158" y="4837341"/>
            <a:ext cx="3409427" cy="1317159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algn="ctr" defTabSz="68244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3971">
                <a:solidFill>
                  <a:srgbClr val="000000"/>
                </a:solidFill>
                <a:latin typeface="Segoe UI Light"/>
              </a:rPr>
              <a:t>Office 365 je zdarma</a:t>
            </a:r>
            <a:endParaRPr lang="cs-CZ" sz="3971" dirty="0">
              <a:solidFill>
                <a:srgbClr val="000000"/>
              </a:solidFill>
              <a:latin typeface="Segoe UI Ligh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370" y="2086243"/>
            <a:ext cx="1430852" cy="65457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FBD4C65-8F5A-47D4-BEAC-356B07BF716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0" y="839683"/>
            <a:ext cx="9167100" cy="548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Komunikace – e-mail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dirty="0">
                <a:solidFill>
                  <a:srgbClr val="FFFFFF"/>
                </a:solidFill>
              </a:rPr>
              <a:t>50GB emailová schránka (zdarma)</a:t>
            </a:r>
            <a:br>
              <a:rPr lang="cs-CZ" sz="1500" dirty="0">
                <a:solidFill>
                  <a:srgbClr val="FFFFFF"/>
                </a:solidFill>
              </a:rPr>
            </a:br>
            <a:r>
              <a:rPr lang="cs-CZ" sz="1500" dirty="0">
                <a:solidFill>
                  <a:srgbClr val="FFFFFF"/>
                </a:solidFill>
              </a:rPr>
              <a:t>Součástí je </a:t>
            </a:r>
            <a:r>
              <a:rPr lang="cs-CZ" sz="1500" dirty="0" err="1">
                <a:solidFill>
                  <a:srgbClr val="FFFFFF"/>
                </a:solidFill>
              </a:rPr>
              <a:t>antispam</a:t>
            </a:r>
            <a:r>
              <a:rPr lang="cs-CZ" sz="1500" dirty="0">
                <a:solidFill>
                  <a:srgbClr val="FFFFFF"/>
                </a:solidFill>
              </a:rPr>
              <a:t> a antivir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 sz="1500" dirty="0">
              <a:solidFill>
                <a:srgbClr val="FFFFFF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cs-CZ" sz="1500" b="1" dirty="0">
                <a:solidFill>
                  <a:srgbClr val="FFFFFF"/>
                </a:solidFill>
              </a:rPr>
              <a:t>Netřeba lokální poštovní server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plánování času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Sdílení kalendářů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Propojení s mobilním telefonem</a:t>
            </a: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Emailová komunikace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1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Organizace času</a:t>
            </a:r>
          </a:p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Kalendář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Exchange Online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0" y="1954896"/>
            <a:ext cx="930274" cy="930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315020" y="2120852"/>
            <a:ext cx="3223478" cy="713868"/>
            <a:chOff x="1125633" y="1910849"/>
            <a:chExt cx="1651591" cy="365760"/>
          </a:xfrm>
        </p:grpSpPr>
        <p:pic>
          <p:nvPicPr>
            <p:cNvPr id="17" name="Picture 5" descr="C:\Users\Howard\Documents\POWERPOINT\Icons\Metro\MetroStation-PNG\PNG\Communications\White\MB_0012_kontakt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285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C:\Users\Howard\Documents\POWERPOINT\Icons\Metro\MetroStation-PNG\PNG\Communications\White\calenda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24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 descr="C:\Users\Howard\Documents\POWERPOINT\Icons\Metro\MetroStation-PNG\PNG\Communications\White\MB_0001_mail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33" y="1910849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464" y="1910849"/>
              <a:ext cx="365760" cy="3657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45715">
            <a:off x="4824484" y="3452918"/>
            <a:ext cx="3969790" cy="24564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68310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Úložiště dat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36510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1 TB osobní datové úložiště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fotografie, video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PDF a další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36509"/>
            <a:ext cx="2016956" cy="2700400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</a:t>
            </a: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apps</a:t>
            </a: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 aplikace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cs-CZ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r>
              <a:rPr lang="cs-CZ" sz="15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Editace dokumentů online</a:t>
            </a:r>
            <a:endParaRPr lang="en-US" sz="1500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Ukládání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Vytváření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728886" y="2208052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 err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OneDrive</a:t>
            </a: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 Pro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96" y="2079103"/>
            <a:ext cx="1445317" cy="8812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997" y="2079103"/>
            <a:ext cx="2272556" cy="3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0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Komunikační nástroj</a:t>
            </a:r>
            <a:endParaRPr lang="en-US" sz="5294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8" y="1997052"/>
            <a:ext cx="952451" cy="95245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7255" y="2209939"/>
            <a:ext cx="263324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Lync Online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509884" y="2154020"/>
            <a:ext cx="2944596" cy="653228"/>
            <a:chOff x="3058161" y="2358390"/>
            <a:chExt cx="1648756" cy="365760"/>
          </a:xfrm>
        </p:grpSpPr>
        <p:pic>
          <p:nvPicPr>
            <p:cNvPr id="16" name="Picture 3" descr="C:\Users\Howard\Documents\POWERPOINT\Icons\Metro\MetroStation-PNG\PNG\Communications\White\MB_0007_ms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93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Howard\Documents\POWERPOINT\Icons\Metro\MetroStation-PNG\PNG\Communications\White\MB_0014_msg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546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C:\Users\Howard\Documents\POWERPOINT\Icons\Metro\MetroStation-PNG\PNG\Communications\White\MB_0008_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161" y="2358390"/>
              <a:ext cx="365760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157" y="2358390"/>
              <a:ext cx="365760" cy="36576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199595" y="3181172"/>
            <a:ext cx="2016956" cy="692321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99595" y="4291959"/>
            <a:ext cx="2016956" cy="692321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336788" y="4256071"/>
            <a:ext cx="2016956" cy="725859"/>
          </a:xfrm>
          <a:prstGeom prst="rect">
            <a:avLst/>
          </a:prstGeom>
          <a:solidFill>
            <a:srgbClr val="44235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336788" y="3176812"/>
            <a:ext cx="2016956" cy="7405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984" y="3181171"/>
            <a:ext cx="2700000" cy="128734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Telefonování</a:t>
            </a: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618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6789" y="3181172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Chat a </a:t>
            </a:r>
            <a: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spolupráce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984" y="4187213"/>
            <a:ext cx="2319063" cy="863574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Sdílení</a:t>
            </a:r>
            <a:br>
              <a:rPr lang="cs-CZ" sz="21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informací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7101" y="4198348"/>
            <a:ext cx="2319063" cy="540408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en-US" sz="21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Konference</a:t>
            </a:r>
            <a:endParaRPr lang="en-US" sz="21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66679">
            <a:off x="5950966" y="3241132"/>
            <a:ext cx="2893219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0407" y="3176048"/>
            <a:ext cx="2543356" cy="22318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0" y="1928066"/>
            <a:ext cx="3357995" cy="10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5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163" y="1073061"/>
            <a:ext cx="8740142" cy="1346972"/>
          </a:xfrm>
        </p:spPr>
        <p:txBody>
          <a:bodyPr/>
          <a:lstStyle/>
          <a:p>
            <a:r>
              <a:rPr lang="cs-CZ" sz="5294" dirty="0"/>
              <a:t>Týmový web a úložiště</a:t>
            </a:r>
            <a:endParaRPr lang="en-US" sz="5294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99595" y="3147634"/>
            <a:ext cx="2016956" cy="2689274"/>
          </a:xfrm>
          <a:prstGeom prst="rect">
            <a:avLst/>
          </a:prstGeom>
          <a:solidFill>
            <a:srgbClr val="EC008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informace pro zaměstnance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Wiki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seznamy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Průzkumy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Workflow</a:t>
            </a:r>
            <a:b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</a:b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oběh dokumentů 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cs-CZ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0264" y="3147634"/>
            <a:ext cx="2016956" cy="2689274"/>
          </a:xfrm>
          <a:prstGeom prst="rect">
            <a:avLst/>
          </a:prstGeom>
          <a:solidFill>
            <a:srgbClr val="68217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577" eaLnBrk="1" hangingPunct="1"/>
            <a:endParaRPr lang="en-US" sz="1343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Úložiště dat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Šablony dokumentů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r>
              <a:rPr lang="cs-CZ" sz="147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Společná práce projekty</a:t>
            </a:r>
          </a:p>
          <a:p>
            <a:pPr marL="134458" indent="-134458" defTabSz="685577" eaLnBrk="1" hangingPunct="1">
              <a:buFont typeface="Wingdings" panose="05000000000000000000" pitchFamily="2" charset="2"/>
              <a:buChar char="§"/>
            </a:pPr>
            <a:endParaRPr lang="en-US" sz="147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  <a:p>
            <a:pPr defTabSz="685577" eaLnBrk="1" hangingPunct="1"/>
            <a:endParaRPr lang="en-US" sz="1471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84" y="3181172"/>
            <a:ext cx="2082619" cy="466222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Školní intranet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6788" y="3181172"/>
            <a:ext cx="2029887" cy="715200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577" eaLnBrk="1" hangingPunct="1"/>
            <a:r>
              <a:rPr lang="cs-CZ" sz="1618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Knihovny dokumentů</a:t>
            </a:r>
            <a:endParaRPr lang="en-US" sz="1618" b="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97254" y="2209939"/>
            <a:ext cx="3622958" cy="840398"/>
          </a:xfrm>
          <a:prstGeom prst="rect">
            <a:avLst/>
          </a:prstGeom>
        </p:spPr>
        <p:txBody>
          <a:bodyPr/>
          <a:lstStyle>
            <a:lvl1pPr algn="l" defTabSz="9327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529" b="1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SharePoint Online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31336" r="63332" b="36669"/>
          <a:stretch/>
        </p:blipFill>
        <p:spPr>
          <a:xfrm>
            <a:off x="214769" y="1999834"/>
            <a:ext cx="840398" cy="84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76" y="1356019"/>
            <a:ext cx="1403951" cy="30595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413932" y="2106031"/>
            <a:ext cx="3217945" cy="713868"/>
            <a:chOff x="4987143" y="2388870"/>
            <a:chExt cx="1648756" cy="36576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2918" y="2388870"/>
              <a:ext cx="365760" cy="3657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1528" y="2388870"/>
              <a:ext cx="365760" cy="36576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7143" y="2388870"/>
              <a:ext cx="365760" cy="36576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0139" y="2388870"/>
              <a:ext cx="365760" cy="365760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9834" y="3414255"/>
            <a:ext cx="4363148" cy="210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6" y="2354581"/>
            <a:ext cx="3707024" cy="3089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700000">
            <a:off x="4148622" y="3617689"/>
            <a:ext cx="562970" cy="562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6722" y="2354581"/>
            <a:ext cx="4053385" cy="308918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centralizovaná správa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úspora provozních nákladů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bezpečná data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přístup k datům odkudkoliv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možnost výběru služeb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ochrana vlastních prostředků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cs-CZ" sz="195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/>
              <a:t>ýhody </a:t>
            </a:r>
            <a:r>
              <a:rPr lang="cs-CZ" dirty="0"/>
              <a:t>a přínos</a:t>
            </a:r>
            <a:endParaRPr lang="cs-CZ" sz="1050" dirty="0"/>
          </a:p>
        </p:txBody>
      </p:sp>
    </p:spTree>
    <p:extLst>
      <p:ext uri="{BB962C8B-B14F-4D97-AF65-F5344CB8AC3E}">
        <p14:creationId xmlns:p14="http://schemas.microsoft.com/office/powerpoint/2010/main" val="818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/>
              <a:t>ic </a:t>
            </a:r>
            <a:r>
              <a:rPr lang="cs-CZ" dirty="0"/>
              <a:t>není bez rizika</a:t>
            </a:r>
          </a:p>
        </p:txBody>
      </p:sp>
    </p:spTree>
    <p:extLst>
      <p:ext uri="{BB962C8B-B14F-4D97-AF65-F5344CB8AC3E}">
        <p14:creationId xmlns:p14="http://schemas.microsoft.com/office/powerpoint/2010/main" val="424909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/>
              <a:t>a rizika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6" r="4754" b="38864"/>
          <a:stretch/>
        </p:blipFill>
        <p:spPr>
          <a:xfrm>
            <a:off x="1" y="2084953"/>
            <a:ext cx="9143999" cy="3915797"/>
          </a:xfr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004960" y="2977771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54000" tIns="54000" rIns="54000" bIns="54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cs-CZ" sz="86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</a:t>
            </a:r>
            <a:endParaRPr lang="cs-CZ" sz="4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143000" y="2780928"/>
            <a:ext cx="6858000" cy="1790700"/>
          </a:xfrm>
        </p:spPr>
        <p:txBody>
          <a:bodyPr/>
          <a:lstStyle/>
          <a:p>
            <a:pPr algn="ctr"/>
            <a:r>
              <a:rPr lang="cs-CZ" dirty="0"/>
              <a:t>Současná práce s počítačem a dokumenty</a:t>
            </a:r>
          </a:p>
        </p:txBody>
      </p:sp>
    </p:spTree>
    <p:extLst>
      <p:ext uri="{BB962C8B-B14F-4D97-AF65-F5344CB8AC3E}">
        <p14:creationId xmlns:p14="http://schemas.microsoft.com/office/powerpoint/2010/main" val="333111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tardesign\AppData\Local\Microsoft\Windows\Temporary Internet Files\Content.IE5\RMEISC6Y\MP900422746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b="30400"/>
          <a:stretch/>
        </p:blipFill>
        <p:spPr bwMode="auto">
          <a:xfrm>
            <a:off x="0" y="2057400"/>
            <a:ext cx="9144000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</a:t>
            </a:r>
            <a:r>
              <a:rPr lang="cs-CZ"/>
              <a:t>loud </a:t>
            </a:r>
            <a:r>
              <a:rPr lang="cs-CZ" dirty="0"/>
              <a:t>a rizika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61966" y="313024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243000" tIns="135000" rIns="108000" bIns="3429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kompatibilita prohlížeče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ztráta internetového spojení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prozrazení přihlášení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zneužití dat třetí osobou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6450" dirty="0">
                <a:solidFill>
                  <a:prstClr val="white"/>
                </a:solidFill>
              </a:rPr>
              <a:t>právní rizika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93274" y="3129602"/>
            <a:ext cx="3510390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162000" tIns="18900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pracuji </a:t>
            </a:r>
          </a:p>
          <a:p>
            <a:pPr fontAlgn="auto">
              <a:spcAft>
                <a:spcPts val="0"/>
              </a:spcAft>
            </a:pPr>
            <a:r>
              <a:rPr lang="cs-CZ" sz="4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cloudu</a:t>
            </a:r>
          </a:p>
        </p:txBody>
      </p:sp>
    </p:spTree>
    <p:extLst>
      <p:ext uri="{BB962C8B-B14F-4D97-AF65-F5344CB8AC3E}">
        <p14:creationId xmlns:p14="http://schemas.microsoft.com/office/powerpoint/2010/main" val="30336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2.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buFont typeface="Arial"/>
              <a:buChar char="•"/>
              <a:defRPr/>
            </a:pPr>
            <a:r>
              <a:rPr lang="cs-CZ" dirty="0"/>
              <a:t>Práce s Outlook online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Ukázka </a:t>
            </a:r>
            <a:r>
              <a:rPr lang="cs-CZ" dirty="0" err="1"/>
              <a:t>OneDrive</a:t>
            </a:r>
            <a:endParaRPr lang="cs-CZ" dirty="0"/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Principy práce s webovými aplikacemi 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Kooperace na dokumentu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Instalace programů MS Office 365</a:t>
            </a:r>
          </a:p>
          <a:p>
            <a:pPr fontAlgn="auto">
              <a:buFont typeface="Arial"/>
              <a:buChar char="•"/>
              <a:defRPr/>
            </a:pPr>
            <a:r>
              <a:rPr lang="cs-CZ" dirty="0"/>
              <a:t>Ukázky dalších aplikací MS Office 365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Office 365 vytvořte nový dokument </a:t>
            </a:r>
            <a:r>
              <a:rPr lang="cs-CZ" dirty="0" err="1"/>
              <a:t>word</a:t>
            </a:r>
            <a:endParaRPr lang="cs-CZ" dirty="0"/>
          </a:p>
          <a:p>
            <a:r>
              <a:rPr lang="cs-CZ" dirty="0" err="1"/>
              <a:t>Nasdílejte</a:t>
            </a:r>
            <a:r>
              <a:rPr lang="cs-CZ" dirty="0"/>
              <a:t> jej mé osobě ( </a:t>
            </a:r>
            <a:r>
              <a:rPr lang="cs-CZ" dirty="0" err="1"/>
              <a:t>učo</a:t>
            </a:r>
            <a:r>
              <a:rPr lang="cs-CZ" dirty="0"/>
              <a:t> 12165) pouze ke čtení</a:t>
            </a:r>
          </a:p>
          <a:p>
            <a:r>
              <a:rPr lang="cs-CZ" dirty="0"/>
              <a:t>Odkaz na dokument vložte do poznámkového bloku do </a:t>
            </a:r>
            <a:r>
              <a:rPr lang="cs-CZ" dirty="0" err="1"/>
              <a:t>odevzdávárny</a:t>
            </a:r>
            <a:r>
              <a:rPr lang="cs-CZ" dirty="0"/>
              <a:t> v IS MU</a:t>
            </a:r>
          </a:p>
          <a:p>
            <a:r>
              <a:rPr lang="cs-CZ" dirty="0" err="1"/>
              <a:t>Dopiště</a:t>
            </a:r>
            <a:r>
              <a:rPr lang="cs-CZ" dirty="0"/>
              <a:t> alespoň další 3 online programy s odkazy na ně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Domácí úkol č.1</a:t>
            </a:r>
          </a:p>
        </p:txBody>
      </p:sp>
    </p:spTree>
    <p:extLst>
      <p:ext uri="{BB962C8B-B14F-4D97-AF65-F5344CB8AC3E}">
        <p14:creationId xmlns:p14="http://schemas.microsoft.com/office/powerpoint/2010/main" val="333074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33849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Lidstvo se dělí na 10 skupin.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Ti první rozumějí binární soustavě, ostatní mají pravidelný sex.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design\AppData\Local\Microsoft\Windows\Temporary Internet Files\Content.IE5\XY6B01X4\MP90031653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17542" r="12799" b="23550"/>
          <a:stretch/>
        </p:blipFill>
        <p:spPr bwMode="auto">
          <a:xfrm>
            <a:off x="0" y="1628800"/>
            <a:ext cx="91440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1588839" y="2050681"/>
            <a:ext cx="2385811" cy="2385811"/>
            <a:chOff x="1854257" y="2036747"/>
            <a:chExt cx="3181081" cy="3181081"/>
          </a:xfrm>
        </p:grpSpPr>
        <p:pic>
          <p:nvPicPr>
            <p:cNvPr id="1028" name="Picture 4" descr="C:\Users\stardesign\AppData\Local\Microsoft\Windows\Temporary Internet Files\Content.IE5\XY6B01X4\MC900441759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4257" y="2036747"/>
              <a:ext cx="3181081" cy="3181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2355397" y="2828835"/>
              <a:ext cx="2065096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79 %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5038422" y="2279954"/>
            <a:ext cx="2244797" cy="2244797"/>
            <a:chOff x="5035338" y="2506985"/>
            <a:chExt cx="2993062" cy="2993062"/>
          </a:xfrm>
        </p:grpSpPr>
        <p:pic>
          <p:nvPicPr>
            <p:cNvPr id="1029" name="Picture 5" descr="C:\Users\stardesign\AppData\Local\Microsoft\Windows\Temporary Internet Files\Content.IE5\GZ04G3EO\MC900441762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338" y="2506985"/>
              <a:ext cx="2993062" cy="2993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5580129" y="3205064"/>
              <a:ext cx="2065096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cs-CZ" sz="5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21 %</a:t>
              </a:r>
            </a:p>
          </p:txBody>
        </p:sp>
      </p:grpSp>
      <p:pic>
        <p:nvPicPr>
          <p:cNvPr id="1030" name="Picture 6" descr="C:\Users\stardesign\AppData\Local\Microsoft\Windows\Temporary Internet Files\Content.IE5\XY6B01X4\MP90043305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7429" l="7143" r="94709">
                        <a14:foregroundMark x1="50000" y1="25619" x2="50000" y2="25619"/>
                        <a14:foregroundMark x1="53571" y1="27429" x2="53571" y2="27429"/>
                        <a14:foregroundMark x1="55026" y1="32571" x2="55026" y2="32571"/>
                        <a14:foregroundMark x1="54630" y1="30190" x2="54630" y2="30190"/>
                        <a14:foregroundMark x1="54630" y1="36667" x2="54630" y2="36667"/>
                        <a14:foregroundMark x1="55556" y1="40857" x2="55556" y2="40857"/>
                        <a14:foregroundMark x1="55026" y1="44667" x2="55026" y2="44667"/>
                        <a14:foregroundMark x1="55026" y1="38667" x2="55026" y2="38667"/>
                        <a14:foregroundMark x1="54365" y1="34762" x2="54365" y2="34762"/>
                        <a14:foregroundMark x1="52166" y1="27013" x2="52166" y2="27013"/>
                        <a14:foregroundMark x1="51986" y1="26494" x2="51986" y2="26494"/>
                        <a14:foregroundMark x1="54152" y1="28571" x2="54152" y2="28571"/>
                        <a14:foregroundMark x1="54693" y1="35714" x2="54693" y2="3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95" y="3261048"/>
            <a:ext cx="1730005" cy="24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tardesign\AppData\Local\Microsoft\Windows\Temporary Internet Files\Content.IE5\GZ04G3EO\MC900432634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05" y="3544994"/>
            <a:ext cx="1998222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628650" y="415051"/>
            <a:ext cx="7886700" cy="994172"/>
          </a:xfrm>
        </p:spPr>
        <p:txBody>
          <a:bodyPr/>
          <a:lstStyle/>
          <a:p>
            <a:r>
              <a:rPr lang="cs-CZ" dirty="0"/>
              <a:t>Kam ukládáme svá data?</a:t>
            </a:r>
          </a:p>
        </p:txBody>
      </p:sp>
    </p:spTree>
    <p:extLst>
      <p:ext uri="{BB962C8B-B14F-4D97-AF65-F5344CB8AC3E}">
        <p14:creationId xmlns:p14="http://schemas.microsoft.com/office/powerpoint/2010/main" val="38358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97" b="5625"/>
          <a:stretch/>
        </p:blipFill>
        <p:spPr>
          <a:xfrm>
            <a:off x="0" y="1556792"/>
            <a:ext cx="9144000" cy="5400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3274" y="3129602"/>
            <a:ext cx="3510390" cy="2314166"/>
          </a:xfrm>
          <a:solidFill>
            <a:srgbClr val="87C21C"/>
          </a:solidFill>
        </p:spPr>
        <p:txBody>
          <a:bodyPr vert="horz" lIns="162000" tIns="189000" rIns="91440" bIns="45720" rtlCol="0" anchor="t">
            <a:normAutofit/>
          </a:bodyPr>
          <a:lstStyle/>
          <a:p>
            <a:r>
              <a:rPr lang="cs-CZ" sz="4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ukládám na vlastní počítač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poškození disku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virus a jiný škodlivý software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ztráta počítače / notebooku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krádež počítače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neodborné jednání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93274" y="43891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3300" dirty="0">
                <a:solidFill>
                  <a:prstClr val="white"/>
                </a:solidFill>
              </a:rPr>
              <a:t>Tradiční páce se současným počítačem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95883" y="3129601"/>
            <a:ext cx="4053385" cy="23141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instaluji software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data ukládám na disk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spouštím lokální aplikace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používám internetový prohlížeč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starám se o provoz počítače</a:t>
            </a:r>
          </a:p>
          <a:p>
            <a:pPr algn="ctr" fontAlgn="auto">
              <a:spcAft>
                <a:spcPts val="0"/>
              </a:spcAft>
            </a:pPr>
            <a:endParaRPr lang="cs-CZ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94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Cloud </a:t>
            </a:r>
            <a:r>
              <a:rPr lang="cs-CZ" dirty="0" err="1"/>
              <a:t>C</a:t>
            </a:r>
            <a:r>
              <a:rPr lang="cs-CZ"/>
              <a:t>omputing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cs-CZ"/>
              <a:t>o </a:t>
            </a:r>
            <a:r>
              <a:rPr lang="cs-CZ" dirty="0"/>
              <a:t>je cloud computing - jednoduše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197" y="2245519"/>
            <a:ext cx="4697413" cy="352306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0297" y="3454044"/>
            <a:ext cx="3686127" cy="2150458"/>
          </a:xfrm>
          <a:prstGeom prst="rect">
            <a:avLst/>
          </a:prstGeom>
          <a:solidFill>
            <a:srgbClr val="87C21C"/>
          </a:solidFill>
        </p:spPr>
        <p:txBody>
          <a:bodyPr vert="horz" lIns="297000" tIns="540000" rIns="10800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počítač jako terminál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data uložena v </a:t>
            </a:r>
            <a:r>
              <a:rPr lang="cs-CZ" sz="2400" b="1" dirty="0" err="1">
                <a:solidFill>
                  <a:prstClr val="white"/>
                </a:solidFill>
              </a:rPr>
              <a:t>cloudu</a:t>
            </a:r>
            <a:endParaRPr lang="cs-CZ" sz="2400" b="1" dirty="0">
              <a:solidFill>
                <a:prstClr val="white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mobilita</a:t>
            </a:r>
          </a:p>
          <a:p>
            <a:pPr fontAlgn="auto"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komunikace + sdílení</a:t>
            </a:r>
          </a:p>
          <a:p>
            <a:pPr algn="ctr" fontAlgn="auto">
              <a:spcAft>
                <a:spcPts val="0"/>
              </a:spcAft>
            </a:pPr>
            <a:endParaRPr lang="cs-CZ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93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3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5" b="11314"/>
          <a:stretch/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76723" y="3129601"/>
            <a:ext cx="3495191" cy="19195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432000" tIns="189000" rIns="10800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cs-CZ" sz="1950" dirty="0">
                <a:solidFill>
                  <a:prstClr val="white"/>
                </a:solidFill>
              </a:rPr>
              <a:t>sdílení zdrojů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platím jen to co potřebuji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aktualizovatelnost</a:t>
            </a:r>
            <a:br>
              <a:rPr lang="cs-CZ" sz="1950" dirty="0">
                <a:solidFill>
                  <a:prstClr val="white"/>
                </a:solidFill>
              </a:rPr>
            </a:br>
            <a:r>
              <a:rPr lang="cs-CZ" sz="1950" dirty="0">
                <a:solidFill>
                  <a:prstClr val="white"/>
                </a:solidFill>
              </a:rPr>
              <a:t>konektivita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cs-CZ"/>
              <a:t>ákladní </a:t>
            </a:r>
            <a:r>
              <a:rPr lang="cs-CZ" dirty="0"/>
              <a:t>pojmy spojené s cloudem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414839" y="2315918"/>
            <a:ext cx="4429124" cy="3546871"/>
          </a:xfrm>
          <a:prstGeom prst="rect">
            <a:avLst/>
          </a:prstGeom>
          <a:solidFill>
            <a:srgbClr val="87C21C"/>
          </a:solidFill>
        </p:spPr>
        <p:txBody>
          <a:bodyPr vert="horz" lIns="432000" tIns="189000" rIns="108000" bIns="3429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zjednodušení celé správy systému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možnost práce kdekoliv a kdykoliv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neustálý přístup k datům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pokročilé zabezpečení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možnost kooperace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100" dirty="0">
                <a:solidFill>
                  <a:prstClr val="white"/>
                </a:solidFill>
              </a:rPr>
              <a:t>sdílení dokumentů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prstClr val="white"/>
                </a:solidFill>
              </a:rPr>
              <a:t>ekonomické benefity  - náklady </a:t>
            </a:r>
            <a:br>
              <a:rPr lang="cs-CZ" sz="2100" dirty="0">
                <a:solidFill>
                  <a:prstClr val="white"/>
                </a:solidFill>
              </a:rPr>
            </a:br>
            <a:r>
              <a:rPr lang="cs-CZ" sz="2100" dirty="0">
                <a:solidFill>
                  <a:prstClr val="white"/>
                </a:solidFill>
              </a:rPr>
              <a:t>na provoz</a:t>
            </a:r>
            <a:endParaRPr lang="cs-CZ" sz="19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772816"/>
            <a:ext cx="6858000" cy="2387600"/>
          </a:xfrm>
        </p:spPr>
        <p:txBody>
          <a:bodyPr/>
          <a:lstStyle/>
          <a:p>
            <a:r>
              <a:rPr lang="cs-CZ" dirty="0"/>
              <a:t>Nejvýznamnější hráči na poli </a:t>
            </a:r>
            <a:r>
              <a:rPr lang="cs-CZ" dirty="0" err="1"/>
              <a:t>cloudových</a:t>
            </a:r>
            <a:r>
              <a:rPr lang="cs-CZ" dirty="0"/>
              <a:t> služeb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0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6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389</Words>
  <Application>Microsoft Office PowerPoint</Application>
  <PresentationFormat>Předvádění na obrazovce (4:3)</PresentationFormat>
  <Paragraphs>181</Paragraphs>
  <Slides>25</Slides>
  <Notes>17</Notes>
  <HiddenSlides>1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25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Segoe Condensed</vt:lpstr>
      <vt:lpstr>Segoe UI</vt:lpstr>
      <vt:lpstr>Segoe UI Light</vt:lpstr>
      <vt:lpstr>Wingdings</vt:lpstr>
      <vt:lpstr>schoolpresentation</vt:lpstr>
      <vt:lpstr>Theme1</vt:lpstr>
      <vt:lpstr>Motiv Office</vt:lpstr>
      <vt:lpstr>1_Theme1</vt:lpstr>
      <vt:lpstr>2_Theme1</vt:lpstr>
      <vt:lpstr>1_Motiv Office</vt:lpstr>
      <vt:lpstr>Mgr. Petr Zaoral</vt:lpstr>
      <vt:lpstr>Současná práce s počítačem a dokumenty</vt:lpstr>
      <vt:lpstr>Kam ukládáme svá data?</vt:lpstr>
      <vt:lpstr>ukládám na vlastní počítač</vt:lpstr>
      <vt:lpstr>Cloud Computing</vt:lpstr>
      <vt:lpstr>Co je cloud computing - jednoduše</vt:lpstr>
      <vt:lpstr>Základní pojmy</vt:lpstr>
      <vt:lpstr>Základní pojmy spojené s cloudem</vt:lpstr>
      <vt:lpstr>Nejvýznamnější hráči na poli cloudových služeb</vt:lpstr>
      <vt:lpstr>Prezentace aplikace PowerPoint</vt:lpstr>
      <vt:lpstr>Prezentace aplikace PowerPoint</vt:lpstr>
      <vt:lpstr>Komunikace – e-mail</vt:lpstr>
      <vt:lpstr>Úložiště dat</vt:lpstr>
      <vt:lpstr>Komunikační nástroj</vt:lpstr>
      <vt:lpstr>Týmový web a úložiště</vt:lpstr>
      <vt:lpstr>Výhody a přínos</vt:lpstr>
      <vt:lpstr>Výhody a přínos</vt:lpstr>
      <vt:lpstr>Nic není bez rizika</vt:lpstr>
      <vt:lpstr>Cloud a rizika</vt:lpstr>
      <vt:lpstr>Cloud a rizika</vt:lpstr>
      <vt:lpstr>2. cvičení</vt:lpstr>
      <vt:lpstr>Prezentace aplikace PowerPoint</vt:lpstr>
      <vt:lpstr>Domácí úkol č.1</vt:lpstr>
      <vt:lpstr>Lidstvo se dělí na 10 skupin.   Ti první rozumějí binární soustavě, ostatní mají pravidelný sex.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2019-02-25T21:23:31Z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