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91" r:id="rId2"/>
  </p:sldMasterIdLst>
  <p:notesMasterIdLst>
    <p:notesMasterId r:id="rId17"/>
  </p:notesMasterIdLst>
  <p:handoutMasterIdLst>
    <p:handoutMasterId r:id="rId18"/>
  </p:handoutMasterIdLst>
  <p:sldIdLst>
    <p:sldId id="256" r:id="rId3"/>
    <p:sldId id="294" r:id="rId4"/>
    <p:sldId id="296" r:id="rId5"/>
    <p:sldId id="303" r:id="rId6"/>
    <p:sldId id="298" r:id="rId7"/>
    <p:sldId id="295" r:id="rId8"/>
    <p:sldId id="297" r:id="rId9"/>
    <p:sldId id="299" r:id="rId10"/>
    <p:sldId id="304" r:id="rId11"/>
    <p:sldId id="305" r:id="rId12"/>
    <p:sldId id="273" r:id="rId13"/>
    <p:sldId id="261" r:id="rId14"/>
    <p:sldId id="271" r:id="rId15"/>
    <p:sldId id="293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449" autoAdjust="0"/>
  </p:normalViewPr>
  <p:slideViewPr>
    <p:cSldViewPr>
      <p:cViewPr varScale="1">
        <p:scale>
          <a:sx n="130" d="100"/>
          <a:sy n="130" d="100"/>
        </p:scale>
        <p:origin x="111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A2B25C-6F98-4E3F-820F-407AB1197871}" type="datetimeFigureOut">
              <a:rPr lang="en-US"/>
              <a:pPr>
                <a:defRPr/>
              </a:pPr>
              <a:t>4/1/2019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0FC69D-C796-47C3-9336-67144167D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6EE0D4-EA0A-4781-8190-7779E1F8F501}" type="datetimeFigureOut">
              <a:rPr lang="en-US"/>
              <a:pPr>
                <a:defRPr/>
              </a:pPr>
              <a:t>4/1/2019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054119-55F7-4A9C-8986-9FE978F19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38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B35B1-96CB-46A2-9554-7409ABE9AC08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7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C60DD1-5CF3-4486-AFF6-CECC980AF599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4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67DE00-3C1E-4B86-AEF9-B79D25CEFEB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3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3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4001" cy="6858000"/>
            <a:chOff x="-1574" y="0"/>
            <a:chExt cx="9144000" cy="6858000"/>
          </a:xfrm>
        </p:grpSpPr>
        <p:pic>
          <p:nvPicPr>
            <p:cNvPr id="5" name="Rectangle 6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0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1250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64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02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798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5677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574" y="0"/>
            <a:chExt cx="9145574" cy="6858000"/>
          </a:xfrm>
        </p:grpSpPr>
        <p:sp>
          <p:nvSpPr>
            <p:cNvPr id="5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-1574" y="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-1574" y="655320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5"/>
            <p:cNvCxnSpPr/>
            <p:nvPr/>
          </p:nvCxnSpPr>
          <p:spPr>
            <a:xfrm>
              <a:off x="-1574" y="381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46930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5326111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422526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3351881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9692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4073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392018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86605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6964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160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5576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48ED9-D089-49B4-960D-338F341D2D17}" type="datetimeFigureOut">
              <a:rPr lang="en-US"/>
              <a:pPr>
                <a:defRPr/>
              </a:pPr>
              <a:t>4/1/2019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792F-35F9-4312-A24F-97D62C7B6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76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8712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767724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7169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24818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88977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78602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9180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6838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BA52C-E5B1-42D9-A2FE-54FC0D3DC02C}" type="datetimeFigureOut">
              <a:rPr lang="en-US"/>
              <a:pPr>
                <a:defRPr/>
              </a:pPr>
              <a:t>4/1/2019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CEF4-8296-41B9-9003-5E517FE99A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8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6519-2F14-46D4-A087-2FAD5C98C812}" type="datetimeFigureOut">
              <a:rPr lang="en-US"/>
              <a:pPr>
                <a:defRPr/>
              </a:pPr>
              <a:t>4/1/2019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A23D-3C5E-4B14-9850-9DFAFAD1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3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A7DF-8AF2-4CE1-AFDB-273E977F1464}" type="datetimeFigureOut">
              <a:rPr lang="en-US"/>
              <a:pPr>
                <a:defRPr/>
              </a:pPr>
              <a:t>4/1/2019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27D3-369A-41CD-9B6C-2E53DDCC4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0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6A869-1776-4930-A74C-E1CBC010F42C}" type="datetimeFigureOut">
              <a:rPr lang="en-US"/>
              <a:pPr>
                <a:defRPr/>
              </a:pPr>
              <a:t>4/1/2019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24E83-4B3C-431A-B2BF-5E4D049ED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2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342D-EBA1-4F7F-9FD8-A03BE940FAAD}" type="datetimeFigureOut">
              <a:rPr lang="en-US"/>
              <a:pPr>
                <a:defRPr/>
              </a:pPr>
              <a:t>4/1/2019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7B3F-50E8-4547-B0E7-A937A873E1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4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1032" name="Rectangle 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86BF8B-550E-40B1-B3DA-57BDAFB6BEAF}" type="datetimeFigureOut">
              <a:rPr lang="en-US"/>
              <a:pPr>
                <a:defRPr/>
              </a:pPr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F67EB6-881B-4D63-B004-3248ED2C0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0" r:id="rId2"/>
    <p:sldLayoutId id="2147483668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ts val="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59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subTitle" idx="1"/>
          </p:nvPr>
        </p:nvSpPr>
        <p:spPr bwMode="auto">
          <a:xfrm>
            <a:off x="1187624" y="476672"/>
            <a:ext cx="6400800" cy="17526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altLang="cs-CZ" sz="4000" dirty="0"/>
              <a:t>E-mail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/>
              <a:t>Mgr. Petr Zaoral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/>
              <a:t>Reagujte dle priority zprávy, ideálně do 2 dnů</a:t>
            </a:r>
          </a:p>
          <a:p>
            <a:r>
              <a:rPr lang="cs-CZ" dirty="0"/>
              <a:t>Není nutné vždy odpovídat/potvrzovat</a:t>
            </a:r>
          </a:p>
          <a:p>
            <a:r>
              <a:rPr lang="cs-CZ" dirty="0"/>
              <a:t>Respektujte soukromé zprávy – nepřeposílejte</a:t>
            </a:r>
          </a:p>
          <a:p>
            <a:r>
              <a:rPr lang="cs-CZ" dirty="0"/>
              <a:t>Neměňte obsah přeposílaného e-mailu</a:t>
            </a:r>
          </a:p>
          <a:p>
            <a:r>
              <a:rPr lang="cs-CZ" dirty="0"/>
              <a:t>Redukujte zprávy při RE, neodstraňujte „&gt;“</a:t>
            </a:r>
          </a:p>
          <a:p>
            <a:r>
              <a:rPr lang="cs-CZ" dirty="0"/>
              <a:t>Nastavujte odpověď při nepřítomnosti</a:t>
            </a:r>
          </a:p>
          <a:p>
            <a:r>
              <a:rPr lang="cs-CZ" dirty="0"/>
              <a:t>Neposílejte HOAX a řetězové maily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Emailová </a:t>
            </a:r>
            <a:r>
              <a:rPr lang="cs-CZ" dirty="0" err="1"/>
              <a:t>netiketa</a:t>
            </a:r>
            <a:r>
              <a:rPr lang="cs-CZ" dirty="0"/>
              <a:t> - odpovědi</a:t>
            </a:r>
          </a:p>
        </p:txBody>
      </p:sp>
    </p:spTree>
    <p:extLst>
      <p:ext uri="{BB962C8B-B14F-4D97-AF65-F5344CB8AC3E}">
        <p14:creationId xmlns:p14="http://schemas.microsoft.com/office/powerpoint/2010/main" val="280929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/>
              <a:t>6. cvičení</a:t>
            </a:r>
          </a:p>
        </p:txBody>
      </p:sp>
      <p:sp>
        <p:nvSpPr>
          <p:cNvPr id="7" name="Rectangle 6"/>
          <p:cNvSpPr>
            <a:spLocks noGrp="1"/>
          </p:cNvSpPr>
          <p:nvPr>
            <p:ph type="body" idx="1"/>
          </p:nvPr>
        </p:nvSpPr>
        <p:spPr>
          <a:xfrm>
            <a:off x="722313" y="980728"/>
            <a:ext cx="7772400" cy="1500187"/>
          </a:xfrm>
        </p:spPr>
        <p:txBody>
          <a:bodyPr/>
          <a:lstStyle/>
          <a:p>
            <a:pPr fontAlgn="auto">
              <a:buFont typeface="Arial"/>
              <a:buNone/>
              <a:defRPr/>
            </a:pPr>
            <a:r>
              <a:rPr lang="cs-CZ" sz="4000" dirty="0"/>
              <a:t>bp2004</a:t>
            </a:r>
            <a:endParaRPr lang="cs-CZ" sz="4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video  - e-mailová etiketa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nastavení emailového klienta</a:t>
            </a:r>
          </a:p>
          <a:p>
            <a:pPr fontAlgn="auto">
              <a:buFont typeface="Arial"/>
              <a:buChar char="•"/>
              <a:defRPr/>
            </a:pPr>
            <a:endParaRPr lang="cs-CZ" dirty="0"/>
          </a:p>
          <a:p>
            <a:pPr marL="0" indent="0" fontAlgn="auto">
              <a:buNone/>
              <a:defRPr/>
            </a:pPr>
            <a:endParaRPr lang="cs-CZ" dirty="0"/>
          </a:p>
          <a:p>
            <a:pPr fontAlgn="auto">
              <a:buFont typeface="Arial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46085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cs-CZ" sz="3200" dirty="0"/>
            </a:br>
            <a:r>
              <a:rPr lang="cs-CZ" sz="3200" dirty="0"/>
              <a:t>Dva programátoři se účastní televizní soutěže.</a:t>
            </a:r>
            <a:br>
              <a:rPr lang="cs-CZ" sz="3200" dirty="0"/>
            </a:br>
            <a:r>
              <a:rPr lang="cs-CZ" sz="800" dirty="0"/>
              <a:t> </a:t>
            </a:r>
            <a:br>
              <a:rPr lang="cs-CZ" sz="3200" dirty="0"/>
            </a:br>
            <a:r>
              <a:rPr lang="cs-CZ" sz="2800" b="1" dirty="0"/>
              <a:t>Moderátor: </a:t>
            </a:r>
            <a:r>
              <a:rPr lang="cs-CZ" sz="2800" i="1" dirty="0"/>
              <a:t>"Pane Černý, na displeji za Vámi se objeví jméno historické osoby, a Vy musíte otázkami na pana Bílého zjistit, kdo to je. Ale smí Vám odpovídat jen ANO a NE. Tak začínáme.„</a:t>
            </a:r>
            <a:br>
              <a:rPr lang="cs-CZ" sz="2800" i="1" dirty="0"/>
            </a:br>
            <a:br>
              <a:rPr lang="cs-CZ" sz="2800" dirty="0"/>
            </a:br>
            <a:r>
              <a:rPr lang="cs-CZ" sz="2800" b="1" dirty="0"/>
              <a:t>Černý</a:t>
            </a:r>
            <a:r>
              <a:rPr lang="cs-CZ" sz="2800" dirty="0"/>
              <a:t>: </a:t>
            </a:r>
            <a:r>
              <a:rPr lang="cs-CZ" sz="2800" i="1" dirty="0"/>
              <a:t>"Pane Bílý, jaké je jméno té osoby?„</a:t>
            </a:r>
            <a:br>
              <a:rPr lang="cs-CZ" sz="2800" i="1" dirty="0"/>
            </a:br>
            <a:br>
              <a:rPr lang="cs-CZ" sz="2800" dirty="0"/>
            </a:br>
            <a:r>
              <a:rPr lang="cs-CZ" sz="2800" b="1" dirty="0"/>
              <a:t>Bílý</a:t>
            </a:r>
            <a:r>
              <a:rPr lang="cs-CZ" sz="2800" dirty="0"/>
              <a:t>: </a:t>
            </a:r>
            <a:r>
              <a:rPr lang="cs-CZ" sz="2800" i="1" dirty="0"/>
              <a:t>"ne ano ne </a:t>
            </a:r>
            <a:r>
              <a:rPr lang="cs-CZ" sz="2800" i="1" dirty="0" err="1"/>
              <a:t>ne</a:t>
            </a:r>
            <a:r>
              <a:rPr lang="cs-CZ" sz="2800" i="1" dirty="0"/>
              <a:t> ano ne ano ne </a:t>
            </a:r>
            <a:r>
              <a:rPr lang="cs-CZ" sz="2800" i="1" dirty="0" err="1"/>
              <a:t>ne</a:t>
            </a:r>
            <a:r>
              <a:rPr lang="cs-CZ" sz="2800" i="1" dirty="0"/>
              <a:t> </a:t>
            </a:r>
            <a:r>
              <a:rPr lang="cs-CZ" sz="2800" i="1" dirty="0" err="1"/>
              <a:t>ne</a:t>
            </a:r>
            <a:r>
              <a:rPr lang="cs-CZ" sz="2800" i="1" dirty="0"/>
              <a:t> ano ne ano </a:t>
            </a:r>
            <a:r>
              <a:rPr lang="cs-CZ" sz="2800" i="1" dirty="0" err="1"/>
              <a:t>ano</a:t>
            </a:r>
            <a:r>
              <a:rPr lang="cs-CZ" sz="2800" i="1" dirty="0"/>
              <a:t> </a:t>
            </a:r>
            <a:r>
              <a:rPr lang="cs-CZ" sz="2800" i="1" dirty="0" err="1"/>
              <a:t>ano</a:t>
            </a:r>
            <a:r>
              <a:rPr lang="cs-CZ" sz="2800" i="1" dirty="0"/>
              <a:t> ne </a:t>
            </a:r>
            <a:r>
              <a:rPr lang="cs-CZ" sz="2800" i="1" dirty="0" err="1"/>
              <a:t>ne</a:t>
            </a:r>
            <a:r>
              <a:rPr lang="cs-CZ" sz="2800" i="1" dirty="0"/>
              <a:t> ano ne </a:t>
            </a:r>
            <a:r>
              <a:rPr lang="cs-CZ" sz="2800" i="1" dirty="0" err="1"/>
              <a:t>ne</a:t>
            </a:r>
            <a:r>
              <a:rPr lang="cs-CZ" sz="2800" i="1" dirty="0"/>
              <a:t> ano ne </a:t>
            </a:r>
            <a:r>
              <a:rPr lang="cs-CZ" sz="2800" i="1" dirty="0" err="1"/>
              <a:t>ne</a:t>
            </a:r>
            <a:r>
              <a:rPr lang="cs-CZ" sz="2800" i="1" dirty="0"/>
              <a:t> ne..."</a:t>
            </a:r>
            <a:endParaRPr lang="cs-CZ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772400" cy="187275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332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1965 – první e-mail (zpráva mezi počítači)</a:t>
            </a:r>
          </a:p>
          <a:p>
            <a:pPr>
              <a:lnSpc>
                <a:spcPct val="150000"/>
              </a:lnSpc>
            </a:pPr>
            <a:r>
              <a:rPr lang="cs-CZ" dirty="0"/>
              <a:t>1996 – vzniká Hotmail – volná emailová služba</a:t>
            </a:r>
          </a:p>
          <a:p>
            <a:pPr>
              <a:lnSpc>
                <a:spcPct val="150000"/>
              </a:lnSpc>
            </a:pPr>
            <a:r>
              <a:rPr lang="cs-CZ" dirty="0"/>
              <a:t>založený na SMTP protokolu</a:t>
            </a:r>
          </a:p>
          <a:p>
            <a:pPr>
              <a:lnSpc>
                <a:spcPct val="150000"/>
              </a:lnSpc>
            </a:pPr>
            <a:r>
              <a:rPr lang="cs-CZ" dirty="0"/>
              <a:t>přístup pomocí e-mailového klienta nebo webové rozhraní</a:t>
            </a:r>
          </a:p>
          <a:p>
            <a:pPr>
              <a:lnSpc>
                <a:spcPct val="150000"/>
              </a:lnSpc>
            </a:pPr>
            <a:r>
              <a:rPr lang="cs-CZ" dirty="0"/>
              <a:t>uložiště na straně serveru i klienta</a:t>
            </a:r>
          </a:p>
          <a:p>
            <a:pPr>
              <a:lnSpc>
                <a:spcPct val="150000"/>
              </a:lnSpc>
            </a:pPr>
            <a:r>
              <a:rPr lang="cs-CZ" dirty="0"/>
              <a:t>požadavek na doručení i při výpadku cíle !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Elektronická pošta</a:t>
            </a:r>
          </a:p>
        </p:txBody>
      </p:sp>
    </p:spTree>
    <p:extLst>
      <p:ext uri="{BB962C8B-B14F-4D97-AF65-F5344CB8AC3E}">
        <p14:creationId xmlns:p14="http://schemas.microsoft.com/office/powerpoint/2010/main" val="7371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uživatel @ stroj</a:t>
            </a:r>
          </a:p>
          <a:p>
            <a:pPr>
              <a:lnSpc>
                <a:spcPct val="150000"/>
              </a:lnSpc>
            </a:pPr>
            <a:r>
              <a:rPr lang="cs-CZ" dirty="0"/>
              <a:t>klient/web </a:t>
            </a:r>
            <a:r>
              <a:rPr lang="cs-CZ" dirty="0">
                <a:sym typeface="Wingdings" panose="05000000000000000000" pitchFamily="2" charset="2"/>
              </a:rPr>
              <a:t>+ SMTP  MTA (mail transfer agent)</a:t>
            </a:r>
          </a:p>
          <a:p>
            <a:pPr>
              <a:lnSpc>
                <a:spcPct val="150000"/>
              </a:lnSpc>
            </a:pPr>
            <a:r>
              <a:rPr lang="cs-CZ" dirty="0">
                <a:sym typeface="Wingdings" panose="05000000000000000000" pitchFamily="2" charset="2"/>
              </a:rPr>
              <a:t>MTA zjistí z DNS MX záznam serveru pro danou doménu</a:t>
            </a:r>
          </a:p>
          <a:p>
            <a:pPr>
              <a:lnSpc>
                <a:spcPct val="150000"/>
              </a:lnSpc>
            </a:pPr>
            <a:r>
              <a:rPr lang="cs-CZ" dirty="0">
                <a:sym typeface="Wingdings" panose="05000000000000000000" pitchFamily="2" charset="2"/>
              </a:rPr>
              <a:t>MTA+SMTP pošle zprávu na server cíle</a:t>
            </a:r>
          </a:p>
          <a:p>
            <a:pPr>
              <a:lnSpc>
                <a:spcPct val="150000"/>
              </a:lnSpc>
            </a:pPr>
            <a:r>
              <a:rPr lang="cs-CZ" dirty="0">
                <a:sym typeface="Wingdings" panose="05000000000000000000" pitchFamily="2" charset="2"/>
              </a:rPr>
              <a:t>Pošta je uložena do příslušné schránky</a:t>
            </a:r>
          </a:p>
          <a:p>
            <a:pPr>
              <a:lnSpc>
                <a:spcPct val="150000"/>
              </a:lnSpc>
            </a:pPr>
            <a:r>
              <a:rPr lang="cs-CZ" dirty="0">
                <a:sym typeface="Wingdings" panose="05000000000000000000" pitchFamily="2" charset="2"/>
              </a:rPr>
              <a:t>Schránka je vybrána POP3, IMAP </a:t>
            </a:r>
            <a:br>
              <a:rPr lang="cs-CZ" dirty="0">
                <a:sym typeface="Wingdings" panose="05000000000000000000" pitchFamily="2" charset="2"/>
              </a:rPr>
            </a:br>
            <a:r>
              <a:rPr lang="cs-CZ" dirty="0">
                <a:sym typeface="Wingdings" panose="05000000000000000000" pitchFamily="2" charset="2"/>
              </a:rPr>
              <a:t>nebo zobrazena webovým prostředím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Doručování</a:t>
            </a:r>
          </a:p>
        </p:txBody>
      </p:sp>
    </p:spTree>
    <p:extLst>
      <p:ext uri="{BB962C8B-B14F-4D97-AF65-F5344CB8AC3E}">
        <p14:creationId xmlns:p14="http://schemas.microsoft.com/office/powerpoint/2010/main" val="38533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332656"/>
            <a:ext cx="6937997" cy="6192688"/>
          </a:xfrm>
        </p:spPr>
      </p:pic>
    </p:spTree>
    <p:extLst>
      <p:ext uri="{BB962C8B-B14F-4D97-AF65-F5344CB8AC3E}">
        <p14:creationId xmlns:p14="http://schemas.microsoft.com/office/powerpoint/2010/main" val="71701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MS Outlook</a:t>
            </a:r>
          </a:p>
          <a:p>
            <a:pPr>
              <a:lnSpc>
                <a:spcPct val="150000"/>
              </a:lnSpc>
            </a:pPr>
            <a:r>
              <a:rPr lang="cs-CZ" dirty="0"/>
              <a:t>Outlook Express</a:t>
            </a:r>
          </a:p>
          <a:p>
            <a:pPr>
              <a:lnSpc>
                <a:spcPct val="150000"/>
              </a:lnSpc>
            </a:pPr>
            <a:r>
              <a:rPr lang="cs-CZ" dirty="0" err="1"/>
              <a:t>Mozilla</a:t>
            </a:r>
            <a:r>
              <a:rPr lang="cs-CZ" dirty="0"/>
              <a:t> Thunderbird</a:t>
            </a:r>
          </a:p>
          <a:p>
            <a:pPr>
              <a:lnSpc>
                <a:spcPct val="150000"/>
              </a:lnSpc>
            </a:pPr>
            <a:r>
              <a:rPr lang="cs-CZ" dirty="0"/>
              <a:t>Windows Live Mail</a:t>
            </a:r>
          </a:p>
          <a:p>
            <a:pPr>
              <a:lnSpc>
                <a:spcPct val="150000"/>
              </a:lnSpc>
            </a:pPr>
            <a:r>
              <a:rPr lang="cs-CZ" dirty="0"/>
              <a:t>Lotus Notes</a:t>
            </a:r>
          </a:p>
          <a:p>
            <a:pPr>
              <a:lnSpc>
                <a:spcPct val="150000"/>
              </a:lnSpc>
            </a:pPr>
            <a:r>
              <a:rPr lang="cs-CZ" dirty="0"/>
              <a:t>Apple Mail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E-mail klienti	</a:t>
            </a:r>
          </a:p>
        </p:txBody>
      </p:sp>
    </p:spTree>
    <p:extLst>
      <p:ext uri="{BB962C8B-B14F-4D97-AF65-F5344CB8AC3E}">
        <p14:creationId xmlns:p14="http://schemas.microsoft.com/office/powerpoint/2010/main" val="21427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/>
          </a:bodyPr>
          <a:lstStyle/>
          <a:p>
            <a:r>
              <a:rPr lang="cs-CZ" dirty="0"/>
              <a:t>Šifrování – TLS, SSL, (na straně klienta), HTTPS</a:t>
            </a:r>
          </a:p>
          <a:p>
            <a:r>
              <a:rPr lang="cs-CZ" dirty="0"/>
              <a:t>SPAM – nevyžádaná pošta (</a:t>
            </a:r>
            <a:r>
              <a:rPr lang="cs-CZ" dirty="0" err="1"/>
              <a:t>whitelist</a:t>
            </a:r>
            <a:r>
              <a:rPr lang="cs-CZ" dirty="0"/>
              <a:t>, </a:t>
            </a:r>
            <a:r>
              <a:rPr lang="cs-CZ" dirty="0" err="1"/>
              <a:t>blacklist</a:t>
            </a:r>
            <a:r>
              <a:rPr lang="cs-CZ" dirty="0"/>
              <a:t>), technologická ochrana „</a:t>
            </a:r>
            <a:r>
              <a:rPr lang="cs-CZ" dirty="0" err="1"/>
              <a:t>eva</a:t>
            </a:r>
            <a:r>
              <a:rPr lang="cs-CZ" dirty="0"/>
              <a:t> zavináč doména tečka </a:t>
            </a:r>
            <a:r>
              <a:rPr lang="cs-CZ" dirty="0" err="1"/>
              <a:t>cz</a:t>
            </a:r>
            <a:r>
              <a:rPr lang="cs-CZ" dirty="0"/>
              <a:t>“</a:t>
            </a:r>
          </a:p>
          <a:p>
            <a:r>
              <a:rPr lang="cs-CZ" dirty="0"/>
              <a:t>HOAX – falešná, poplašná, řetězová zpráva (hoax.cz)</a:t>
            </a:r>
          </a:p>
          <a:p>
            <a:r>
              <a:rPr lang="cs-CZ" dirty="0" err="1"/>
              <a:t>Phishing</a:t>
            </a:r>
            <a:r>
              <a:rPr lang="cs-CZ" dirty="0"/>
              <a:t> – podvodná zpráva pro vylákání údajů</a:t>
            </a:r>
            <a:br>
              <a:rPr lang="cs-CZ" dirty="0"/>
            </a:br>
            <a:r>
              <a:rPr lang="cs-CZ" dirty="0"/>
              <a:t>(hoax.cz/</a:t>
            </a:r>
            <a:r>
              <a:rPr lang="cs-CZ" dirty="0" err="1"/>
              <a:t>phishing</a:t>
            </a:r>
            <a:r>
              <a:rPr lang="cs-CZ" dirty="0"/>
              <a:t>)</a:t>
            </a:r>
          </a:p>
          <a:p>
            <a:r>
              <a:rPr lang="cs-CZ" dirty="0"/>
              <a:t>E-mailoví červi, viry</a:t>
            </a:r>
          </a:p>
          <a:p>
            <a:r>
              <a:rPr lang="cs-CZ" dirty="0"/>
              <a:t>SPF záznam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</a:t>
            </a:r>
          </a:p>
        </p:txBody>
      </p:sp>
    </p:spTree>
    <p:extLst>
      <p:ext uri="{BB962C8B-B14F-4D97-AF65-F5344CB8AC3E}">
        <p14:creationId xmlns:p14="http://schemas.microsoft.com/office/powerpoint/2010/main" val="29124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Pravidla popisující standardy pro práci </a:t>
            </a:r>
            <a:br>
              <a:rPr lang="cs-CZ" dirty="0"/>
            </a:br>
            <a:r>
              <a:rPr lang="cs-CZ" dirty="0"/>
              <a:t>na Internetu</a:t>
            </a:r>
          </a:p>
          <a:p>
            <a:pPr>
              <a:lnSpc>
                <a:spcPct val="150000"/>
              </a:lnSpc>
            </a:pPr>
            <a:r>
              <a:rPr lang="cs-CZ" dirty="0"/>
              <a:t>RFC 1855 </a:t>
            </a:r>
            <a:r>
              <a:rPr lang="cs-CZ" dirty="0" err="1"/>
              <a:t>Netiquette</a:t>
            </a:r>
            <a:r>
              <a:rPr lang="cs-CZ" dirty="0"/>
              <a:t> </a:t>
            </a:r>
            <a:r>
              <a:rPr lang="cs-CZ" dirty="0" err="1"/>
              <a:t>Guideline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http://www.hoax.cz/hoax/netiketa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Netiketa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115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49971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dirty="0"/>
              <a:t>Pište bez chyb – email je Vaší vizitkou</a:t>
            </a:r>
          </a:p>
          <a:p>
            <a:pPr>
              <a:lnSpc>
                <a:spcPct val="110000"/>
              </a:lnSpc>
            </a:pPr>
            <a:r>
              <a:rPr lang="cs-CZ" dirty="0"/>
              <a:t>Nepiště v rozčilení</a:t>
            </a:r>
          </a:p>
          <a:p>
            <a:pPr>
              <a:lnSpc>
                <a:spcPct val="110000"/>
              </a:lnSpc>
            </a:pPr>
            <a:r>
              <a:rPr lang="cs-CZ" dirty="0"/>
              <a:t>Nečekejte ihned odpověď, připomeňte se  </a:t>
            </a:r>
            <a:br>
              <a:rPr lang="cs-CZ" dirty="0"/>
            </a:br>
            <a:r>
              <a:rPr lang="cs-CZ" dirty="0"/>
              <a:t>za 3 dny.</a:t>
            </a:r>
          </a:p>
          <a:p>
            <a:pPr>
              <a:lnSpc>
                <a:spcPct val="110000"/>
              </a:lnSpc>
            </a:pPr>
            <a:r>
              <a:rPr lang="cs-CZ" dirty="0"/>
              <a:t>Vyvarujte se neosobním emailům.</a:t>
            </a:r>
          </a:p>
          <a:p>
            <a:pPr>
              <a:lnSpc>
                <a:spcPct val="110000"/>
              </a:lnSpc>
            </a:pPr>
            <a:r>
              <a:rPr lang="cs-CZ" dirty="0"/>
              <a:t>Používejte skrytý seznam příjemců</a:t>
            </a:r>
          </a:p>
          <a:p>
            <a:pPr>
              <a:lnSpc>
                <a:spcPct val="110000"/>
              </a:lnSpc>
            </a:pPr>
            <a:r>
              <a:rPr lang="cs-CZ" dirty="0"/>
              <a:t>Důkladně promyslete předmět e-mailu (</a:t>
            </a:r>
            <a:r>
              <a:rPr lang="cs-CZ" dirty="0" err="1"/>
              <a:t>subject</a:t>
            </a:r>
            <a:r>
              <a:rPr lang="cs-CZ" dirty="0"/>
              <a:t>)</a:t>
            </a:r>
          </a:p>
          <a:p>
            <a:pPr>
              <a:lnSpc>
                <a:spcPct val="110000"/>
              </a:lnSpc>
            </a:pPr>
            <a:r>
              <a:rPr lang="cs-CZ" dirty="0"/>
              <a:t>Nezneužívejte prioritu e-mailu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Emailová </a:t>
            </a:r>
            <a:r>
              <a:rPr lang="cs-CZ" dirty="0" err="1"/>
              <a:t>netiketa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276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997152"/>
          </a:xfrm>
        </p:spPr>
        <p:txBody>
          <a:bodyPr>
            <a:normAutofit/>
          </a:bodyPr>
          <a:lstStyle/>
          <a:p>
            <a:r>
              <a:rPr lang="cs-CZ" dirty="0"/>
              <a:t>Začínáme oslovením, končíme podpisem</a:t>
            </a:r>
          </a:p>
          <a:p>
            <a:r>
              <a:rPr lang="cs-CZ" dirty="0"/>
              <a:t>Stručný a jasný obsah emailu </a:t>
            </a:r>
            <a:br>
              <a:rPr lang="cs-CZ" dirty="0"/>
            </a:br>
            <a:r>
              <a:rPr lang="cs-CZ" dirty="0"/>
              <a:t>(ideálně 1téma = 1 e-mail)</a:t>
            </a:r>
          </a:p>
          <a:p>
            <a:r>
              <a:rPr lang="cs-CZ" dirty="0"/>
              <a:t>Nepiště VERZÁLKAMI</a:t>
            </a:r>
          </a:p>
          <a:p>
            <a:r>
              <a:rPr lang="cs-CZ" dirty="0"/>
              <a:t>Opatrně s </a:t>
            </a:r>
            <a:r>
              <a:rPr lang="cs-CZ" dirty="0" err="1"/>
              <a:t>emotikony</a:t>
            </a:r>
            <a:r>
              <a:rPr lang="cs-CZ" dirty="0"/>
              <a:t> :-)</a:t>
            </a:r>
          </a:p>
          <a:p>
            <a:r>
              <a:rPr lang="cs-CZ" dirty="0"/>
              <a:t>Pozor na velikost příloh</a:t>
            </a:r>
          </a:p>
          <a:p>
            <a:r>
              <a:rPr lang="cs-CZ" dirty="0"/>
              <a:t>Používejte známé typy souborů (nekomerční)</a:t>
            </a:r>
          </a:p>
          <a:p>
            <a:r>
              <a:rPr lang="cs-CZ" dirty="0"/>
              <a:t>Diakritika ?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Emailová </a:t>
            </a:r>
            <a:r>
              <a:rPr lang="cs-CZ" dirty="0" err="1"/>
              <a:t>netiketa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80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Začátek školního roku</Template>
  <TotalTime>0</TotalTime>
  <Words>262</Words>
  <Application>Microsoft Office PowerPoint</Application>
  <PresentationFormat>Předvádění na obrazovce (4:3)</PresentationFormat>
  <Paragraphs>70</Paragraphs>
  <Slides>14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23" baseType="lpstr">
      <vt:lpstr>Arial</vt:lpstr>
      <vt:lpstr>Bookman Old Style</vt:lpstr>
      <vt:lpstr>Calibri</vt:lpstr>
      <vt:lpstr>Segoe Condensed</vt:lpstr>
      <vt:lpstr>Segoe UI</vt:lpstr>
      <vt:lpstr>Segoe UI Light</vt:lpstr>
      <vt:lpstr>Wingdings</vt:lpstr>
      <vt:lpstr>schoolpresentation</vt:lpstr>
      <vt:lpstr>Theme1</vt:lpstr>
      <vt:lpstr>Mgr. Petr Zaoral</vt:lpstr>
      <vt:lpstr>Elektronická pošta</vt:lpstr>
      <vt:lpstr>Doručování</vt:lpstr>
      <vt:lpstr>Prezentace aplikace PowerPoint</vt:lpstr>
      <vt:lpstr>E-mail klienti </vt:lpstr>
      <vt:lpstr>Bezpečnost</vt:lpstr>
      <vt:lpstr>Netiketa</vt:lpstr>
      <vt:lpstr>Emailová netiketa</vt:lpstr>
      <vt:lpstr>Emailová netiketa</vt:lpstr>
      <vt:lpstr>Emailová netiketa - odpovědi</vt:lpstr>
      <vt:lpstr>6. cvičení</vt:lpstr>
      <vt:lpstr>Prezentace aplikace PowerPoint</vt:lpstr>
      <vt:lpstr> Dva programátoři se účastní televizní soutěže.   Moderátor: "Pane Černý, na displeji za Vámi se objeví jméno historické osoby, a Vy musíte otázkami na pana Bílého zjistit, kdo to je. Ale smí Vám odpovídat jen ANO a NE. Tak začínáme.„  Černý: "Pane Bílý, jaké je jméno té osoby?„  Bílý: "ne ano ne ne ano ne ano ne ne ne ano ne ano ano ano ne ne ano ne ne ano ne ne ne..."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2015-09-22T19:23:04Z</dcterms:created>
  <dcterms:modified xsi:type="dcterms:W3CDTF">2019-04-01T18:49:25Z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