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89" r:id="rId3"/>
    <p:sldId id="290" r:id="rId4"/>
    <p:sldId id="584" r:id="rId5"/>
    <p:sldId id="585" r:id="rId6"/>
    <p:sldId id="576" r:id="rId7"/>
    <p:sldId id="518" r:id="rId8"/>
    <p:sldId id="522" r:id="rId9"/>
    <p:sldId id="520" r:id="rId10"/>
    <p:sldId id="486" r:id="rId11"/>
    <p:sldId id="587" r:id="rId12"/>
    <p:sldId id="586" r:id="rId13"/>
    <p:sldId id="488" r:id="rId14"/>
    <p:sldId id="537" r:id="rId15"/>
    <p:sldId id="480" r:id="rId16"/>
    <p:sldId id="532" r:id="rId17"/>
    <p:sldId id="588" r:id="rId18"/>
    <p:sldId id="321" r:id="rId19"/>
    <p:sldId id="320" r:id="rId20"/>
    <p:sldId id="326" r:id="rId21"/>
    <p:sldId id="319" r:id="rId22"/>
    <p:sldId id="357" r:id="rId23"/>
    <p:sldId id="540" r:id="rId24"/>
    <p:sldId id="398" r:id="rId25"/>
    <p:sldId id="456" r:id="rId26"/>
    <p:sldId id="397" r:id="rId27"/>
    <p:sldId id="539" r:id="rId28"/>
    <p:sldId id="361" r:id="rId29"/>
    <p:sldId id="393" r:id="rId30"/>
    <p:sldId id="413" r:id="rId31"/>
    <p:sldId id="461" r:id="rId32"/>
    <p:sldId id="399" r:id="rId33"/>
    <p:sldId id="378" r:id="rId34"/>
    <p:sldId id="377" r:id="rId35"/>
    <p:sldId id="379" r:id="rId36"/>
    <p:sldId id="380" r:id="rId37"/>
    <p:sldId id="364" r:id="rId38"/>
    <p:sldId id="369" r:id="rId39"/>
    <p:sldId id="572" r:id="rId40"/>
    <p:sldId id="351" r:id="rId41"/>
    <p:sldId id="352" r:id="rId42"/>
    <p:sldId id="573" r:id="rId43"/>
    <p:sldId id="353" r:id="rId44"/>
    <p:sldId id="534" r:id="rId45"/>
    <p:sldId id="478" r:id="rId46"/>
    <p:sldId id="503" r:id="rId47"/>
    <p:sldId id="535" r:id="rId48"/>
    <p:sldId id="495" r:id="rId49"/>
    <p:sldId id="502" r:id="rId50"/>
    <p:sldId id="470" r:id="rId51"/>
    <p:sldId id="496" r:id="rId52"/>
    <p:sldId id="582" r:id="rId53"/>
    <p:sldId id="583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1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3FB0B-C563-4E31-BD6A-63F76F543430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BA309-557F-479F-8254-742EBD2D01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0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D70E1-1249-4D71-9C5B-56C145DE8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77D7DC8-F6C9-4AAA-AA9E-38F2459C6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83C4EC-0B86-4CB2-A123-1844886D6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6F2EB5-16BB-4178-8741-1515CDC77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1C7594-080D-42B4-B026-78483B1B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48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10BBE-4EDB-45DD-B3A4-D942C318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B4A008-F0EA-44BC-850F-6DB12C90E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32143E-111A-4D83-88E5-24F21605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D5309D-4EED-4370-B24A-A024B5F7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A22570-9A92-4274-885F-DFAE57E5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59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036D613-EE78-43AE-8CE1-91D2E106B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FA0AEB-8DA6-446E-842A-426D3AAB6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22205C-DADC-4CF4-A9E8-65ED050B5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6F746F-BFD3-4595-87E4-D32C2E1A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CF7A69-F45B-429C-86D4-8C6F3D8F3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671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657B5-242B-4C8D-8119-08540ABF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4A8C69-4F83-435E-B532-15F4D31C1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CCBB16-357D-40C2-A189-08DAD6E7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C8CAB7-B32A-4C6A-A561-237BCACA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11F9B6-2AB7-4CC8-9B41-54E982087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62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764DA-46CF-4567-8C5C-D0D36A51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8FC790-5544-4A95-BE4F-84FB16247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DB9D90-E139-4173-BE9D-40FC43E4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1C1D3F-0E2C-45EA-9EC2-BFE623AA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A170A3-EC0E-4CCE-A558-C162F8D2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81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56B57-F7AB-4060-BEB0-2B17CCBC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2E89E5-A3F1-4BAC-844A-33F450BB2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583965-7F13-4051-B1D1-3110136D6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17627B-CC94-47DA-B3FC-0D8D51489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00198A-15F5-43B8-B266-6F1B31F7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E0C31D-3C36-41C8-BB25-6FC817B3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59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2BCE1-35A4-4972-8C27-300FE785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348847-5BE2-415B-B7D4-08FF839C9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D99937-C47D-4930-963A-71C44572E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9019CD-29B4-4804-80B5-9003B08F8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78AA289-9ABE-481A-8212-C68D9414F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C5DB2CE-5775-467F-BEF8-41AF5291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5A751F-AB50-4F56-801A-9A894D5B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479DFC-6C72-46D6-A67A-6C407EAB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37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C6F63-2D4F-46BF-84D1-99062479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E8905E-E0F5-4CF4-BB1D-85F4252D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BA841C3-040F-441D-91D2-3D3A6055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ECBBC3-EE8C-4F73-AC01-046013874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60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DC239B-9EF2-45EC-87E0-CE3C302E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94590D-050B-4C87-935C-C81B51CA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D67980-01A8-4C23-BE9A-EE88A229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75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8A818-FD09-4744-B1AB-8D0F1F5B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F88386-5EC5-4AD9-9552-E140225E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624146-6C2C-47CA-90FE-0E57F5C67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DD4D41-BCAE-40D4-AF83-BE45181A6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BD75E7-41A9-41EA-A232-2413DDBD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3E8AAB-5E27-4A47-97E5-47CAFB23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21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CBF8B-E43A-4636-9C9F-4361C219A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16B6C4-C87E-4219-8FAA-CB0A61EEE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592418-26E0-4561-B512-32EB25C7A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ABDD16-C070-4332-A5FA-FA679D05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642550-D86C-4747-A06A-1EBDBBA2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4AEB0F-9C4B-43ED-82DD-BB126AE6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70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21468B7-1E19-4AC1-9268-60CEF6FE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CE6A15-51FE-44A6-ADA8-929A406F7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177CDD-6BFA-4F48-9253-6AB4990A2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16DAF-25E6-4FDE-A8D3-4A9BF733437F}" type="datetimeFigureOut">
              <a:rPr lang="cs-CZ" smtClean="0"/>
              <a:t>17.1.2021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058FF5-ABBB-47C7-BC55-BF812AB16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AFA6A9-6215-424D-A981-AFFEBCD51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BC14-934F-41C4-B281-9CDE06619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07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t-tape.ee/eng/instr-legs.aspx" TargetMode="External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2/Sauna_inside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file:///\\PITRISNW\HOME\INJURIES\Sports\images\106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running.competitor.com/" TargetMode="External"/><Relationship Id="rId3" Type="http://schemas.openxmlformats.org/officeDocument/2006/relationships/image" Target="../media/image49.jpeg"/><Relationship Id="rId7" Type="http://schemas.openxmlformats.org/officeDocument/2006/relationships/hyperlink" Target="http://running.competitor.com/author/mattfitz71" TargetMode="External"/><Relationship Id="rId12" Type="http://schemas.openxmlformats.org/officeDocument/2006/relationships/image" Target="../media/image53.jp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czechtarahumara" TargetMode="External"/><Relationship Id="rId11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hyperlink" Target="http://www.youtube.com/watch?v=nfNsll_11qU" TargetMode="External"/><Relationship Id="rId4" Type="http://schemas.openxmlformats.org/officeDocument/2006/relationships/image" Target="../media/image50.jpeg"/><Relationship Id="rId9" Type="http://schemas.openxmlformats.org/officeDocument/2006/relationships/hyperlink" Target="http://www.youtube.com/watch?v=touteBkwt1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hyperlink" Target="https://www.youtube.com/watch?v=GYxrQ7Ba-R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hyperlink" Target="http://kneeinjury.weebly.com/" TargetMode="Externa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fQZj1SZkOM" TargetMode="External"/><Relationship Id="rId3" Type="http://schemas.openxmlformats.org/officeDocument/2006/relationships/image" Target="../media/image77.jpeg"/><Relationship Id="rId7" Type="http://schemas.openxmlformats.org/officeDocument/2006/relationships/hyperlink" Target="https://www.youtube.com/watch?v=VQ2VcoDxxQ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hyperlink" Target="https://www.youtube.com/watch?v=FYg1hYOxlpc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uZPBxaw5yc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R1-dMREwUo" TargetMode="External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hyperlink" Target="https://www.youtube.com/watch?v=TkxqC9hd-c8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MyqDCj8RLI" TargetMode="External"/><Relationship Id="rId5" Type="http://schemas.openxmlformats.org/officeDocument/2006/relationships/image" Target="../media/image124.jpeg"/><Relationship Id="rId4" Type="http://schemas.openxmlformats.org/officeDocument/2006/relationships/hyperlink" Target="https://www.youtube.com/watch?v=kAy8q7yJAHM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Ay8q7yJAHM" TargetMode="External"/><Relationship Id="rId3" Type="http://schemas.openxmlformats.org/officeDocument/2006/relationships/image" Target="../media/image125.jpeg"/><Relationship Id="rId7" Type="http://schemas.openxmlformats.org/officeDocument/2006/relationships/image" Target="../media/image1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FmQuaYeRPi0" TargetMode="External"/><Relationship Id="rId11" Type="http://schemas.openxmlformats.org/officeDocument/2006/relationships/image" Target="../media/image129.jpeg"/><Relationship Id="rId5" Type="http://schemas.openxmlformats.org/officeDocument/2006/relationships/image" Target="../media/image127.jpeg"/><Relationship Id="rId10" Type="http://schemas.openxmlformats.org/officeDocument/2006/relationships/hyperlink" Target="http://www.medical-thermography.com/" TargetMode="External"/><Relationship Id="rId4" Type="http://schemas.openxmlformats.org/officeDocument/2006/relationships/image" Target="../media/image126.jpeg"/><Relationship Id="rId9" Type="http://schemas.openxmlformats.org/officeDocument/2006/relationships/hyperlink" Target="https://www.youtube.com/watch?v=joUFTuovdRo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hyperlink" Target="https://www.youtube.com/watch?v=efThuq4MQjc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hyperlink" Target="https://www.youtube.com/watch?v=uXdmm9U_k2Y" TargetMode="Externa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AYkgzXkE0uc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sport.idnes.cz/box-pravidla-c9k-/sporty.aspx?c=A130314_155152_sporty_rou" TargetMode="External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rtslegacy.org/" TargetMode="External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5E0CC-4D18-45C0-ADC6-0E8EEF45D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181" y="878442"/>
            <a:ext cx="10175631" cy="1216147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2060"/>
                </a:solidFill>
              </a:rPr>
              <a:t>CHRONICKÁ POŠKOZENÍ PŘI CVIČENÍ A SPORTU</a:t>
            </a:r>
            <a:br>
              <a:rPr lang="cs-CZ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Jan Novotný, Fakulta sportovních studií MU, 2020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0239B8-5876-414C-BA5B-F0F524FD5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1939" y="4882907"/>
            <a:ext cx="9741873" cy="1622062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Přetrénování 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 do problematiky plíživých poškození - </a:t>
            </a:r>
            <a:r>
              <a:rPr lang="cs-CZ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mikrotraumat</a:t>
            </a:r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definice, příčiny a mechanizmy vzniku, rozdělení, zásady prevence, základy diagnostiky a léčby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Vybraná častější </a:t>
            </a:r>
            <a:r>
              <a:rPr lang="cs-CZ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mikrotraumata</a:t>
            </a: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specifická </a:t>
            </a:r>
            <a:r>
              <a:rPr 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mikrotraumata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kostí u dětí 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Vybraná </a:t>
            </a:r>
            <a:r>
              <a:rPr lang="cs-CZ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mikrotraumata</a:t>
            </a: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některých sportech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běh, cyklistika, plavání, tenis, box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D9FED3C-8E37-40A5-AB04-0F4EB82C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78" y="2234889"/>
            <a:ext cx="5370635" cy="250771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360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511">
            <a:extLst>
              <a:ext uri="{FF2B5EF4-FFF2-40B4-BE49-F238E27FC236}">
                <a16:creationId xmlns:a16="http://schemas.microsoft.com/office/drawing/2014/main" id="{1E313D13-557D-417E-971B-AC396C800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5" t="32622" b="32513"/>
          <a:stretch/>
        </p:blipFill>
        <p:spPr bwMode="auto">
          <a:xfrm>
            <a:off x="7766253" y="749098"/>
            <a:ext cx="3044407" cy="13378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13">
            <a:extLst>
              <a:ext uri="{FF2B5EF4-FFF2-40B4-BE49-F238E27FC236}">
                <a16:creationId xmlns:a16="http://schemas.microsoft.com/office/drawing/2014/main" id="{49AD9FDD-C5ED-4E18-88A6-9D42D29D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25" y="795997"/>
            <a:ext cx="1747083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Fixační </a:t>
            </a:r>
            <a:r>
              <a:rPr lang="cs-CZ" altLang="cs-CZ" sz="1800" dirty="0" err="1"/>
              <a:t>tejpink</a:t>
            </a:r>
            <a:endParaRPr lang="cs-CZ" altLang="cs-CZ" sz="1800" dirty="0"/>
          </a:p>
        </p:txBody>
      </p:sp>
      <p:pic>
        <p:nvPicPr>
          <p:cNvPr id="17416" name="Obrázek 2">
            <a:extLst>
              <a:ext uri="{FF2B5EF4-FFF2-40B4-BE49-F238E27FC236}">
                <a16:creationId xmlns:a16="http://schemas.microsoft.com/office/drawing/2014/main" id="{F24533BF-44C4-4264-8424-0DF14B6A6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465" y="2142449"/>
            <a:ext cx="1340395" cy="169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Obrázek 3">
            <a:extLst>
              <a:ext uri="{FF2B5EF4-FFF2-40B4-BE49-F238E27FC236}">
                <a16:creationId xmlns:a16="http://schemas.microsoft.com/office/drawing/2014/main" id="{63CA1663-5B01-46E3-B3C2-7DE821D25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0" y="2133815"/>
            <a:ext cx="1340396" cy="16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Obrázek 4">
            <a:extLst>
              <a:ext uri="{FF2B5EF4-FFF2-40B4-BE49-F238E27FC236}">
                <a16:creationId xmlns:a16="http://schemas.microsoft.com/office/drawing/2014/main" id="{43F0785C-DBBF-46D8-BC81-55F95BD2B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55" y="2142448"/>
            <a:ext cx="1340395" cy="16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Obdélník 20">
            <a:hlinkClick r:id="rId6"/>
            <a:extLst>
              <a:ext uri="{FF2B5EF4-FFF2-40B4-BE49-F238E27FC236}">
                <a16:creationId xmlns:a16="http://schemas.microsoft.com/office/drawing/2014/main" id="{C835E53E-4BD6-4CF9-8EA9-4B3041BCD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5897" y="706023"/>
            <a:ext cx="1227970" cy="1384995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9900"/>
                </a:solidFill>
              </a:rPr>
              <a:t>VIDEO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KINEZIO TEJPINK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 dirty="0">
                <a:solidFill>
                  <a:srgbClr val="009900"/>
                </a:solidFill>
              </a:rPr>
              <a:t>http://kt-tape.ee/eng/instr-legs.aspx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B2326637-CAD0-41A6-BC47-90EC9FD24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ZÁKLADY LÉČBY 1/2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3A08C540-44CF-46F8-8B1B-65CEF2F72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87" y="814540"/>
            <a:ext cx="5574613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AKUTNÍ ZÁNĚTLIVÁ FÁZE</a:t>
            </a:r>
          </a:p>
          <a:p>
            <a:pPr algn="ctr">
              <a:spcBef>
                <a:spcPts val="0"/>
              </a:spcBef>
              <a:buNone/>
            </a:pPr>
            <a:endParaRPr lang="cs-CZ" altLang="cs-CZ" sz="2000" b="1" dirty="0">
              <a:solidFill>
                <a:srgbClr val="002060"/>
              </a:solidFill>
            </a:endParaRPr>
          </a:p>
          <a:p>
            <a:pPr eaLnBrk="1" hangingPunct="1">
              <a:spcBef>
                <a:spcPts val="0"/>
              </a:spcBef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Cíl: Odstranit příčiny – omezit zátěž/pohyb</a:t>
            </a:r>
          </a:p>
          <a:p>
            <a:pPr>
              <a:spcBef>
                <a:spcPts val="0"/>
              </a:spcBef>
              <a:buNone/>
            </a:pPr>
            <a:r>
              <a:rPr lang="cs-CZ" altLang="cs-CZ" sz="2000"/>
              <a:t>… p</a:t>
            </a:r>
            <a:r>
              <a:rPr lang="cs-CZ" altLang="cs-CZ" sz="2000" b="0"/>
              <a:t>říp</a:t>
            </a:r>
            <a:r>
              <a:rPr lang="cs-CZ" altLang="cs-CZ" sz="2000"/>
              <a:t>adně</a:t>
            </a:r>
            <a:r>
              <a:rPr lang="cs-CZ" altLang="cs-CZ" sz="2000" b="0"/>
              <a:t> </a:t>
            </a:r>
            <a:r>
              <a:rPr lang="cs-CZ" altLang="cs-CZ" sz="2000" b="0" dirty="0"/>
              <a:t>bandáž, ortéza, </a:t>
            </a:r>
            <a:r>
              <a:rPr lang="cs-CZ" altLang="cs-CZ" sz="2000" dirty="0" err="1"/>
              <a:t>tejpink</a:t>
            </a:r>
            <a:r>
              <a:rPr lang="cs-CZ" altLang="cs-CZ" sz="2000" dirty="0"/>
              <a:t>, dlaha </a:t>
            </a:r>
            <a:r>
              <a:rPr lang="cs-CZ" altLang="cs-CZ" sz="2000" b="0" dirty="0"/>
              <a:t>...</a:t>
            </a:r>
          </a:p>
          <a:p>
            <a:pPr>
              <a:spcBef>
                <a:spcPts val="0"/>
              </a:spcBef>
              <a:buNone/>
            </a:pPr>
            <a:endParaRPr lang="cs-CZ" altLang="cs-CZ" sz="2000" b="0" dirty="0"/>
          </a:p>
          <a:p>
            <a:pPr eaLnBrk="1" hangingPunct="1">
              <a:spcBef>
                <a:spcPts val="0"/>
              </a:spcBef>
              <a:buNone/>
            </a:pPr>
            <a:endParaRPr lang="cs-CZ" altLang="cs-CZ" sz="800" u="sng" dirty="0">
              <a:solidFill>
                <a:srgbClr val="002060"/>
              </a:solidFill>
            </a:endParaRPr>
          </a:p>
          <a:p>
            <a:pPr eaLnBrk="1" hangingPunct="1">
              <a:spcBef>
                <a:spcPts val="0"/>
              </a:spcBef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Cíl: Potlačit nadměrný akutní zánět a otok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cs-CZ" altLang="cs-CZ" sz="2000" dirty="0"/>
              <a:t>(antiflogistika)</a:t>
            </a:r>
          </a:p>
          <a:p>
            <a:pPr eaLnBrk="1" hangingPunct="1">
              <a:spcBef>
                <a:spcPts val="0"/>
              </a:spcBef>
              <a:buNone/>
            </a:pPr>
            <a:endParaRPr lang="cs-CZ" altLang="cs-CZ" sz="20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u="sng" dirty="0">
                <a:solidFill>
                  <a:srgbClr val="0070C0"/>
                </a:solidFill>
              </a:rPr>
              <a:t> Lokální prostředky</a:t>
            </a:r>
          </a:p>
          <a:p>
            <a:pPr>
              <a:spcBef>
                <a:spcPts val="0"/>
              </a:spcBef>
            </a:pPr>
            <a:r>
              <a:rPr lang="cs-CZ" altLang="cs-CZ" sz="2000" b="0" dirty="0"/>
              <a:t> chlazení (chemické gely, led, voda) - </a:t>
            </a:r>
            <a:r>
              <a:rPr lang="cs-CZ" altLang="cs-CZ" sz="2000" b="0" i="1" dirty="0"/>
              <a:t>hodiny</a:t>
            </a:r>
          </a:p>
          <a:p>
            <a:pPr>
              <a:spcBef>
                <a:spcPts val="0"/>
              </a:spcBef>
            </a:pPr>
            <a:r>
              <a:rPr lang="cs-CZ" altLang="cs-CZ" sz="2000" b="0" dirty="0"/>
              <a:t> gely, masti (nesteroidní) – </a:t>
            </a:r>
            <a:r>
              <a:rPr lang="cs-CZ" altLang="cs-CZ" sz="2000" b="0" i="1" dirty="0"/>
              <a:t>2-3x denně (</a:t>
            </a:r>
            <a:r>
              <a:rPr lang="cs-CZ" altLang="cs-CZ" sz="2000" b="0" i="1" dirty="0" err="1"/>
              <a:t>Fastum</a:t>
            </a:r>
            <a:r>
              <a:rPr lang="cs-CZ" altLang="cs-CZ" sz="2000" b="0" i="1" dirty="0"/>
              <a:t> gel, </a:t>
            </a:r>
            <a:r>
              <a:rPr lang="cs-CZ" altLang="cs-CZ" sz="2000" b="0" i="1" dirty="0" err="1"/>
              <a:t>Flector</a:t>
            </a:r>
            <a:r>
              <a:rPr lang="cs-CZ" altLang="cs-CZ" sz="2000" b="0" i="1" dirty="0"/>
              <a:t> EP gel, </a:t>
            </a:r>
            <a:r>
              <a:rPr lang="cs-CZ" altLang="cs-CZ" sz="2000" b="0" i="1" dirty="0" err="1"/>
              <a:t>Olfen</a:t>
            </a:r>
            <a:r>
              <a:rPr lang="cs-CZ" altLang="cs-CZ" sz="2000" b="0" i="1" dirty="0"/>
              <a:t> gel, </a:t>
            </a:r>
            <a:r>
              <a:rPr lang="cs-CZ" altLang="cs-CZ" sz="2000" b="0" i="1" dirty="0" err="1"/>
              <a:t>Mobilat</a:t>
            </a:r>
            <a:r>
              <a:rPr lang="cs-CZ" altLang="cs-CZ" sz="2000" b="0" i="1" dirty="0"/>
              <a:t>, </a:t>
            </a:r>
            <a:r>
              <a:rPr lang="cs-CZ" altLang="cs-CZ" sz="2000" b="0" i="1" dirty="0" err="1"/>
              <a:t>Ketazon</a:t>
            </a:r>
            <a:r>
              <a:rPr lang="cs-CZ" altLang="cs-CZ" sz="2000" b="0" i="1" dirty="0"/>
              <a:t>)</a:t>
            </a:r>
          </a:p>
          <a:p>
            <a:pPr>
              <a:spcBef>
                <a:spcPts val="0"/>
              </a:spcBef>
            </a:pPr>
            <a:r>
              <a:rPr lang="cs-CZ" altLang="cs-CZ" sz="2000" b="0" dirty="0"/>
              <a:t> injekce (steroidy) - </a:t>
            </a:r>
            <a:r>
              <a:rPr lang="cs-CZ" altLang="cs-CZ" sz="2000" b="0" i="1" dirty="0"/>
              <a:t>1x za více týdnů, měsíců (Depo-</a:t>
            </a:r>
            <a:r>
              <a:rPr lang="cs-CZ" altLang="cs-CZ" sz="2000" b="0" i="1" dirty="0" err="1"/>
              <a:t>Medrol</a:t>
            </a:r>
            <a:r>
              <a:rPr lang="cs-CZ" altLang="cs-CZ" sz="2000" b="0" i="1" dirty="0"/>
              <a:t>, </a:t>
            </a:r>
            <a:r>
              <a:rPr lang="cs-CZ" altLang="cs-CZ" sz="2000" b="0" i="1" dirty="0" err="1"/>
              <a:t>Urbason</a:t>
            </a:r>
            <a:r>
              <a:rPr lang="cs-CZ" altLang="cs-CZ" sz="2000" b="0" i="1" dirty="0"/>
              <a:t>, </a:t>
            </a:r>
            <a:r>
              <a:rPr lang="cs-CZ" altLang="cs-CZ" sz="2000" b="0" i="1" dirty="0" err="1"/>
              <a:t>Kenalog</a:t>
            </a:r>
            <a:r>
              <a:rPr lang="cs-CZ" altLang="cs-CZ" sz="2000" b="0" i="1" dirty="0"/>
              <a:t>)</a:t>
            </a:r>
          </a:p>
          <a:p>
            <a:pPr>
              <a:spcBef>
                <a:spcPts val="0"/>
              </a:spcBef>
              <a:buNone/>
            </a:pPr>
            <a:endParaRPr lang="cs-CZ" altLang="cs-CZ" sz="2000" b="0" i="1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u="sng" dirty="0">
                <a:solidFill>
                  <a:srgbClr val="0070C0"/>
                </a:solidFill>
              </a:rPr>
              <a:t> Celkové prostředky</a:t>
            </a:r>
            <a:r>
              <a:rPr lang="cs-CZ" altLang="cs-CZ" sz="2000" b="0" dirty="0">
                <a:solidFill>
                  <a:srgbClr val="0070C0"/>
                </a:solidFill>
              </a:rPr>
              <a:t> </a:t>
            </a:r>
            <a:r>
              <a:rPr lang="cs-CZ" altLang="cs-CZ" sz="2000" b="0" dirty="0"/>
              <a:t>– perorální </a:t>
            </a:r>
            <a:r>
              <a:rPr lang="cs-CZ" altLang="cs-CZ" sz="2000" b="0" i="1" dirty="0"/>
              <a:t>(</a:t>
            </a:r>
            <a:r>
              <a:rPr lang="cs-CZ" altLang="cs-CZ" sz="2000" b="0" i="1" dirty="0" err="1"/>
              <a:t>Diclofenac</a:t>
            </a:r>
            <a:r>
              <a:rPr lang="cs-CZ" altLang="cs-CZ" sz="2000" b="0" i="1" dirty="0"/>
              <a:t>, </a:t>
            </a:r>
            <a:r>
              <a:rPr lang="cs-CZ" altLang="cs-CZ" sz="2000" b="0" i="1" dirty="0" err="1"/>
              <a:t>Dicloreum</a:t>
            </a:r>
            <a:r>
              <a:rPr lang="cs-CZ" altLang="cs-CZ" sz="2000" b="0" i="1" dirty="0"/>
              <a:t>, </a:t>
            </a:r>
            <a:r>
              <a:rPr lang="cs-CZ" altLang="cs-CZ" sz="2000" b="0" i="1" dirty="0" err="1"/>
              <a:t>Olfen</a:t>
            </a:r>
            <a:r>
              <a:rPr lang="cs-CZ" altLang="cs-CZ" sz="2000" b="0" i="1" dirty="0"/>
              <a:t>, </a:t>
            </a:r>
            <a:r>
              <a:rPr lang="cs-CZ" altLang="cs-CZ" sz="2000" b="0" i="1" dirty="0" err="1"/>
              <a:t>Feloran</a:t>
            </a:r>
            <a:r>
              <a:rPr lang="cs-CZ" altLang="cs-CZ" sz="2000" b="0" i="1" dirty="0"/>
              <a:t>, </a:t>
            </a:r>
            <a:r>
              <a:rPr lang="cs-CZ" altLang="cs-CZ" sz="2000" b="0" i="1" dirty="0" err="1"/>
              <a:t>Veral</a:t>
            </a:r>
            <a:r>
              <a:rPr lang="cs-CZ" altLang="cs-CZ" sz="2000" b="0" i="1" dirty="0"/>
              <a:t>; </a:t>
            </a:r>
            <a:r>
              <a:rPr lang="cs-CZ" altLang="cs-CZ" sz="2000" b="0" i="1" dirty="0" err="1"/>
              <a:t>Flamexin</a:t>
            </a:r>
            <a:r>
              <a:rPr lang="cs-CZ" altLang="cs-CZ" sz="2000" b="0" i="1" dirty="0"/>
              <a:t>)</a:t>
            </a:r>
            <a:endParaRPr lang="cs-CZ" altLang="cs-CZ" sz="2000" b="1" dirty="0">
              <a:solidFill>
                <a:srgbClr val="0070C0"/>
              </a:solidFill>
            </a:endParaRPr>
          </a:p>
        </p:txBody>
      </p:sp>
      <p:pic>
        <p:nvPicPr>
          <p:cNvPr id="19" name="Obrázek 2">
            <a:extLst>
              <a:ext uri="{FF2B5EF4-FFF2-40B4-BE49-F238E27FC236}">
                <a16:creationId xmlns:a16="http://schemas.microsoft.com/office/drawing/2014/main" id="{514D881E-AAF1-45E1-A96F-E6A8155DC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74" y="4446185"/>
            <a:ext cx="2534834" cy="189984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54B">
            <a:extLst>
              <a:ext uri="{FF2B5EF4-FFF2-40B4-BE49-F238E27FC236}">
                <a16:creationId xmlns:a16="http://schemas.microsoft.com/office/drawing/2014/main" id="{6765D875-86B7-40EC-8AB2-68271D13E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0" y="4337589"/>
            <a:ext cx="2781108" cy="208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12">
            <a:extLst>
              <a:ext uri="{FF2B5EF4-FFF2-40B4-BE49-F238E27FC236}">
                <a16:creationId xmlns:a16="http://schemas.microsoft.com/office/drawing/2014/main" id="{0A24EB32-0028-432E-9C31-ED14BB3BF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9416" y="2144375"/>
            <a:ext cx="1747083" cy="36671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Ortézy</a:t>
            </a:r>
          </a:p>
        </p:txBody>
      </p:sp>
      <p:pic>
        <p:nvPicPr>
          <p:cNvPr id="1026" name="Picture 2" descr="How To Prevent Overuse Injuries - Flowers Physical Therapy">
            <a:extLst>
              <a:ext uri="{FF2B5EF4-FFF2-40B4-BE49-F238E27FC236}">
                <a16:creationId xmlns:a16="http://schemas.microsoft.com/office/drawing/2014/main" id="{95A8E1C0-F218-4412-B3D6-8ADBFED64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/>
          <a:stretch/>
        </p:blipFill>
        <p:spPr bwMode="auto">
          <a:xfrm>
            <a:off x="6096000" y="701921"/>
            <a:ext cx="1568581" cy="138499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3M ColdHot pack obklad pro ochlazení nebo ohřev 10x10 cm">
            <a:extLst>
              <a:ext uri="{FF2B5EF4-FFF2-40B4-BE49-F238E27FC236}">
                <a16:creationId xmlns:a16="http://schemas.microsoft.com/office/drawing/2014/main" id="{9F23EDB5-7DCD-47C4-86B1-7A7B9CDCF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91" y="3019666"/>
            <a:ext cx="1784961" cy="17849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23" grpId="0" animBg="1"/>
      <p:bldP spid="17" grpId="0"/>
      <p:bldP spid="174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8">
            <a:extLst>
              <a:ext uri="{FF2B5EF4-FFF2-40B4-BE49-F238E27FC236}">
                <a16:creationId xmlns:a16="http://schemas.microsoft.com/office/drawing/2014/main" id="{3A08C540-44CF-46F8-8B1B-65CEF2F72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535" y="785247"/>
            <a:ext cx="9284258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CHRONICKÁ ZÁNĚTLIVÁ FÁZE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Cíl: Zlepšit prokrvení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endParaRPr lang="cs-CZ" altLang="cs-CZ" sz="1000" b="1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cs-CZ" altLang="cs-CZ" sz="2000" b="0" dirty="0">
                <a:solidFill>
                  <a:srgbClr val="0070C0"/>
                </a:solidFill>
              </a:rPr>
              <a:t> Lokální prostředky </a:t>
            </a:r>
            <a:r>
              <a:rPr lang="cs-CZ" altLang="cs-CZ" sz="2000" b="0" dirty="0"/>
              <a:t>– </a:t>
            </a:r>
            <a:r>
              <a:rPr lang="cs-CZ" altLang="cs-CZ" sz="2000" b="0" i="1" dirty="0"/>
              <a:t>fyzioterapie (masáže</a:t>
            </a:r>
            <a:r>
              <a:rPr lang="cs-CZ" altLang="cs-CZ" sz="2000" i="1" dirty="0"/>
              <a:t>, vodoléčba, elektroterapie),</a:t>
            </a:r>
          </a:p>
          <a:p>
            <a:pPr>
              <a:spcBef>
                <a:spcPts val="0"/>
              </a:spcBef>
              <a:buNone/>
            </a:pPr>
            <a:r>
              <a:rPr lang="cs-CZ" altLang="cs-CZ" sz="2000" b="0" i="1" dirty="0"/>
              <a:t>kapsicin </a:t>
            </a:r>
            <a:r>
              <a:rPr lang="cs-CZ" altLang="cs-CZ" sz="2000" b="0" i="1" dirty="0" err="1"/>
              <a:t>Capsicolle</a:t>
            </a:r>
            <a:r>
              <a:rPr lang="cs-CZ" altLang="cs-CZ" sz="2000" b="0" i="1" dirty="0"/>
              <a:t> náplast), </a:t>
            </a:r>
            <a:r>
              <a:rPr lang="cs-CZ" altLang="cs-CZ" sz="2000" i="1" dirty="0"/>
              <a:t>operace</a:t>
            </a:r>
          </a:p>
          <a:p>
            <a:pPr>
              <a:spcBef>
                <a:spcPts val="0"/>
              </a:spcBef>
              <a:buNone/>
            </a:pPr>
            <a:endParaRPr lang="cs-CZ" altLang="cs-CZ" sz="2000" i="1" dirty="0"/>
          </a:p>
          <a:p>
            <a:pPr>
              <a:spcBef>
                <a:spcPts val="0"/>
              </a:spcBef>
              <a:buNone/>
            </a:pPr>
            <a:endParaRPr lang="cs-CZ" altLang="cs-CZ" sz="2000" i="1" dirty="0"/>
          </a:p>
          <a:p>
            <a:pPr>
              <a:spcBef>
                <a:spcPts val="0"/>
              </a:spcBef>
              <a:buNone/>
            </a:pPr>
            <a:endParaRPr lang="cs-CZ" altLang="cs-CZ" sz="2000" i="1" dirty="0"/>
          </a:p>
          <a:p>
            <a:pPr>
              <a:spcBef>
                <a:spcPts val="0"/>
              </a:spcBef>
              <a:buNone/>
            </a:pPr>
            <a:endParaRPr lang="cs-CZ" altLang="cs-CZ" sz="2000" i="1" dirty="0"/>
          </a:p>
          <a:p>
            <a:pPr>
              <a:spcBef>
                <a:spcPts val="0"/>
              </a:spcBef>
              <a:buNone/>
            </a:pPr>
            <a:endParaRPr lang="cs-CZ" altLang="cs-CZ" sz="2000" i="1" dirty="0"/>
          </a:p>
          <a:p>
            <a:pPr>
              <a:spcBef>
                <a:spcPts val="0"/>
              </a:spcBef>
              <a:buNone/>
            </a:pPr>
            <a:endParaRPr lang="cs-CZ" altLang="cs-CZ" sz="2000" i="1" dirty="0"/>
          </a:p>
          <a:p>
            <a:pPr>
              <a:spcBef>
                <a:spcPts val="0"/>
              </a:spcBef>
              <a:buNone/>
            </a:pPr>
            <a:endParaRPr lang="cs-CZ" altLang="cs-CZ" sz="2000" i="1" dirty="0"/>
          </a:p>
          <a:p>
            <a:pPr>
              <a:spcBef>
                <a:spcPts val="0"/>
              </a:spcBef>
              <a:buNone/>
            </a:pPr>
            <a:endParaRPr lang="cs-CZ" altLang="cs-CZ" sz="2000" i="1" dirty="0"/>
          </a:p>
          <a:p>
            <a:pPr>
              <a:spcBef>
                <a:spcPts val="0"/>
              </a:spcBef>
              <a:buNone/>
            </a:pPr>
            <a:r>
              <a:rPr lang="cs-CZ" altLang="cs-CZ" sz="2000" b="0" dirty="0">
                <a:solidFill>
                  <a:srgbClr val="0070C0"/>
                </a:solidFill>
              </a:rPr>
              <a:t> Celkové prostředky </a:t>
            </a:r>
            <a:r>
              <a:rPr lang="cs-CZ" altLang="cs-CZ" sz="2000" b="0" i="1" dirty="0"/>
              <a:t>- enzymatické preparáty</a:t>
            </a:r>
          </a:p>
          <a:p>
            <a:pPr>
              <a:spcBef>
                <a:spcPts val="0"/>
              </a:spcBef>
              <a:buNone/>
            </a:pPr>
            <a:r>
              <a:rPr lang="cs-CZ" altLang="cs-CZ" sz="2000" b="0" i="1" dirty="0"/>
              <a:t>(</a:t>
            </a:r>
            <a:r>
              <a:rPr lang="cs-CZ" altLang="cs-CZ" sz="2000" b="0" i="1" dirty="0" err="1"/>
              <a:t>Wobenzym</a:t>
            </a:r>
            <a:r>
              <a:rPr lang="cs-CZ" altLang="cs-CZ" sz="2000" b="0" i="1" dirty="0"/>
              <a:t>, </a:t>
            </a:r>
            <a:r>
              <a:rPr lang="cs-CZ" altLang="cs-CZ" sz="2000" b="0" i="1" dirty="0" err="1"/>
              <a:t>Phlobenzym</a:t>
            </a:r>
            <a:r>
              <a:rPr lang="cs-CZ" altLang="cs-CZ" sz="2000" b="0" i="1" dirty="0"/>
              <a:t>)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B683FD3-6382-43BB-84B7-F4CBB0F93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40914" r="7430"/>
          <a:stretch/>
        </p:blipFill>
        <p:spPr>
          <a:xfrm>
            <a:off x="7856439" y="2414607"/>
            <a:ext cx="2859026" cy="203952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B2326637-CAD0-41A6-BC47-90EC9FD24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ZÁKLADY LÉČBY 2/2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pic>
        <p:nvPicPr>
          <p:cNvPr id="28" name="Obrázek 2">
            <a:extLst>
              <a:ext uri="{FF2B5EF4-FFF2-40B4-BE49-F238E27FC236}">
                <a16:creationId xmlns:a16="http://schemas.microsoft.com/office/drawing/2014/main" id="{5E227ADC-EB39-498D-A6C8-57D477C99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87" y="2414607"/>
            <a:ext cx="3058635" cy="202878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Obrázek 3">
            <a:extLst>
              <a:ext uri="{FF2B5EF4-FFF2-40B4-BE49-F238E27FC236}">
                <a16:creationId xmlns:a16="http://schemas.microsoft.com/office/drawing/2014/main" id="{FF013130-9A80-4C3F-B52F-145DD36E3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35" y="2414607"/>
            <a:ext cx="2704635" cy="202878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C78B632-A80B-4CF4-B07C-4CD81D554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73" y="4711819"/>
            <a:ext cx="2704634" cy="19391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753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Kryoterapie">
            <a:extLst>
              <a:ext uri="{FF2B5EF4-FFF2-40B4-BE49-F238E27FC236}">
                <a16:creationId xmlns:a16="http://schemas.microsoft.com/office/drawing/2014/main" id="{60184FAB-028F-4B85-91D9-8778E741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89" y="2481347"/>
            <a:ext cx="3656213" cy="33239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6">
            <a:extLst>
              <a:ext uri="{FF2B5EF4-FFF2-40B4-BE49-F238E27FC236}">
                <a16:creationId xmlns:a16="http://schemas.microsoft.com/office/drawing/2014/main" id="{6DC5A8A4-4A80-40A6-9008-91BE56925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93" y="1005372"/>
            <a:ext cx="5549907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Kryoterapie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000" dirty="0"/>
              <a:t>zchlazení 2-3 min v mrazu -120 až -130 </a:t>
            </a:r>
            <a:r>
              <a:rPr lang="en-US" altLang="cs-CZ" sz="2000" dirty="0">
                <a:cs typeface="Arial" panose="020B0604020202020204" pitchFamily="34" charset="0"/>
              </a:rPr>
              <a:t>°</a:t>
            </a:r>
            <a:r>
              <a:rPr lang="cs-CZ" altLang="cs-CZ" sz="2000" dirty="0"/>
              <a:t>C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000" dirty="0"/>
              <a:t>15 min lehkého cvičení (rotoped, ..)</a:t>
            </a:r>
          </a:p>
        </p:txBody>
      </p:sp>
      <p:sp>
        <p:nvSpPr>
          <p:cNvPr id="20484" name="Text Box 7">
            <a:extLst>
              <a:ext uri="{FF2B5EF4-FFF2-40B4-BE49-F238E27FC236}">
                <a16:creationId xmlns:a16="http://schemas.microsoft.com/office/drawing/2014/main" id="{92F1244E-352D-40FE-908A-96F22FBC7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118" y="984998"/>
            <a:ext cx="4610896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Sauna</a:t>
            </a: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000" dirty="0"/>
              <a:t>zahřátí 10-15 min v +90 až +110 </a:t>
            </a:r>
            <a:r>
              <a:rPr lang="en-US" altLang="cs-CZ" sz="2000" dirty="0">
                <a:cs typeface="Arial" panose="020B0604020202020204" pitchFamily="34" charset="0"/>
              </a:rPr>
              <a:t>°</a:t>
            </a:r>
            <a:r>
              <a:rPr lang="cs-CZ" altLang="cs-CZ" sz="2000" dirty="0"/>
              <a:t>C</a:t>
            </a: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000" dirty="0"/>
              <a:t>s následným zchlazením a relaxací</a:t>
            </a:r>
          </a:p>
        </p:txBody>
      </p:sp>
      <p:pic>
        <p:nvPicPr>
          <p:cNvPr id="20485" name="Picture 13" descr="Soubor:Sauna inside.jpg">
            <a:hlinkClick r:id="rId3"/>
            <a:extLst>
              <a:ext uri="{FF2B5EF4-FFF2-40B4-BE49-F238E27FC236}">
                <a16:creationId xmlns:a16="http://schemas.microsoft.com/office/drawing/2014/main" id="{0E5EAD11-C314-4D28-BA66-DAFAA115F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/>
          <a:stretch/>
        </p:blipFill>
        <p:spPr bwMode="auto">
          <a:xfrm>
            <a:off x="7888977" y="2481347"/>
            <a:ext cx="3656213" cy="33239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8036A292-EE3C-4CB5-ABE3-AFC8F561F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PREVENCE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E9E15CF-86CC-425D-BB45-AD21D471F886}"/>
              </a:ext>
            </a:extLst>
          </p:cNvPr>
          <p:cNvSpPr txBox="1"/>
          <p:nvPr/>
        </p:nvSpPr>
        <p:spPr>
          <a:xfrm>
            <a:off x="4728320" y="2635235"/>
            <a:ext cx="303213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Reflexní dlouhodobá vasodilatace</a:t>
            </a:r>
          </a:p>
          <a:p>
            <a:pPr algn="ctr" eaLnBrk="1" hangingPunct="1"/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(více hodin)</a:t>
            </a:r>
          </a:p>
          <a:p>
            <a:pPr algn="ctr" eaLnBrk="1" hangingPunct="1"/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</a:p>
          <a:p>
            <a:pPr algn="ctr" eaLnBrk="1" hangingPunct="1"/>
            <a:endParaRPr lang="cs-CZ" altLang="cs-CZ" sz="2000" b="1" u="sng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</a:t>
            </a:r>
          </a:p>
          <a:p>
            <a:pPr algn="ctr" eaLnBrk="1" hangingPunct="1"/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Lepší prokrvení tkání, podpora jejich regenerace a reparace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098DC55D-5410-4646-9C2A-9826CB907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369" y="803244"/>
            <a:ext cx="75612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Cíl: zlepšení odolnosti tkání vůči zátěži a ochranných reflexů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C92A6717-3CEF-4BD4-BE62-C74DA54A2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010" y="1367789"/>
            <a:ext cx="5782309" cy="517064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 dirty="0">
                <a:solidFill>
                  <a:srgbClr val="002060"/>
                </a:solidFill>
              </a:rPr>
              <a:t>Posilovací cvičení</a:t>
            </a:r>
            <a:r>
              <a:rPr lang="cs-CZ" altLang="cs-CZ" sz="2000" b="1" dirty="0">
                <a:solidFill>
                  <a:srgbClr val="00206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 statické a dynamické 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 s větším odporem, pomalu, méně opakování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 elastické </a:t>
            </a:r>
            <a:r>
              <a:rPr lang="cs-CZ" altLang="cs-CZ" sz="2000" dirty="0" err="1"/>
              <a:t>thera</a:t>
            </a:r>
            <a:r>
              <a:rPr lang="cs-CZ" altLang="cs-CZ" sz="2000" dirty="0"/>
              <a:t>-bandy a šňůry, posilovací stroje, proti gravitaci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 dirty="0">
                <a:solidFill>
                  <a:srgbClr val="002060"/>
                </a:solidFill>
              </a:rPr>
              <a:t>Protahovací cvičení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 pomalu, ne do bolesti,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 ne těsně po intenzivním tréninku 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 ne v chladu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 dirty="0">
                <a:solidFill>
                  <a:srgbClr val="002060"/>
                </a:solidFill>
              </a:rPr>
              <a:t>Reflexní / proprioceptivní cvičení</a:t>
            </a:r>
          </a:p>
          <a:p>
            <a:pPr marL="342900" indent="-342900">
              <a:spcBef>
                <a:spcPct val="50000"/>
              </a:spcBef>
            </a:pPr>
            <a:r>
              <a:rPr lang="cs-CZ" altLang="cs-CZ" sz="2000" dirty="0"/>
              <a:t>balanční cvičení (polohy a pohyby na nestabilních plošinách)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CFE221-A662-4BC6-9CFE-745109192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124948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PREVENCE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pic>
        <p:nvPicPr>
          <p:cNvPr id="9" name="Picture 12" descr="224">
            <a:extLst>
              <a:ext uri="{FF2B5EF4-FFF2-40B4-BE49-F238E27FC236}">
                <a16:creationId xmlns:a16="http://schemas.microsoft.com/office/drawing/2014/main" id="{63E049AD-3ECF-474E-AB0B-F70EEB85E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4" t="6246" b="7387"/>
          <a:stretch/>
        </p:blipFill>
        <p:spPr bwMode="auto">
          <a:xfrm>
            <a:off x="8079330" y="1235438"/>
            <a:ext cx="1502264" cy="20250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12" descr="224">
            <a:extLst>
              <a:ext uri="{FF2B5EF4-FFF2-40B4-BE49-F238E27FC236}">
                <a16:creationId xmlns:a16="http://schemas.microsoft.com/office/drawing/2014/main" id="{6E0C54F0-D6C7-4650-8DE7-415EE9277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" r="52025" b="7387"/>
          <a:stretch/>
        </p:blipFill>
        <p:spPr bwMode="auto">
          <a:xfrm>
            <a:off x="6545609" y="1214868"/>
            <a:ext cx="1506764" cy="20353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F63D65-57F6-4D2F-8F3D-71649D05A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8" b="19479"/>
          <a:stretch/>
        </p:blipFill>
        <p:spPr>
          <a:xfrm>
            <a:off x="9876631" y="2043831"/>
            <a:ext cx="2093407" cy="1312008"/>
          </a:xfrm>
          <a:prstGeom prst="rect">
            <a:avLst/>
          </a:prstGeom>
        </p:spPr>
      </p:pic>
      <p:pic>
        <p:nvPicPr>
          <p:cNvPr id="7" name="Obrázek 6" descr="Obsah obrázku patro, budova, dítě, chlapec&#10;&#10;Popis byl vytvořen automaticky">
            <a:extLst>
              <a:ext uri="{FF2B5EF4-FFF2-40B4-BE49-F238E27FC236}">
                <a16:creationId xmlns:a16="http://schemas.microsoft.com/office/drawing/2014/main" id="{6435DF1B-8547-4197-81D4-36D7EB4BFE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0" b="14912"/>
          <a:stretch/>
        </p:blipFill>
        <p:spPr>
          <a:xfrm>
            <a:off x="6545609" y="3321536"/>
            <a:ext cx="5464188" cy="1580050"/>
          </a:xfrm>
          <a:prstGeom prst="rect">
            <a:avLst/>
          </a:prstGeom>
        </p:spPr>
      </p:pic>
      <p:pic>
        <p:nvPicPr>
          <p:cNvPr id="13" name="Obrázek 12" descr="Obsah obrázku sport, cvičební nářadí&#10;&#10;Popis byl vytvořen automaticky">
            <a:extLst>
              <a:ext uri="{FF2B5EF4-FFF2-40B4-BE49-F238E27FC236}">
                <a16:creationId xmlns:a16="http://schemas.microsoft.com/office/drawing/2014/main" id="{AAC967A7-7BD4-4CE8-8756-B6E0A9D68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45" y="4995805"/>
            <a:ext cx="4560834" cy="17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06">
            <a:hlinkClick r:id="rId2" action="ppaction://hlinkfile"/>
            <a:extLst>
              <a:ext uri="{FF2B5EF4-FFF2-40B4-BE49-F238E27FC236}">
                <a16:creationId xmlns:a16="http://schemas.microsoft.com/office/drawing/2014/main" id="{DFAD2624-86AC-455A-85C8-C23A52E88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3" r="22508"/>
          <a:stretch/>
        </p:blipFill>
        <p:spPr bwMode="auto">
          <a:xfrm>
            <a:off x="7559040" y="2468357"/>
            <a:ext cx="3108645" cy="430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>
            <a:extLst>
              <a:ext uri="{FF2B5EF4-FFF2-40B4-BE49-F238E27FC236}">
                <a16:creationId xmlns:a16="http://schemas.microsoft.com/office/drawing/2014/main" id="{C5798158-5CC9-4C63-A1A3-3C422BA11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671" y="2108110"/>
            <a:ext cx="5342547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Opakované rychlé přitažení stehna, brždění, starty a doskoky do strany, kopy při zevní rotaci stehna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→ </a:t>
            </a:r>
            <a:r>
              <a:rPr lang="cs-CZ" altLang="cs-CZ" sz="1800" dirty="0"/>
              <a:t>silné tahy – trhy šlach přitahovačů stehenních a jejich úponů na stydkou kost </a:t>
            </a:r>
            <a:r>
              <a:rPr lang="cs-CZ" altLang="cs-CZ" sz="1800" dirty="0">
                <a:solidFill>
                  <a:srgbClr val="0070C0"/>
                </a:solidFill>
              </a:rPr>
              <a:t>→ </a:t>
            </a:r>
            <a:r>
              <a:rPr lang="cs-CZ" altLang="cs-CZ" sz="1800" dirty="0"/>
              <a:t>zánět a bolest</a:t>
            </a:r>
          </a:p>
        </p:txBody>
      </p:sp>
      <p:sp>
        <p:nvSpPr>
          <p:cNvPr id="24580" name="Text Box 5">
            <a:extLst>
              <a:ext uri="{FF2B5EF4-FFF2-40B4-BE49-F238E27FC236}">
                <a16:creationId xmlns:a16="http://schemas.microsoft.com/office/drawing/2014/main" id="{494AB659-057D-459D-A2BF-F034BA2BE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533" y="2098470"/>
            <a:ext cx="4822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6">
                    <a:lumMod val="75000"/>
                  </a:schemeClr>
                </a:solidFill>
              </a:rPr>
              <a:t>tříslo = </a:t>
            </a:r>
            <a:r>
              <a:rPr lang="cs-CZ" altLang="cs-CZ" sz="1800" dirty="0" err="1">
                <a:solidFill>
                  <a:schemeClr val="accent6">
                    <a:lumMod val="75000"/>
                  </a:schemeClr>
                </a:solidFill>
              </a:rPr>
              <a:t>inguina</a:t>
            </a:r>
            <a:r>
              <a:rPr lang="cs-CZ" altLang="cs-CZ" sz="1800" dirty="0">
                <a:solidFill>
                  <a:schemeClr val="accent6">
                    <a:lumMod val="75000"/>
                  </a:schemeClr>
                </a:solidFill>
              </a:rPr>
              <a:t> = slabina = </a:t>
            </a:r>
            <a:r>
              <a:rPr lang="cs-CZ" altLang="cs-CZ" sz="1800" u="sng" dirty="0">
                <a:solidFill>
                  <a:schemeClr val="accent6">
                    <a:lumMod val="75000"/>
                  </a:schemeClr>
                </a:solidFill>
              </a:rPr>
              <a:t>krajina tříselná</a:t>
            </a:r>
            <a:endParaRPr lang="cs-CZ" alt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581" name="Text Box 6">
            <a:extLst>
              <a:ext uri="{FF2B5EF4-FFF2-40B4-BE49-F238E27FC236}">
                <a16:creationId xmlns:a16="http://schemas.microsoft.com/office/drawing/2014/main" id="{B8D3CFD3-B5D4-4AE3-87D7-5F7B9C53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467" y="3033751"/>
            <a:ext cx="15113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dirty="0"/>
              <a:t>kost stydká</a:t>
            </a:r>
          </a:p>
        </p:txBody>
      </p:sp>
      <p:sp>
        <p:nvSpPr>
          <p:cNvPr id="24583" name="Obdélník 5">
            <a:extLst>
              <a:ext uri="{FF2B5EF4-FFF2-40B4-BE49-F238E27FC236}">
                <a16:creationId xmlns:a16="http://schemas.microsoft.com/office/drawing/2014/main" id="{CDC41D2E-F59E-4112-B272-BD871E27A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451" y="805700"/>
            <a:ext cx="831509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„Bolesti třísla“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C00000"/>
                </a:solidFill>
              </a:rPr>
              <a:t>tendinitis</a:t>
            </a:r>
            <a:r>
              <a:rPr lang="cs-CZ" altLang="cs-CZ" sz="2400" dirty="0">
                <a:solidFill>
                  <a:srgbClr val="C00000"/>
                </a:solidFill>
              </a:rPr>
              <a:t> (</a:t>
            </a:r>
            <a:r>
              <a:rPr lang="cs-CZ" altLang="cs-CZ" sz="2400" dirty="0" err="1">
                <a:solidFill>
                  <a:srgbClr val="C00000"/>
                </a:solidFill>
              </a:rPr>
              <a:t>enthezitis</a:t>
            </a:r>
            <a:r>
              <a:rPr lang="cs-CZ" altLang="cs-CZ" sz="2400" dirty="0">
                <a:solidFill>
                  <a:srgbClr val="C00000"/>
                </a:solidFill>
              </a:rPr>
              <a:t>) m. </a:t>
            </a:r>
            <a:r>
              <a:rPr lang="cs-CZ" altLang="cs-CZ" sz="2400" dirty="0" err="1">
                <a:solidFill>
                  <a:srgbClr val="C00000"/>
                </a:solidFill>
              </a:rPr>
              <a:t>abductoris</a:t>
            </a:r>
            <a:r>
              <a:rPr lang="cs-CZ" altLang="cs-CZ" sz="2400" dirty="0">
                <a:solidFill>
                  <a:srgbClr val="C00000"/>
                </a:solidFill>
              </a:rPr>
              <a:t> </a:t>
            </a:r>
            <a:r>
              <a:rPr lang="cs-CZ" altLang="cs-CZ" sz="2400" dirty="0" err="1">
                <a:solidFill>
                  <a:srgbClr val="C00000"/>
                </a:solidFill>
              </a:rPr>
              <a:t>femoris</a:t>
            </a:r>
            <a:r>
              <a:rPr lang="cs-CZ" altLang="cs-CZ" sz="2400" dirty="0">
                <a:solidFill>
                  <a:srgbClr val="C00000"/>
                </a:solidFill>
              </a:rPr>
              <a:t>, </a:t>
            </a:r>
            <a:r>
              <a:rPr lang="cs-CZ" altLang="cs-CZ" sz="2400" dirty="0" err="1">
                <a:solidFill>
                  <a:srgbClr val="C00000"/>
                </a:solidFill>
              </a:rPr>
              <a:t>periostitis</a:t>
            </a:r>
            <a:r>
              <a:rPr lang="cs-CZ" altLang="cs-CZ" sz="2400" dirty="0">
                <a:solidFill>
                  <a:srgbClr val="C00000"/>
                </a:solidFill>
              </a:rPr>
              <a:t> </a:t>
            </a:r>
            <a:r>
              <a:rPr lang="cs-CZ" altLang="cs-CZ" sz="2400" dirty="0" err="1">
                <a:solidFill>
                  <a:srgbClr val="C00000"/>
                </a:solidFill>
              </a:rPr>
              <a:t>pubis</a:t>
            </a:r>
            <a:endParaRPr lang="cs-CZ" altLang="cs-CZ" sz="2400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fotbalistů, ragbistů, hokejistů, atletů, …</a:t>
            </a:r>
          </a:p>
        </p:txBody>
      </p:sp>
      <p:sp>
        <p:nvSpPr>
          <p:cNvPr id="24585" name="Obdélník 3">
            <a:extLst>
              <a:ext uri="{FF2B5EF4-FFF2-40B4-BE49-F238E27FC236}">
                <a16:creationId xmlns:a16="http://schemas.microsoft.com/office/drawing/2014/main" id="{D4007646-BAFE-485C-AB33-020917FCC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2425" y="4432647"/>
            <a:ext cx="13398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dirty="0"/>
              <a:t>adduktory</a:t>
            </a:r>
          </a:p>
        </p:txBody>
      </p:sp>
      <p:pic>
        <p:nvPicPr>
          <p:cNvPr id="24586" name="Obrázek 5">
            <a:extLst>
              <a:ext uri="{FF2B5EF4-FFF2-40B4-BE49-F238E27FC236}">
                <a16:creationId xmlns:a16="http://schemas.microsoft.com/office/drawing/2014/main" id="{62BE7547-BD7A-452D-82F5-B86D9821D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35" y="3503206"/>
            <a:ext cx="5342547" cy="316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8A6AFA81-457D-4993-BE58-CFAD741B08A5}"/>
              </a:ext>
            </a:extLst>
          </p:cNvPr>
          <p:cNvSpPr/>
          <p:nvPr/>
        </p:nvSpPr>
        <p:spPr bwMode="auto">
          <a:xfrm rot="2374094">
            <a:off x="8018658" y="2834030"/>
            <a:ext cx="1801393" cy="731748"/>
          </a:xfrm>
          <a:prstGeom prst="ellipse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F10CF19F-F614-4BCE-A521-9A4AE40FBCA6}"/>
              </a:ext>
            </a:extLst>
          </p:cNvPr>
          <p:cNvCxnSpPr/>
          <p:nvPr/>
        </p:nvCxnSpPr>
        <p:spPr bwMode="auto">
          <a:xfrm flipH="1">
            <a:off x="8919354" y="2439350"/>
            <a:ext cx="967096" cy="33817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7911DD1A-CD83-43BA-955E-ED0D7AF1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cxnSp>
        <p:nvCxnSpPr>
          <p:cNvPr id="24584" name="Přímá spojnice se šipkou 7">
            <a:extLst>
              <a:ext uri="{FF2B5EF4-FFF2-40B4-BE49-F238E27FC236}">
                <a16:creationId xmlns:a16="http://schemas.microsoft.com/office/drawing/2014/main" id="{61EE20A6-E9B8-4EF6-B906-E79FEDB320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73205" y="3262534"/>
            <a:ext cx="2631755" cy="430057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914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24580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Obdélník 12">
            <a:extLst>
              <a:ext uri="{FF2B5EF4-FFF2-40B4-BE49-F238E27FC236}">
                <a16:creationId xmlns:a16="http://schemas.microsoft.com/office/drawing/2014/main" id="{F52AAFE0-7D44-435E-BD37-08F942CEF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642" y="6429171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patella</a:t>
            </a:r>
            <a:r>
              <a:rPr lang="cs-CZ" altLang="cs-CZ" sz="1800" dirty="0"/>
              <a:t> = čéška)</a:t>
            </a:r>
            <a:endParaRPr lang="en-GB" altLang="cs-CZ" sz="1800" dirty="0"/>
          </a:p>
        </p:txBody>
      </p:sp>
      <p:pic>
        <p:nvPicPr>
          <p:cNvPr id="25604" name="Obrázek 7">
            <a:extLst>
              <a:ext uri="{FF2B5EF4-FFF2-40B4-BE49-F238E27FC236}">
                <a16:creationId xmlns:a16="http://schemas.microsoft.com/office/drawing/2014/main" id="{E8B89D60-8543-4228-919A-BB825300F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04" y="2997201"/>
            <a:ext cx="5491575" cy="365379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Obdélník 5">
            <a:extLst>
              <a:ext uri="{FF2B5EF4-FFF2-40B4-BE49-F238E27FC236}">
                <a16:creationId xmlns:a16="http://schemas.microsoft.com/office/drawing/2014/main" id="{0299B165-BF24-4571-B55F-525355CF0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428" y="785814"/>
            <a:ext cx="79191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„Skokanské koleno“ – </a:t>
            </a:r>
            <a:r>
              <a:rPr lang="cs-CZ" altLang="cs-CZ" sz="2400" b="1" dirty="0" err="1">
                <a:solidFill>
                  <a:srgbClr val="C00000"/>
                </a:solidFill>
              </a:rPr>
              <a:t>tendinitis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ligamentum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patellae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volejbal, basketbal, skoky v atletice,</a:t>
            </a:r>
            <a:r>
              <a:rPr lang="cs-CZ" altLang="cs-CZ" sz="1800" b="1" dirty="0">
                <a:solidFill>
                  <a:srgbClr val="002060"/>
                </a:solidFill>
              </a:rPr>
              <a:t> …</a:t>
            </a:r>
          </a:p>
        </p:txBody>
      </p:sp>
      <p:sp>
        <p:nvSpPr>
          <p:cNvPr id="25606" name="Obdélník 6">
            <a:extLst>
              <a:ext uri="{FF2B5EF4-FFF2-40B4-BE49-F238E27FC236}">
                <a16:creationId xmlns:a16="http://schemas.microsoft.com/office/drawing/2014/main" id="{09967E76-4D00-4B5B-8EDB-D936CE49E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124" y="1645267"/>
            <a:ext cx="100715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70C0"/>
                </a:solidFill>
              </a:rPr>
              <a:t>Opakované dopady a odrazy → přetížení šlach natahovače kolene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70C0"/>
                </a:solidFill>
              </a:rPr>
              <a:t>→ </a:t>
            </a:r>
            <a:r>
              <a:rPr lang="cs-CZ" altLang="cs-CZ" sz="2400" dirty="0"/>
              <a:t>tah/trh </a:t>
            </a:r>
            <a:r>
              <a:rPr lang="cs-CZ" altLang="cs-CZ" sz="2400" u="sng" dirty="0">
                <a:solidFill>
                  <a:srgbClr val="D20000"/>
                </a:solidFill>
              </a:rPr>
              <a:t>patelárního vazu</a:t>
            </a:r>
            <a:r>
              <a:rPr lang="cs-CZ" altLang="cs-CZ" sz="2400" dirty="0">
                <a:solidFill>
                  <a:srgbClr val="D20000"/>
                </a:solidFill>
              </a:rPr>
              <a:t> </a:t>
            </a:r>
            <a:r>
              <a:rPr lang="cs-CZ" altLang="cs-CZ" sz="2000" dirty="0"/>
              <a:t>(část šlachy čtyřhlavého svalu stehenního pod čéškou)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70C0"/>
                </a:solidFill>
              </a:rPr>
              <a:t>→ </a:t>
            </a:r>
            <a:r>
              <a:rPr lang="cs-CZ" altLang="cs-CZ" sz="2400" dirty="0"/>
              <a:t>zánět a bolesti pod čéškou</a:t>
            </a:r>
            <a:endParaRPr lang="cs-CZ" altLang="cs-CZ" sz="2400" dirty="0">
              <a:solidFill>
                <a:srgbClr val="0070C0"/>
              </a:solidFill>
            </a:endParaRPr>
          </a:p>
        </p:txBody>
      </p:sp>
      <p:pic>
        <p:nvPicPr>
          <p:cNvPr id="25608" name="Obrázek 10">
            <a:extLst>
              <a:ext uri="{FF2B5EF4-FFF2-40B4-BE49-F238E27FC236}">
                <a16:creationId xmlns:a16="http://schemas.microsoft.com/office/drawing/2014/main" id="{F59E599C-8F72-4A2F-ADDA-2EC2C9C4C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39" y="2997202"/>
            <a:ext cx="4576676" cy="343197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609" name="Přímá spojnice se šipkou 9">
            <a:extLst>
              <a:ext uri="{FF2B5EF4-FFF2-40B4-BE49-F238E27FC236}">
                <a16:creationId xmlns:a16="http://schemas.microsoft.com/office/drawing/2014/main" id="{9BC62861-752A-4A9C-AD14-1D8093AF67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64042" y="2374232"/>
            <a:ext cx="850232" cy="2294021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B734BCC8-7F55-4504-8B1A-81380BA29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6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Obdélník 5">
            <a:extLst>
              <a:ext uri="{FF2B5EF4-FFF2-40B4-BE49-F238E27FC236}">
                <a16:creationId xmlns:a16="http://schemas.microsoft.com/office/drawing/2014/main" id="{81060A55-97F6-4363-AA03-C0B3E0640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601" y="722800"/>
            <a:ext cx="96587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</a:rPr>
              <a:t>Spondylolýza</a:t>
            </a:r>
            <a:r>
              <a:rPr lang="cs-CZ" altLang="cs-CZ" sz="2400" b="1" dirty="0">
                <a:solidFill>
                  <a:srgbClr val="C00000"/>
                </a:solidFill>
              </a:rPr>
              <a:t> a </a:t>
            </a:r>
            <a:r>
              <a:rPr lang="cs-CZ" altLang="cs-CZ" sz="2400" b="1" dirty="0" err="1">
                <a:solidFill>
                  <a:srgbClr val="C00000"/>
                </a:solidFill>
              </a:rPr>
              <a:t>spondylolistéza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8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skoky do vody, zápas, vzpírání, sjezdové lyžování, skok do dálky, gymnastika </a:t>
            </a:r>
          </a:p>
        </p:txBody>
      </p:sp>
      <p:sp>
        <p:nvSpPr>
          <p:cNvPr id="18436" name="Obdélník 7">
            <a:extLst>
              <a:ext uri="{FF2B5EF4-FFF2-40B4-BE49-F238E27FC236}">
                <a16:creationId xmlns:a16="http://schemas.microsoft.com/office/drawing/2014/main" id="{64DF15D2-60BC-4C46-8268-0871993BA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1619250"/>
            <a:ext cx="84248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Opakované dopady na tvrdý povrch směrem dopředu,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při prohnutí/otáčení trupu dopředu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→ </a:t>
            </a:r>
            <a:r>
              <a:rPr lang="cs-CZ" altLang="cs-CZ" sz="2000" dirty="0"/>
              <a:t>posuny/trhy bederního obratle L5 dopředu vůči kosti křížové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→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  <a:r>
              <a:rPr lang="cs-CZ" altLang="cs-CZ" sz="2000" dirty="0"/>
              <a:t>plíživá zlomenina oblouku obratlového </a:t>
            </a:r>
            <a:r>
              <a:rPr lang="cs-CZ" altLang="cs-CZ" sz="2000" dirty="0">
                <a:solidFill>
                  <a:srgbClr val="7030A0"/>
                </a:solidFill>
              </a:rPr>
              <a:t>(</a:t>
            </a:r>
            <a:r>
              <a:rPr lang="cs-CZ" altLang="cs-CZ" sz="2000" u="sng" dirty="0">
                <a:solidFill>
                  <a:srgbClr val="7030A0"/>
                </a:solidFill>
              </a:rPr>
              <a:t>SPONDYLOLÝZA</a:t>
            </a:r>
            <a:r>
              <a:rPr lang="cs-CZ" altLang="cs-CZ" sz="2000" dirty="0">
                <a:solidFill>
                  <a:srgbClr val="7030A0"/>
                </a:solidFill>
              </a:rPr>
              <a:t>) </a:t>
            </a:r>
            <a:r>
              <a:rPr lang="cs-CZ" altLang="cs-CZ" sz="2000" dirty="0"/>
              <a:t>→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→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  <a:r>
              <a:rPr lang="cs-CZ" altLang="cs-CZ" sz="2000" dirty="0"/>
              <a:t>posun bederního obratle dopředu </a:t>
            </a:r>
            <a:r>
              <a:rPr lang="cs-CZ" altLang="cs-CZ" sz="2000" dirty="0">
                <a:solidFill>
                  <a:srgbClr val="FF0000"/>
                </a:solidFill>
              </a:rPr>
              <a:t>(</a:t>
            </a:r>
            <a:r>
              <a:rPr lang="cs-CZ" altLang="cs-CZ" sz="2000" u="sng" dirty="0">
                <a:solidFill>
                  <a:srgbClr val="FF0000"/>
                </a:solidFill>
              </a:rPr>
              <a:t>SPONDYLOLISTÉZA</a:t>
            </a:r>
            <a:r>
              <a:rPr lang="cs-CZ" altLang="cs-CZ" sz="20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8437" name="Picture 3" descr="920">
            <a:extLst>
              <a:ext uri="{FF2B5EF4-FFF2-40B4-BE49-F238E27FC236}">
                <a16:creationId xmlns:a16="http://schemas.microsoft.com/office/drawing/2014/main" id="{6C09CCB5-4299-460D-AD09-22988F96F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267075"/>
            <a:ext cx="4572000" cy="34305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Obrázek 8">
            <a:extLst>
              <a:ext uri="{FF2B5EF4-FFF2-40B4-BE49-F238E27FC236}">
                <a16:creationId xmlns:a16="http://schemas.microsoft.com/office/drawing/2014/main" id="{AA52419F-50F2-4A3C-B261-259ADF720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5" y="3247291"/>
            <a:ext cx="55387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9" name="Přímá spojnice se šipkou 11">
            <a:extLst>
              <a:ext uri="{FF2B5EF4-FFF2-40B4-BE49-F238E27FC236}">
                <a16:creationId xmlns:a16="http://schemas.microsoft.com/office/drawing/2014/main" id="{13D3B751-11E9-4FF2-8F4F-F36C5235C8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61367" y="2842953"/>
            <a:ext cx="658871" cy="1594110"/>
          </a:xfrm>
          <a:prstGeom prst="straightConnector1">
            <a:avLst/>
          </a:prstGeom>
          <a:noFill/>
          <a:ln w="38100" algn="ctr">
            <a:solidFill>
              <a:srgbClr val="7030A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0" name="Přímá spojnice se šipkou 18">
            <a:extLst>
              <a:ext uri="{FF2B5EF4-FFF2-40B4-BE49-F238E27FC236}">
                <a16:creationId xmlns:a16="http://schemas.microsoft.com/office/drawing/2014/main" id="{2668B3FE-0559-4290-8367-6AEBEBBF3E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45450" y="3198814"/>
            <a:ext cx="979488" cy="13096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4" descr="lysaCT">
            <a:extLst>
              <a:ext uri="{FF2B5EF4-FFF2-40B4-BE49-F238E27FC236}">
                <a16:creationId xmlns:a16="http://schemas.microsoft.com/office/drawing/2014/main" id="{B4320288-8093-4E33-8551-2259C948D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57" y="1546227"/>
            <a:ext cx="2349215" cy="231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E7CF29A3-4F84-4753-A913-E5CF807C6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</a:t>
            </a:r>
            <a:endParaRPr lang="en-GB" alt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ozmazání&#10;&#10;Popis byl vytvořen automaticky">
            <a:extLst>
              <a:ext uri="{FF2B5EF4-FFF2-40B4-BE49-F238E27FC236}">
                <a16:creationId xmlns:a16="http://schemas.microsoft.com/office/drawing/2014/main" id="{9A827DFF-0F0D-4B8F-9C1D-D553DD13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0" y="2033016"/>
            <a:ext cx="3405202" cy="4466490"/>
          </a:xfrm>
          <a:prstGeom prst="rect">
            <a:avLst/>
          </a:prstGeom>
        </p:spPr>
      </p:pic>
      <p:sp>
        <p:nvSpPr>
          <p:cNvPr id="18435" name="Obdélník 5">
            <a:extLst>
              <a:ext uri="{FF2B5EF4-FFF2-40B4-BE49-F238E27FC236}">
                <a16:creationId xmlns:a16="http://schemas.microsoft.com/office/drawing/2014/main" id="{81060A55-97F6-4363-AA03-C0B3E0640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722800"/>
            <a:ext cx="923893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</a:rPr>
              <a:t>Myositis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ossificans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>
                <a:solidFill>
                  <a:srgbClr val="002060"/>
                </a:solidFill>
              </a:rPr>
              <a:t>u hráčů ve fotbale, ragby, basketbalu apod.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80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0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Příčina: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Úder soupeřem do svalu (často stehenní)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→ krevní výron ve svalu </a:t>
            </a:r>
            <a:r>
              <a:rPr lang="cs-CZ" altLang="cs-CZ" sz="2000" dirty="0">
                <a:solidFill>
                  <a:srgbClr val="C00000"/>
                </a:solidFill>
              </a:rPr>
              <a:t>→ zánět svalu + s osifikací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dirty="0"/>
              <a:t>Léčba: chirurgická operace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E7CF29A3-4F84-4753-A913-E5CF807C6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</a:t>
            </a:r>
            <a:endParaRPr lang="en-GB" altLang="cs-CZ" sz="2000" b="1" dirty="0"/>
          </a:p>
        </p:txBody>
      </p:sp>
      <p:pic>
        <p:nvPicPr>
          <p:cNvPr id="7" name="Obrázek 6" descr="Obsah obrázku text, hledání, černá, bílá&#10;&#10;Popis byl vytvořen automaticky">
            <a:extLst>
              <a:ext uri="{FF2B5EF4-FFF2-40B4-BE49-F238E27FC236}">
                <a16:creationId xmlns:a16="http://schemas.microsoft.com/office/drawing/2014/main" id="{ABB2CF0B-67EA-46C3-8915-115D0CD5F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88" y="2033016"/>
            <a:ext cx="2815014" cy="4466490"/>
          </a:xfrm>
          <a:prstGeom prst="rect">
            <a:avLst/>
          </a:prstGeom>
        </p:spPr>
      </p:pic>
      <p:pic>
        <p:nvPicPr>
          <p:cNvPr id="11" name="Obrázek 10" descr="Obsah obrázku zdobené&#10;&#10;Popis byl vytvořen automaticky">
            <a:extLst>
              <a:ext uri="{FF2B5EF4-FFF2-40B4-BE49-F238E27FC236}">
                <a16:creationId xmlns:a16="http://schemas.microsoft.com/office/drawing/2014/main" id="{1BC35FE1-30BD-4526-AEA5-6131FAE89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38" y="3593073"/>
            <a:ext cx="3097442" cy="290643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DED03BC-3CC7-4E8F-8E5D-382FAE92725D}"/>
              </a:ext>
            </a:extLst>
          </p:cNvPr>
          <p:cNvSpPr txBox="1"/>
          <p:nvPr/>
        </p:nvSpPr>
        <p:spPr>
          <a:xfrm>
            <a:off x="4129834" y="2314896"/>
            <a:ext cx="4853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cs-CZ" altLang="cs-CZ" sz="120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Awh</a:t>
            </a:r>
            <a:r>
              <a:rPr lang="cs-CZ" altLang="cs-CZ" sz="1200" u="sng" dirty="0">
                <a:latin typeface="Arial" panose="020B0604020202020204" pitchFamily="34" charset="0"/>
              </a:rPr>
              <a:t> MH (</a:t>
            </a:r>
            <a:r>
              <a:rPr kumimoji="0" lang="cs-CZ" altLang="cs-CZ" sz="12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2019, https://radsource.us/myositis-ossificans/):</a:t>
            </a:r>
          </a:p>
          <a:p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letý basketbalista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bolestí a otokem pravého stehna 4 týdny po zasažení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zápase</a:t>
            </a:r>
          </a:p>
        </p:txBody>
      </p:sp>
    </p:spTree>
    <p:extLst>
      <p:ext uri="{BB962C8B-B14F-4D97-AF65-F5344CB8AC3E}">
        <p14:creationId xmlns:p14="http://schemas.microsoft.com/office/powerpoint/2010/main" val="42670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7">
            <a:extLst>
              <a:ext uri="{FF2B5EF4-FFF2-40B4-BE49-F238E27FC236}">
                <a16:creationId xmlns:a16="http://schemas.microsoft.com/office/drawing/2014/main" id="{3DD7C333-3050-4F52-9214-CE36D72B3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16392" r="459" b="15903"/>
          <a:stretch/>
        </p:blipFill>
        <p:spPr bwMode="auto">
          <a:xfrm>
            <a:off x="2911408" y="2590044"/>
            <a:ext cx="4072821" cy="3819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ovéPole 1">
            <a:extLst>
              <a:ext uri="{FF2B5EF4-FFF2-40B4-BE49-F238E27FC236}">
                <a16:creationId xmlns:a16="http://schemas.microsoft.com/office/drawing/2014/main" id="{05F8FBD9-FB90-4272-AE7E-DCA0EBF60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233" y="685104"/>
            <a:ext cx="1073309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</a:rPr>
              <a:t>Scheuermannova</a:t>
            </a:r>
            <a:r>
              <a:rPr lang="cs-CZ" altLang="cs-CZ" sz="2400" b="1" dirty="0">
                <a:solidFill>
                  <a:srgbClr val="C00000"/>
                </a:solidFill>
              </a:rPr>
              <a:t> nemoc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 err="1"/>
              <a:t>Schmorlovy</a:t>
            </a:r>
            <a:r>
              <a:rPr lang="cs-CZ" altLang="cs-CZ" sz="1800" b="1" dirty="0"/>
              <a:t> uzly </a:t>
            </a:r>
            <a:r>
              <a:rPr lang="cs-CZ" altLang="cs-CZ" sz="1800" dirty="0">
                <a:solidFill>
                  <a:srgbClr val="C00000"/>
                </a:solidFill>
              </a:rPr>
              <a:t>– vtlačení disku do těla obratle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Porucha struktury těl obratlů </a:t>
            </a:r>
            <a:r>
              <a:rPr lang="cs-CZ" altLang="cs-CZ" sz="1800" dirty="0">
                <a:solidFill>
                  <a:srgbClr val="C00000"/>
                </a:solidFill>
              </a:rPr>
              <a:t>s klínovitou deformací</a:t>
            </a:r>
            <a:r>
              <a:rPr lang="cs-CZ" altLang="cs-CZ" sz="1800" dirty="0"/>
              <a:t> → </a:t>
            </a:r>
            <a:r>
              <a:rPr lang="cs-CZ" altLang="cs-CZ" sz="1800" b="1" dirty="0"/>
              <a:t>Porucha tvaru páteře </a:t>
            </a:r>
            <a:r>
              <a:rPr lang="cs-CZ" altLang="cs-CZ" sz="1800" dirty="0">
                <a:solidFill>
                  <a:srgbClr val="C00000"/>
                </a:solidFill>
              </a:rPr>
              <a:t>– </a:t>
            </a:r>
            <a:r>
              <a:rPr lang="cs-CZ" altLang="cs-CZ" sz="1800" dirty="0" err="1">
                <a:solidFill>
                  <a:srgbClr val="C00000"/>
                </a:solidFill>
              </a:rPr>
              <a:t>hyperkyfóza</a:t>
            </a:r>
            <a:endParaRPr lang="cs-CZ" altLang="cs-CZ" sz="1800" dirty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800" dirty="0"/>
              <a:t>(většinou hrudní)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Příčiny:</a:t>
            </a:r>
            <a:r>
              <a:rPr lang="cs-CZ" altLang="cs-CZ" sz="1800" dirty="0"/>
              <a:t> vrozená dispozice + vertikální statická zátěž, dynamická zátěž? Progrese ustane na konci růstu.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Výskyt: </a:t>
            </a:r>
            <a:r>
              <a:rPr lang="cs-CZ" altLang="cs-CZ" sz="1800" dirty="0">
                <a:solidFill>
                  <a:srgbClr val="002060"/>
                </a:solidFill>
              </a:rPr>
              <a:t>v době růstového spurtu – postavy (</a:t>
            </a:r>
            <a:r>
              <a:rPr lang="cs-CZ" altLang="cs-CZ" sz="1800" b="1" dirty="0">
                <a:solidFill>
                  <a:srgbClr val="002060"/>
                </a:solidFill>
              </a:rPr>
              <a:t>♀</a:t>
            </a:r>
            <a:r>
              <a:rPr lang="cs-CZ" altLang="cs-CZ" sz="1800" dirty="0">
                <a:solidFill>
                  <a:srgbClr val="002060"/>
                </a:solidFill>
              </a:rPr>
              <a:t> v 11-13 r., ♂ v 13-15 r.)</a:t>
            </a:r>
            <a:r>
              <a:rPr lang="cs-CZ" altLang="cs-CZ" sz="1800" dirty="0"/>
              <a:t>; </a:t>
            </a:r>
            <a:r>
              <a:rPr lang="cs-CZ" altLang="cs-CZ" sz="1800" u="sng" dirty="0"/>
              <a:t>Léčba:</a:t>
            </a:r>
            <a:r>
              <a:rPr lang="cs-CZ" altLang="cs-CZ" sz="1800" dirty="0"/>
              <a:t> regulace zátěže, cvičení</a:t>
            </a:r>
          </a:p>
        </p:txBody>
      </p:sp>
      <p:sp>
        <p:nvSpPr>
          <p:cNvPr id="8196" name="Obdélník 9">
            <a:extLst>
              <a:ext uri="{FF2B5EF4-FFF2-40B4-BE49-F238E27FC236}">
                <a16:creationId xmlns:a16="http://schemas.microsoft.com/office/drawing/2014/main" id="{8389DFF7-8BF2-4896-BFD9-16866CBB8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563" y="6409434"/>
            <a:ext cx="26445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(http://www.natomimages.com/de/</a:t>
            </a:r>
            <a:r>
              <a:rPr lang="cs-CZ" altLang="cs-CZ" sz="1000" dirty="0" err="1"/>
              <a:t>rheumatologie</a:t>
            </a:r>
            <a:r>
              <a:rPr lang="cs-CZ" altLang="cs-CZ" sz="1000" dirty="0"/>
              <a:t>/1890-morbus-scheuermann.html)</a:t>
            </a:r>
          </a:p>
        </p:txBody>
      </p:sp>
      <p:pic>
        <p:nvPicPr>
          <p:cNvPr id="8198" name="Obrázek 1">
            <a:extLst>
              <a:ext uri="{FF2B5EF4-FFF2-40B4-BE49-F238E27FC236}">
                <a16:creationId xmlns:a16="http://schemas.microsoft.com/office/drawing/2014/main" id="{025B3ED1-D5C9-4B14-AA22-33196A487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90" y="2590606"/>
            <a:ext cx="1966032" cy="381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ovéPole 2">
            <a:extLst>
              <a:ext uri="{FF2B5EF4-FFF2-40B4-BE49-F238E27FC236}">
                <a16:creationId xmlns:a16="http://schemas.microsoft.com/office/drawing/2014/main" id="{D5EE703F-AC8E-43C2-9C6F-0F3FB57C9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182" y="6456291"/>
            <a:ext cx="2160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dirty="0" err="1"/>
              <a:t>Fuhrmann</a:t>
            </a:r>
            <a:r>
              <a:rPr lang="cs-CZ" altLang="cs-CZ" sz="800" dirty="0"/>
              <a:t> R, 2015 (http://www.lexikon-orthopaedie.com/cont_pdf_0/to034450.pdf)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F54C0B7-F569-4E25-A667-FFB111C7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děti 1/4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24">
            <a:extLst>
              <a:ext uri="{FF2B5EF4-FFF2-40B4-BE49-F238E27FC236}">
                <a16:creationId xmlns:a16="http://schemas.microsoft.com/office/drawing/2014/main" id="{64D52BA3-0E69-4C2E-BC1C-9ADBC3DB4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14" y="2332037"/>
            <a:ext cx="2955367" cy="37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55A8524-A779-45CE-9013-DE593EA12413}"/>
              </a:ext>
            </a:extLst>
          </p:cNvPr>
          <p:cNvSpPr txBox="1"/>
          <p:nvPr/>
        </p:nvSpPr>
        <p:spPr>
          <a:xfrm>
            <a:off x="2099468" y="1311719"/>
            <a:ext cx="778247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Častěji u chlapců (2x) než u děvčat, více ve věku 5-15 let, nejvíce ve 12-14 letech.</a:t>
            </a:r>
          </a:p>
          <a:p>
            <a:pPr>
              <a:defRPr/>
            </a:pPr>
            <a:r>
              <a:rPr lang="cs-CZ" dirty="0"/>
              <a:t>Příčiny – </a:t>
            </a:r>
            <a:r>
              <a:rPr lang="cs-CZ" b="1" dirty="0"/>
              <a:t>oslabení v době růstu</a:t>
            </a:r>
            <a:r>
              <a:rPr lang="cs-CZ" dirty="0"/>
              <a:t> (nezralá kostra):</a:t>
            </a:r>
          </a:p>
          <a:p>
            <a:pPr marL="285750" indent="-285750">
              <a:buFont typeface="Arial" panose="020B0604020202020204" pitchFamily="34" charset="0"/>
              <a:buChar char="-"/>
              <a:defRPr/>
            </a:pPr>
            <a:r>
              <a:rPr lang="cs-CZ" dirty="0"/>
              <a:t>v místě růstové chrupavky (</a:t>
            </a:r>
            <a:r>
              <a:rPr lang="cs-CZ" dirty="0" err="1"/>
              <a:t>fýza</a:t>
            </a:r>
            <a:r>
              <a:rPr lang="cs-CZ" dirty="0"/>
              <a:t>),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/>
              <a:t>v místě apofýzy – výrůstky kostí pro úpony šlach a vazů</a:t>
            </a:r>
          </a:p>
        </p:txBody>
      </p:sp>
      <p:sp>
        <p:nvSpPr>
          <p:cNvPr id="5124" name="Obdélník 7">
            <a:extLst>
              <a:ext uri="{FF2B5EF4-FFF2-40B4-BE49-F238E27FC236}">
                <a16:creationId xmlns:a16="http://schemas.microsoft.com/office/drawing/2014/main" id="{965DAA5B-6E52-4041-9DA8-D8E89652E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268" y="701917"/>
            <a:ext cx="7129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70C0"/>
                </a:solidFill>
              </a:rPr>
              <a:t>VYŠŠÍ RIZIKO POŠKOZENÍ KOSTÍ U DĚTÍ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 dirty="0"/>
              <a:t>(</a:t>
            </a:r>
            <a:r>
              <a:rPr lang="cs-CZ" altLang="cs-CZ" sz="1400" dirty="0" err="1"/>
              <a:t>McAuley</a:t>
            </a:r>
            <a:r>
              <a:rPr lang="cs-CZ" altLang="cs-CZ" sz="1400" dirty="0"/>
              <a:t>, 2007)</a:t>
            </a:r>
          </a:p>
        </p:txBody>
      </p:sp>
      <p:sp>
        <p:nvSpPr>
          <p:cNvPr id="5125" name="TextovéPole 10">
            <a:extLst>
              <a:ext uri="{FF2B5EF4-FFF2-40B4-BE49-F238E27FC236}">
                <a16:creationId xmlns:a16="http://schemas.microsoft.com/office/drawing/2014/main" id="{364D3D02-9D7E-47FA-AD52-BF335191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080" y="3833570"/>
            <a:ext cx="122396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Epifýza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Fýza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Metafýza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Apofýza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Diafýza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C2FA99A-C20B-41C5-816A-2BD43D11ADC3}"/>
              </a:ext>
            </a:extLst>
          </p:cNvPr>
          <p:cNvCxnSpPr>
            <a:cxnSpLocks/>
          </p:cNvCxnSpPr>
          <p:nvPr/>
        </p:nvCxnSpPr>
        <p:spPr>
          <a:xfrm>
            <a:off x="5215747" y="4000501"/>
            <a:ext cx="1017960" cy="253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AA099A4-1510-4007-98B5-D1EE087BDEA5}"/>
              </a:ext>
            </a:extLst>
          </p:cNvPr>
          <p:cNvCxnSpPr>
            <a:cxnSpLocks/>
          </p:cNvCxnSpPr>
          <p:nvPr/>
        </p:nvCxnSpPr>
        <p:spPr>
          <a:xfrm>
            <a:off x="5274469" y="4149725"/>
            <a:ext cx="959238" cy="1317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35F4604B-96AA-4919-B0FE-BA498D89E69F}"/>
              </a:ext>
            </a:extLst>
          </p:cNvPr>
          <p:cNvCxnSpPr>
            <a:cxnSpLocks/>
          </p:cNvCxnSpPr>
          <p:nvPr/>
        </p:nvCxnSpPr>
        <p:spPr>
          <a:xfrm>
            <a:off x="5051044" y="4190207"/>
            <a:ext cx="1182663" cy="3690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FC9563E7-349A-43C2-B03B-25D46A1FE72D}"/>
              </a:ext>
            </a:extLst>
          </p:cNvPr>
          <p:cNvCxnSpPr>
            <a:cxnSpLocks/>
          </p:cNvCxnSpPr>
          <p:nvPr/>
        </p:nvCxnSpPr>
        <p:spPr>
          <a:xfrm>
            <a:off x="4989958" y="5076054"/>
            <a:ext cx="1243749" cy="23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Obdélník 25">
            <a:extLst>
              <a:ext uri="{FF2B5EF4-FFF2-40B4-BE49-F238E27FC236}">
                <a16:creationId xmlns:a16="http://schemas.microsoft.com/office/drawing/2014/main" id="{4AE7554B-59F9-47F6-9765-8CF45D638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647" y="6132149"/>
            <a:ext cx="2501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dirty="0"/>
              <a:t>http://posterng.netkey.at/esr/viewing/index.php?module=viewing_poster&amp;task=viewsection&amp;ti=385735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C9BF11DF-797D-4573-AD9F-30C42C794F50}"/>
              </a:ext>
            </a:extLst>
          </p:cNvPr>
          <p:cNvCxnSpPr>
            <a:cxnSpLocks/>
          </p:cNvCxnSpPr>
          <p:nvPr/>
        </p:nvCxnSpPr>
        <p:spPr>
          <a:xfrm>
            <a:off x="4582597" y="5588002"/>
            <a:ext cx="1651110" cy="166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BA67C8F7-05D2-434A-AEE3-088A0CE5F5DF}"/>
              </a:ext>
            </a:extLst>
          </p:cNvPr>
          <p:cNvCxnSpPr>
            <a:cxnSpLocks/>
          </p:cNvCxnSpPr>
          <p:nvPr/>
        </p:nvCxnSpPr>
        <p:spPr>
          <a:xfrm>
            <a:off x="4379913" y="4303712"/>
            <a:ext cx="1853794" cy="7675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3" name="Obrázek 2">
            <a:extLst>
              <a:ext uri="{FF2B5EF4-FFF2-40B4-BE49-F238E27FC236}">
                <a16:creationId xmlns:a16="http://schemas.microsoft.com/office/drawing/2014/main" id="{CB831069-B1A0-45CA-AFBC-19C281815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41" y="1694656"/>
            <a:ext cx="2833688" cy="4910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4" name="Obdélník 3">
            <a:extLst>
              <a:ext uri="{FF2B5EF4-FFF2-40B4-BE49-F238E27FC236}">
                <a16:creationId xmlns:a16="http://schemas.microsoft.com/office/drawing/2014/main" id="{0EA1970E-747E-42C6-98A2-3312911D085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30096" y="3918744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i="1" dirty="0" err="1">
                <a:solidFill>
                  <a:srgbClr val="660000"/>
                </a:solidFill>
              </a:rPr>
              <a:t>Sullivan</a:t>
            </a:r>
            <a:r>
              <a:rPr lang="cs-CZ" altLang="cs-CZ" sz="800" i="1" dirty="0">
                <a:solidFill>
                  <a:srgbClr val="660000"/>
                </a:solidFill>
              </a:rPr>
              <a:t> JA: </a:t>
            </a:r>
            <a:r>
              <a:rPr lang="cs-CZ" altLang="cs-CZ" sz="800" i="1" dirty="0" err="1">
                <a:solidFill>
                  <a:srgbClr val="660000"/>
                </a:solidFill>
              </a:rPr>
              <a:t>Introduction</a:t>
            </a:r>
            <a:r>
              <a:rPr lang="cs-CZ" altLang="cs-CZ" sz="800" i="1" dirty="0">
                <a:solidFill>
                  <a:srgbClr val="660000"/>
                </a:solidFill>
              </a:rPr>
              <a:t> to </a:t>
            </a:r>
            <a:r>
              <a:rPr lang="cs-CZ" altLang="cs-CZ" sz="800" i="1" dirty="0" err="1">
                <a:solidFill>
                  <a:srgbClr val="660000"/>
                </a:solidFill>
              </a:rPr>
              <a:t>the</a:t>
            </a:r>
            <a:r>
              <a:rPr lang="cs-CZ" altLang="cs-CZ" sz="800" i="1" dirty="0">
                <a:solidFill>
                  <a:srgbClr val="660000"/>
                </a:solidFill>
              </a:rPr>
              <a:t> </a:t>
            </a:r>
            <a:r>
              <a:rPr lang="cs-CZ" altLang="cs-CZ" sz="800" i="1" dirty="0" err="1">
                <a:solidFill>
                  <a:srgbClr val="660000"/>
                </a:solidFill>
              </a:rPr>
              <a:t>Musculoskeletal</a:t>
            </a:r>
            <a:r>
              <a:rPr lang="cs-CZ" altLang="cs-CZ" sz="800" i="1" dirty="0">
                <a:solidFill>
                  <a:srgbClr val="660000"/>
                </a:solidFill>
              </a:rPr>
              <a:t> </a:t>
            </a:r>
            <a:r>
              <a:rPr lang="cs-CZ" altLang="cs-CZ" sz="800" i="1" dirty="0" err="1">
                <a:solidFill>
                  <a:srgbClr val="660000"/>
                </a:solidFill>
              </a:rPr>
              <a:t>System</a:t>
            </a:r>
            <a:r>
              <a:rPr lang="cs-CZ" altLang="cs-CZ" sz="800" i="1" dirty="0">
                <a:solidFill>
                  <a:srgbClr val="660000"/>
                </a:solidFill>
              </a:rPr>
              <a:t>, In </a:t>
            </a:r>
            <a:r>
              <a:rPr lang="cs-CZ" altLang="cs-CZ" sz="800" i="1" dirty="0" err="1">
                <a:solidFill>
                  <a:srgbClr val="660000"/>
                </a:solidFill>
              </a:rPr>
              <a:t>Sullivan</a:t>
            </a:r>
            <a:r>
              <a:rPr lang="cs-CZ" altLang="cs-CZ" sz="800" i="1" dirty="0">
                <a:solidFill>
                  <a:srgbClr val="660000"/>
                </a:solidFill>
              </a:rPr>
              <a:t> JA, Anderson SJ (</a:t>
            </a:r>
            <a:r>
              <a:rPr lang="cs-CZ" altLang="cs-CZ" sz="800" i="1" dirty="0" err="1">
                <a:solidFill>
                  <a:srgbClr val="660000"/>
                </a:solidFill>
              </a:rPr>
              <a:t>eds</a:t>
            </a:r>
            <a:r>
              <a:rPr lang="cs-CZ" altLang="cs-CZ" sz="800" i="1" dirty="0">
                <a:solidFill>
                  <a:srgbClr val="660000"/>
                </a:solidFill>
              </a:rPr>
              <a:t>): Care of </a:t>
            </a:r>
            <a:r>
              <a:rPr lang="cs-CZ" altLang="cs-CZ" sz="800" i="1" dirty="0" err="1">
                <a:solidFill>
                  <a:srgbClr val="660000"/>
                </a:solidFill>
              </a:rPr>
              <a:t>the</a:t>
            </a:r>
            <a:r>
              <a:rPr lang="cs-CZ" altLang="cs-CZ" sz="800" i="1" dirty="0">
                <a:solidFill>
                  <a:srgbClr val="660000"/>
                </a:solidFill>
              </a:rPr>
              <a:t> </a:t>
            </a:r>
            <a:r>
              <a:rPr lang="cs-CZ" altLang="cs-CZ" sz="800" i="1" dirty="0" err="1">
                <a:solidFill>
                  <a:srgbClr val="660000"/>
                </a:solidFill>
              </a:rPr>
              <a:t>Young</a:t>
            </a:r>
            <a:r>
              <a:rPr lang="cs-CZ" altLang="cs-CZ" sz="800" i="1" dirty="0">
                <a:solidFill>
                  <a:srgbClr val="660000"/>
                </a:solidFill>
              </a:rPr>
              <a:t> </a:t>
            </a:r>
            <a:r>
              <a:rPr lang="cs-CZ" altLang="cs-CZ" sz="800" i="1" dirty="0" err="1">
                <a:solidFill>
                  <a:srgbClr val="660000"/>
                </a:solidFill>
              </a:rPr>
              <a:t>Athlete</a:t>
            </a:r>
            <a:r>
              <a:rPr lang="cs-CZ" altLang="cs-CZ" sz="800" i="1" dirty="0">
                <a:solidFill>
                  <a:srgbClr val="660000"/>
                </a:solidFill>
              </a:rPr>
              <a:t>, </a:t>
            </a:r>
            <a:r>
              <a:rPr lang="cs-CZ" altLang="cs-CZ" sz="800" i="1" dirty="0" err="1">
                <a:solidFill>
                  <a:srgbClr val="660000"/>
                </a:solidFill>
              </a:rPr>
              <a:t>Rosemont</a:t>
            </a:r>
            <a:r>
              <a:rPr lang="cs-CZ" altLang="cs-CZ" sz="800" i="1" dirty="0">
                <a:solidFill>
                  <a:srgbClr val="660000"/>
                </a:solidFill>
              </a:rPr>
              <a:t>, IL, </a:t>
            </a:r>
            <a:r>
              <a:rPr lang="cs-CZ" altLang="cs-CZ" sz="800" i="1" dirty="0" err="1">
                <a:solidFill>
                  <a:srgbClr val="660000"/>
                </a:solidFill>
              </a:rPr>
              <a:t>American</a:t>
            </a:r>
            <a:r>
              <a:rPr lang="cs-CZ" altLang="cs-CZ" sz="800" i="1" dirty="0">
                <a:solidFill>
                  <a:srgbClr val="660000"/>
                </a:solidFill>
              </a:rPr>
              <a:t> </a:t>
            </a:r>
            <a:r>
              <a:rPr lang="cs-CZ" altLang="cs-CZ" sz="800" i="1" dirty="0" err="1">
                <a:solidFill>
                  <a:srgbClr val="660000"/>
                </a:solidFill>
              </a:rPr>
              <a:t>Academy</a:t>
            </a:r>
            <a:r>
              <a:rPr lang="cs-CZ" altLang="cs-CZ" sz="800" i="1" dirty="0">
                <a:solidFill>
                  <a:srgbClr val="660000"/>
                </a:solidFill>
              </a:rPr>
              <a:t> of </a:t>
            </a:r>
            <a:r>
              <a:rPr lang="cs-CZ" altLang="cs-CZ" sz="800" i="1" dirty="0" err="1">
                <a:solidFill>
                  <a:srgbClr val="660000"/>
                </a:solidFill>
              </a:rPr>
              <a:t>Orthopaedic</a:t>
            </a:r>
            <a:r>
              <a:rPr lang="cs-CZ" altLang="cs-CZ" sz="800" i="1" dirty="0">
                <a:solidFill>
                  <a:srgbClr val="660000"/>
                </a:solidFill>
              </a:rPr>
              <a:t> </a:t>
            </a:r>
            <a:r>
              <a:rPr lang="cs-CZ" altLang="cs-CZ" sz="800" i="1" dirty="0" err="1">
                <a:solidFill>
                  <a:srgbClr val="660000"/>
                </a:solidFill>
              </a:rPr>
              <a:t>Surgeons</a:t>
            </a:r>
            <a:r>
              <a:rPr lang="cs-CZ" altLang="cs-CZ" sz="800" i="1" dirty="0">
                <a:solidFill>
                  <a:srgbClr val="660000"/>
                </a:solidFill>
              </a:rPr>
              <a:t> and </a:t>
            </a:r>
            <a:r>
              <a:rPr lang="cs-CZ" altLang="cs-CZ" sz="800" i="1" dirty="0" err="1">
                <a:solidFill>
                  <a:srgbClr val="660000"/>
                </a:solidFill>
              </a:rPr>
              <a:t>American</a:t>
            </a:r>
            <a:r>
              <a:rPr lang="cs-CZ" altLang="cs-CZ" sz="800" i="1" dirty="0">
                <a:solidFill>
                  <a:srgbClr val="660000"/>
                </a:solidFill>
              </a:rPr>
              <a:t> </a:t>
            </a:r>
            <a:r>
              <a:rPr lang="cs-CZ" altLang="cs-CZ" sz="800" i="1" dirty="0" err="1">
                <a:solidFill>
                  <a:srgbClr val="660000"/>
                </a:solidFill>
              </a:rPr>
              <a:t>Academy</a:t>
            </a:r>
            <a:r>
              <a:rPr lang="cs-CZ" altLang="cs-CZ" sz="800" i="1" dirty="0">
                <a:solidFill>
                  <a:srgbClr val="660000"/>
                </a:solidFill>
              </a:rPr>
              <a:t> of </a:t>
            </a:r>
            <a:r>
              <a:rPr lang="cs-CZ" altLang="cs-CZ" sz="800" i="1" dirty="0" err="1">
                <a:solidFill>
                  <a:srgbClr val="660000"/>
                </a:solidFill>
              </a:rPr>
              <a:t>Pediatrics</a:t>
            </a:r>
            <a:r>
              <a:rPr lang="cs-CZ" altLang="cs-CZ" sz="800" i="1" dirty="0">
                <a:solidFill>
                  <a:srgbClr val="660000"/>
                </a:solidFill>
              </a:rPr>
              <a:t>, 2000, pp 243-258. </a:t>
            </a:r>
            <a:endParaRPr lang="cs-CZ" altLang="cs-CZ" sz="800" dirty="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B2AC68A-2121-4249-82E9-FD90D0CB5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děti 2/4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87589" y="276919"/>
            <a:ext cx="10216821" cy="457672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altLang="cs-CZ" sz="2400" b="1" cap="all" dirty="0">
                <a:solidFill>
                  <a:srgbClr val="C00000"/>
                </a:solidFill>
                <a:latin typeface="+mn-lt"/>
              </a:rPr>
              <a:t>SYNDROM Přetrénování</a:t>
            </a:r>
            <a:endParaRPr lang="cs-CZ" altLang="cs-CZ" sz="2400" cap="all" dirty="0"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589" y="1047280"/>
            <a:ext cx="10216822" cy="5653966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u="sng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Příčiny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Dlouhodobé opakované přetěžování bez dostatečné regenerace (odpočinek, výživa, ..)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Psychická deprivace, frustrace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Zdravotní problémy, vrozené dispozice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u="sng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MECHANIZMY VZNIKU</a:t>
            </a:r>
          </a:p>
          <a:p>
            <a:pPr>
              <a:lnSpc>
                <a:spcPct val="80000"/>
              </a:lnSpc>
            </a:pPr>
            <a:r>
              <a:rPr lang="cs-CZ" altLang="cs-CZ" sz="2000" cap="all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Nervově - hormonální </a:t>
            </a:r>
            <a:r>
              <a:rPr lang="cs-CZ" altLang="cs-CZ" sz="2000" cap="all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dysregulace</a:t>
            </a:r>
            <a:r>
              <a:rPr lang="cs-CZ" altLang="cs-CZ" sz="2000" cap="all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neurovegetativní dysfunkce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altLang="cs-CZ" sz="20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fáze přetrénování:</a:t>
            </a:r>
          </a:p>
          <a:p>
            <a:pPr marL="914400" lvl="1" indent="-457200">
              <a:lnSpc>
                <a:spcPct val="80000"/>
              </a:lnSpc>
              <a:buFont typeface="+mj-lt"/>
              <a:buAutoNum type="arabicPeriod"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Sympatikotonní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(tachykardie, specifická variabilita HR, krevní hypertenze, …)</a:t>
            </a:r>
          </a:p>
          <a:p>
            <a:pPr marL="914400" lvl="1" indent="-457200">
              <a:lnSpc>
                <a:spcPct val="80000"/>
              </a:lnSpc>
              <a:buFont typeface="+mj-lt"/>
              <a:buAutoNum type="arabicPeriod"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Parasympatikotonní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(bradykardie, specifická variabilita HR, krevní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dystenze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u="sng" cap="al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PROJEVy</a:t>
            </a:r>
            <a:endParaRPr lang="cs-CZ" altLang="cs-CZ" sz="2000" u="sng" cap="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SUBJEKTIVNÍ: Nechuť k tréninku, ztráta motivace, bolesti hlavy, závratě, bušení srdce, malátnost, porucha koncentrace, bolesti břicha, … </a:t>
            </a:r>
            <a:endParaRPr lang="cs-CZ" altLang="cs-CZ" sz="2000" dirty="0">
              <a:solidFill>
                <a:srgbClr val="D600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OBJEKTIVNÍ: </a:t>
            </a:r>
          </a:p>
          <a:p>
            <a:pPr lvl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pokles výkonnosti, </a:t>
            </a:r>
          </a:p>
          <a:p>
            <a:pPr lvl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průjmy, pocení v klidu, třes, poruchy spánku, </a:t>
            </a:r>
          </a:p>
          <a:p>
            <a:pPr lvl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poruchy imunity - častější infekce, </a:t>
            </a:r>
          </a:p>
          <a:p>
            <a:pPr lvl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častější zranění, ...</a:t>
            </a:r>
          </a:p>
        </p:txBody>
      </p:sp>
    </p:spTree>
    <p:extLst>
      <p:ext uri="{BB962C8B-B14F-4D97-AF65-F5344CB8AC3E}">
        <p14:creationId xmlns:p14="http://schemas.microsoft.com/office/powerpoint/2010/main" val="12525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2">
            <a:extLst>
              <a:ext uri="{FF2B5EF4-FFF2-40B4-BE49-F238E27FC236}">
                <a16:creationId xmlns:a16="http://schemas.microsoft.com/office/drawing/2014/main" id="{78EF3CA9-F87F-43FF-B61B-3547E4231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13" y="3784570"/>
            <a:ext cx="1816220" cy="269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6DD9C52-B72C-434A-B90F-4473FF588485}"/>
              </a:ext>
            </a:extLst>
          </p:cNvPr>
          <p:cNvSpPr/>
          <p:nvPr/>
        </p:nvSpPr>
        <p:spPr>
          <a:xfrm>
            <a:off x="1951265" y="1305682"/>
            <a:ext cx="48611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D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Mediální kolaterální </a:t>
            </a:r>
            <a:r>
              <a:rPr lang="cs-CZ" sz="2400" b="1" dirty="0" err="1">
                <a:solidFill>
                  <a:srgbClr val="D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instabilita</a:t>
            </a:r>
            <a:endParaRPr lang="cs-CZ" sz="2400" b="1" dirty="0">
              <a:solidFill>
                <a:srgbClr val="D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(</a:t>
            </a:r>
            <a:r>
              <a:rPr lang="cs-CZ" dirty="0" err="1">
                <a:solidFill>
                  <a:srgbClr val="002060"/>
                </a:solidFill>
              </a:rPr>
              <a:t>McAuley</a:t>
            </a:r>
            <a:r>
              <a:rPr lang="cs-CZ" dirty="0">
                <a:solidFill>
                  <a:srgbClr val="002060"/>
                </a:solidFill>
              </a:rPr>
              <a:t>, 2007)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>
                <a:solidFill>
                  <a:srgbClr val="002060"/>
                </a:solidFill>
              </a:rPr>
              <a:t>mediální </a:t>
            </a:r>
            <a:r>
              <a:rPr lang="cs-CZ" dirty="0" err="1">
                <a:solidFill>
                  <a:srgbClr val="002060"/>
                </a:solidFill>
              </a:rPr>
              <a:t>epikodylitida</a:t>
            </a:r>
            <a:r>
              <a:rPr lang="cs-CZ" dirty="0">
                <a:solidFill>
                  <a:srgbClr val="002060"/>
                </a:solidFill>
              </a:rPr>
              <a:t> humeru - zánět </a:t>
            </a:r>
            <a:r>
              <a:rPr lang="cs-CZ" b="1" dirty="0">
                <a:solidFill>
                  <a:srgbClr val="7030A0"/>
                </a:solidFill>
              </a:rPr>
              <a:t>apofýzy a růstové destičky</a:t>
            </a:r>
            <a:r>
              <a:rPr lang="cs-CZ" dirty="0">
                <a:solidFill>
                  <a:srgbClr val="002060"/>
                </a:solidFill>
              </a:rPr>
              <a:t>,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 err="1">
                <a:solidFill>
                  <a:srgbClr val="002060"/>
                </a:solidFill>
              </a:rPr>
              <a:t>instabilita</a:t>
            </a:r>
            <a:r>
              <a:rPr lang="cs-CZ" dirty="0">
                <a:solidFill>
                  <a:srgbClr val="002060"/>
                </a:solidFill>
              </a:rPr>
              <a:t> lokte</a:t>
            </a:r>
          </a:p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Výskyt: častěji u dětí raketových sportů</a:t>
            </a:r>
          </a:p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Příznaky: otok, zduření, bolest, porucha struktury kosti, (RTG)</a:t>
            </a:r>
          </a:p>
          <a:p>
            <a:pPr>
              <a:defRPr/>
            </a:pPr>
            <a:endParaRPr lang="cs-CZ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Osteochondritis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chondrosis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dissecans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lokte </a:t>
            </a:r>
            <a:r>
              <a:rPr lang="cs-CZ" dirty="0">
                <a:solidFill>
                  <a:srgbClr val="002060"/>
                </a:solidFill>
              </a:rPr>
              <a:t>(</a:t>
            </a:r>
            <a:r>
              <a:rPr lang="cs-CZ" dirty="0" err="1">
                <a:solidFill>
                  <a:srgbClr val="002060"/>
                </a:solidFill>
              </a:rPr>
              <a:t>McAuley</a:t>
            </a:r>
            <a:r>
              <a:rPr lang="cs-CZ" dirty="0">
                <a:solidFill>
                  <a:srgbClr val="002060"/>
                </a:solidFill>
              </a:rPr>
              <a:t>, 2007)</a:t>
            </a:r>
          </a:p>
          <a:p>
            <a:pPr marL="285750" indent="-285750">
              <a:buFont typeface="Arial" panose="020B0604020202020204" pitchFamily="34" charset="0"/>
              <a:buChar char="−"/>
              <a:defRPr/>
            </a:pPr>
            <a:r>
              <a:rPr lang="cs-CZ" dirty="0">
                <a:solidFill>
                  <a:srgbClr val="002060"/>
                </a:solidFill>
              </a:rPr>
              <a:t>nekróza, zánět a porucha růstové struktury </a:t>
            </a:r>
            <a:r>
              <a:rPr lang="cs-CZ" b="1" dirty="0">
                <a:solidFill>
                  <a:srgbClr val="7030A0"/>
                </a:solidFill>
              </a:rPr>
              <a:t>chrupavky a kosti kloubních ploch</a:t>
            </a:r>
          </a:p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Příznaky: Otok, bolest při házení, nošení břemene, problém s extenzí lokte, citlivost v oblasti hlavičky.</a:t>
            </a:r>
          </a:p>
          <a:p>
            <a:pPr>
              <a:defRPr/>
            </a:pPr>
            <a:r>
              <a:rPr lang="cs-CZ" dirty="0">
                <a:solidFill>
                  <a:srgbClr val="002060"/>
                </a:solidFill>
              </a:rPr>
              <a:t>Léčba: omezení zátěže, fyzioterapie, cvičení, při volném tělísku operace.</a:t>
            </a:r>
            <a:endParaRPr lang="cs-CZ" u="sng" dirty="0">
              <a:solidFill>
                <a:srgbClr val="002060"/>
              </a:solidFill>
            </a:endParaRPr>
          </a:p>
        </p:txBody>
      </p:sp>
      <p:sp>
        <p:nvSpPr>
          <p:cNvPr id="6148" name="Obdélník 2">
            <a:extLst>
              <a:ext uri="{FF2B5EF4-FFF2-40B4-BE49-F238E27FC236}">
                <a16:creationId xmlns:a16="http://schemas.microsoft.com/office/drawing/2014/main" id="{2979AA8D-A24B-4DCA-A292-878B3AD58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1843" y="906877"/>
            <a:ext cx="633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70C0"/>
                </a:solidFill>
              </a:rPr>
              <a:t>SPECIFICKÁ ZÁTĚŽOVÁ POŠKOZENÍ KOSTÍ U DĚTÍ</a:t>
            </a:r>
          </a:p>
        </p:txBody>
      </p:sp>
      <p:pic>
        <p:nvPicPr>
          <p:cNvPr id="6149" name="Obrázek 3">
            <a:extLst>
              <a:ext uri="{FF2B5EF4-FFF2-40B4-BE49-F238E27FC236}">
                <a16:creationId xmlns:a16="http://schemas.microsoft.com/office/drawing/2014/main" id="{AD1B9C40-12A2-4F2C-AFD4-A3819FF78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647" y="1496185"/>
            <a:ext cx="33861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lů 4">
            <a:extLst>
              <a:ext uri="{FF2B5EF4-FFF2-40B4-BE49-F238E27FC236}">
                <a16:creationId xmlns:a16="http://schemas.microsoft.com/office/drawing/2014/main" id="{E169974D-C943-4A91-9E8F-EA01ED67319B}"/>
              </a:ext>
            </a:extLst>
          </p:cNvPr>
          <p:cNvSpPr/>
          <p:nvPr/>
        </p:nvSpPr>
        <p:spPr>
          <a:xfrm rot="16200000">
            <a:off x="7458157" y="1162599"/>
            <a:ext cx="272952" cy="2322331"/>
          </a:xfrm>
          <a:prstGeom prst="downArrow">
            <a:avLst>
              <a:gd name="adj1" fmla="val 28055"/>
              <a:gd name="adj2" fmla="val 90791"/>
            </a:avLst>
          </a:prstGeom>
          <a:solidFill>
            <a:srgbClr val="FFFF00">
              <a:alpha val="57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Šipka dolů 5">
            <a:extLst>
              <a:ext uri="{FF2B5EF4-FFF2-40B4-BE49-F238E27FC236}">
                <a16:creationId xmlns:a16="http://schemas.microsoft.com/office/drawing/2014/main" id="{F99EE439-403D-42D3-ACF8-8B9A85B75423}"/>
              </a:ext>
            </a:extLst>
          </p:cNvPr>
          <p:cNvSpPr/>
          <p:nvPr/>
        </p:nvSpPr>
        <p:spPr>
          <a:xfrm rot="16429271">
            <a:off x="6885313" y="4155661"/>
            <a:ext cx="168275" cy="1951038"/>
          </a:xfrm>
          <a:prstGeom prst="downArrow">
            <a:avLst>
              <a:gd name="adj1" fmla="val 33027"/>
              <a:gd name="adj2" fmla="val 86213"/>
            </a:avLst>
          </a:prstGeom>
          <a:solidFill>
            <a:srgbClr val="FFFF00">
              <a:alpha val="54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52" name="TextovéPole 3">
            <a:extLst>
              <a:ext uri="{FF2B5EF4-FFF2-40B4-BE49-F238E27FC236}">
                <a16:creationId xmlns:a16="http://schemas.microsoft.com/office/drawing/2014/main" id="{6B164857-433D-4220-9EF3-4C4FFA7FB30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171842" y="2958272"/>
            <a:ext cx="9572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chemeClr val="bg1"/>
                </a:solidFill>
              </a:rPr>
              <a:t>ABRUPCE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321CC89-276C-4BE5-9695-6C4FB02AE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děti 3/4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5AC72A26-8F47-42F2-AA1B-61F60196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79" y="3966212"/>
            <a:ext cx="1929461" cy="257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Obrázek 5">
            <a:extLst>
              <a:ext uri="{FF2B5EF4-FFF2-40B4-BE49-F238E27FC236}">
                <a16:creationId xmlns:a16="http://schemas.microsoft.com/office/drawing/2014/main" id="{968930E4-B285-48C6-B934-D4515EB21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" t="11003" r="526" b="7095"/>
          <a:stretch/>
        </p:blipFill>
        <p:spPr bwMode="auto">
          <a:xfrm>
            <a:off x="8219794" y="1183463"/>
            <a:ext cx="1873554" cy="257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ovéPole 1">
            <a:extLst>
              <a:ext uri="{FF2B5EF4-FFF2-40B4-BE49-F238E27FC236}">
                <a16:creationId xmlns:a16="http://schemas.microsoft.com/office/drawing/2014/main" id="{84CC3148-534E-4F2D-84D5-CA6F2E556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535" y="1351688"/>
            <a:ext cx="650592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</a:rPr>
              <a:t>Osgood</a:t>
            </a:r>
            <a:r>
              <a:rPr lang="cs-CZ" altLang="cs-CZ" sz="2400" b="1" dirty="0">
                <a:solidFill>
                  <a:srgbClr val="C00000"/>
                </a:solidFill>
              </a:rPr>
              <a:t> – </a:t>
            </a:r>
            <a:r>
              <a:rPr lang="cs-CZ" altLang="cs-CZ" sz="2400" b="1" dirty="0" err="1">
                <a:solidFill>
                  <a:srgbClr val="C00000"/>
                </a:solidFill>
              </a:rPr>
              <a:t>Schlatterova</a:t>
            </a:r>
            <a:r>
              <a:rPr lang="cs-CZ" altLang="cs-CZ" sz="2400" b="1" dirty="0">
                <a:solidFill>
                  <a:srgbClr val="C00000"/>
                </a:solidFill>
              </a:rPr>
              <a:t> nemoc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Porucha struktury (nekróza) </a:t>
            </a:r>
            <a:r>
              <a:rPr lang="cs-CZ" altLang="cs-CZ" sz="1800" b="1" dirty="0">
                <a:solidFill>
                  <a:srgbClr val="7030A0"/>
                </a:solidFill>
              </a:rPr>
              <a:t>hrbolu holenní kosti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– místo úponu šlachy kvadricepsu.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Výskyt: častěji u chlapců, v době růst. spurtu.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Příčiny: vrozená dispozice, zátěž (výskoky, dopady, starty, 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Příznaky: zduření, bolest, (boční RTG).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Léčba: omezení zátěže.</a:t>
            </a:r>
          </a:p>
        </p:txBody>
      </p:sp>
      <p:sp>
        <p:nvSpPr>
          <p:cNvPr id="7173" name="Obdélník 3">
            <a:extLst>
              <a:ext uri="{FF2B5EF4-FFF2-40B4-BE49-F238E27FC236}">
                <a16:creationId xmlns:a16="http://schemas.microsoft.com/office/drawing/2014/main" id="{390A6841-878F-4953-9633-E0CE03501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3967163"/>
            <a:ext cx="619125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Juvenilní </a:t>
            </a:r>
            <a:r>
              <a:rPr lang="cs-CZ" altLang="cs-CZ" sz="2400" b="1" dirty="0" err="1">
                <a:solidFill>
                  <a:srgbClr val="C00000"/>
                </a:solidFill>
              </a:rPr>
              <a:t>osteochondritis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dissecans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v oblasti kolena (</a:t>
            </a:r>
            <a:r>
              <a:rPr lang="cs-CZ" altLang="cs-CZ" sz="1800" dirty="0" err="1">
                <a:solidFill>
                  <a:srgbClr val="002060"/>
                </a:solidFill>
              </a:rPr>
              <a:t>McAuley</a:t>
            </a:r>
            <a:r>
              <a:rPr lang="cs-CZ" altLang="cs-CZ" sz="1800" dirty="0">
                <a:solidFill>
                  <a:srgbClr val="002060"/>
                </a:solidFill>
              </a:rPr>
              <a:t>, 2007)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Porucha struktury kloubní chrupavky kolena a přilehlé kosti v oblasti </a:t>
            </a:r>
            <a:r>
              <a:rPr lang="cs-CZ" altLang="cs-CZ" sz="1800" b="1" dirty="0">
                <a:solidFill>
                  <a:srgbClr val="7030A0"/>
                </a:solidFill>
              </a:rPr>
              <a:t>mediálního kondylu femuru 75%,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7030A0"/>
                </a:solidFill>
              </a:rPr>
              <a:t>laterálního kondylu 20%, pately 5%.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Výskyt: častěji u chlapců, kolem 13 let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Příznaky: otok,  zduření, bolest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Léčba: konzervativní; v případě volných tělísek oper.</a:t>
            </a:r>
          </a:p>
        </p:txBody>
      </p:sp>
      <p:sp>
        <p:nvSpPr>
          <p:cNvPr id="7174" name="Obdélník 6">
            <a:extLst>
              <a:ext uri="{FF2B5EF4-FFF2-40B4-BE49-F238E27FC236}">
                <a16:creationId xmlns:a16="http://schemas.microsoft.com/office/drawing/2014/main" id="{E1AF6553-3318-4BE7-9D32-02D9DFC6DAE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061687" y="2046476"/>
            <a:ext cx="24634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 dirty="0"/>
              <a:t>(http://www.sportsmed.msu.edu/Wellness/Osgood-Schlatter.html)</a:t>
            </a:r>
          </a:p>
        </p:txBody>
      </p:sp>
      <p:sp>
        <p:nvSpPr>
          <p:cNvPr id="8" name="Šipka dolů 7">
            <a:extLst>
              <a:ext uri="{FF2B5EF4-FFF2-40B4-BE49-F238E27FC236}">
                <a16:creationId xmlns:a16="http://schemas.microsoft.com/office/drawing/2014/main" id="{EF7D762F-E199-4B3D-B21B-CC88B5D94CE9}"/>
              </a:ext>
            </a:extLst>
          </p:cNvPr>
          <p:cNvSpPr/>
          <p:nvPr/>
        </p:nvSpPr>
        <p:spPr>
          <a:xfrm rot="16988941">
            <a:off x="7991540" y="1300027"/>
            <a:ext cx="219174" cy="2478556"/>
          </a:xfrm>
          <a:prstGeom prst="downArrow">
            <a:avLst>
              <a:gd name="adj1" fmla="val 33027"/>
              <a:gd name="adj2" fmla="val 13179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176" name="Obdélník 8">
            <a:extLst>
              <a:ext uri="{FF2B5EF4-FFF2-40B4-BE49-F238E27FC236}">
                <a16:creationId xmlns:a16="http://schemas.microsoft.com/office/drawing/2014/main" id="{C00C1F89-5E02-4532-945D-35D1FEA96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813576"/>
            <a:ext cx="633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70C0"/>
                </a:solidFill>
              </a:rPr>
              <a:t>SPECIFICKÁ ZÁTĚŽOVÁ POŠKOZENÍ KOSTÍ U DĚTÍ</a:t>
            </a:r>
          </a:p>
        </p:txBody>
      </p:sp>
      <p:sp>
        <p:nvSpPr>
          <p:cNvPr id="7177" name="TextovéPole 2">
            <a:extLst>
              <a:ext uri="{FF2B5EF4-FFF2-40B4-BE49-F238E27FC236}">
                <a16:creationId xmlns:a16="http://schemas.microsoft.com/office/drawing/2014/main" id="{06248453-AFC3-4F77-8676-9DAD8E6E40B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219222" y="4913156"/>
            <a:ext cx="2212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dirty="0"/>
              <a:t>http://ajs.sagepub.com/content/34/7/1181/F2/graphic-3.large.jpg</a:t>
            </a:r>
          </a:p>
        </p:txBody>
      </p:sp>
      <p:sp>
        <p:nvSpPr>
          <p:cNvPr id="11" name="Šipka dolů 10">
            <a:extLst>
              <a:ext uri="{FF2B5EF4-FFF2-40B4-BE49-F238E27FC236}">
                <a16:creationId xmlns:a16="http://schemas.microsoft.com/office/drawing/2014/main" id="{64BB45FC-9148-4491-AFED-6C6E406A250E}"/>
              </a:ext>
            </a:extLst>
          </p:cNvPr>
          <p:cNvSpPr/>
          <p:nvPr/>
        </p:nvSpPr>
        <p:spPr>
          <a:xfrm rot="15918669">
            <a:off x="7829483" y="4380088"/>
            <a:ext cx="235433" cy="1638300"/>
          </a:xfrm>
          <a:prstGeom prst="downArrow">
            <a:avLst>
              <a:gd name="adj1" fmla="val 33027"/>
              <a:gd name="adj2" fmla="val 13179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3F169DE-5143-4DFA-B4BB-EB214BD0D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děti 4/4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7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4" y="3306399"/>
            <a:ext cx="4186867" cy="3495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678" name="Picture 7" descr="nikefree_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20520" r="6777"/>
          <a:stretch/>
        </p:blipFill>
        <p:spPr bwMode="auto">
          <a:xfrm>
            <a:off x="9622643" y="2822181"/>
            <a:ext cx="1032843" cy="1485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651" y="2836341"/>
            <a:ext cx="1187450" cy="1485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643" y="4397024"/>
            <a:ext cx="2256458" cy="1490406"/>
          </a:xfrm>
          <a:prstGeom prst="rect">
            <a:avLst/>
          </a:prstGeom>
        </p:spPr>
      </p:pic>
      <p:sp>
        <p:nvSpPr>
          <p:cNvPr id="16" name="Obdélník 1">
            <a:hlinkClick r:id="rId6"/>
          </p:cNvPr>
          <p:cNvSpPr>
            <a:spLocks noChangeArrowheads="1"/>
          </p:cNvSpPr>
          <p:nvPr/>
        </p:nvSpPr>
        <p:spPr bwMode="auto">
          <a:xfrm>
            <a:off x="3376563" y="6571850"/>
            <a:ext cx="16109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900" dirty="0">
                <a:solidFill>
                  <a:schemeClr val="bg1"/>
                </a:solidFill>
              </a:rPr>
              <a:t>www.czechtarahumara.cz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1005797" y="6571850"/>
            <a:ext cx="3176232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900" dirty="0"/>
              <a:t>(</a:t>
            </a:r>
            <a:r>
              <a:rPr lang="en-US" sz="900" dirty="0">
                <a:hlinkClick r:id="rId7"/>
              </a:rPr>
              <a:t>Matt Fitzgerald</a:t>
            </a:r>
            <a:r>
              <a:rPr lang="en-US" sz="900" dirty="0"/>
              <a:t>, </a:t>
            </a:r>
            <a:r>
              <a:rPr lang="en-US" sz="900" dirty="0">
                <a:hlinkClick r:id="rId8"/>
              </a:rPr>
              <a:t>http://running.competitor.com/</a:t>
            </a:r>
            <a:r>
              <a:rPr lang="cs-CZ" sz="900" dirty="0"/>
              <a:t>, 2015)</a:t>
            </a:r>
            <a:endParaRPr lang="en-US" sz="900" dirty="0"/>
          </a:p>
        </p:txBody>
      </p:sp>
      <p:sp>
        <p:nvSpPr>
          <p:cNvPr id="20" name="Obdélník 19"/>
          <p:cNvSpPr/>
          <p:nvPr/>
        </p:nvSpPr>
        <p:spPr>
          <a:xfrm>
            <a:off x="191528" y="2718330"/>
            <a:ext cx="5149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7030A0"/>
                </a:solidFill>
              </a:rPr>
              <a:t>Vertikální síla působení nohy na podložku při dopadu </a:t>
            </a:r>
          </a:p>
          <a:p>
            <a:pPr algn="ctr"/>
            <a:r>
              <a:rPr lang="cs-CZ" dirty="0"/>
              <a:t>na patu (RFS), </a:t>
            </a:r>
            <a:r>
              <a:rPr lang="cs-CZ" dirty="0">
                <a:solidFill>
                  <a:srgbClr val="FF0000"/>
                </a:solidFill>
              </a:rPr>
              <a:t>na </a:t>
            </a:r>
            <a:r>
              <a:rPr lang="cs-CZ" dirty="0" err="1">
                <a:solidFill>
                  <a:srgbClr val="FF0000"/>
                </a:solidFill>
              </a:rPr>
              <a:t>středonoží</a:t>
            </a:r>
            <a:r>
              <a:rPr lang="cs-CZ" dirty="0">
                <a:solidFill>
                  <a:srgbClr val="FF0000"/>
                </a:solidFill>
              </a:rPr>
              <a:t> (MFS)</a:t>
            </a:r>
            <a:r>
              <a:rPr lang="cs-CZ" dirty="0"/>
              <a:t>, </a:t>
            </a:r>
            <a:r>
              <a:rPr lang="cs-CZ" dirty="0">
                <a:solidFill>
                  <a:srgbClr val="0000FF"/>
                </a:solidFill>
              </a:rPr>
              <a:t>na špičku (FFS)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709396" y="4473878"/>
            <a:ext cx="2633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u="sng" dirty="0">
                <a:solidFill>
                  <a:srgbClr val="FF0000"/>
                </a:solidFill>
              </a:rPr>
              <a:t>NA PATU</a:t>
            </a:r>
            <a:endParaRPr lang="cs-CZ" b="1" u="sng" dirty="0">
              <a:solidFill>
                <a:srgbClr val="FF0000"/>
              </a:solidFill>
            </a:endParaRPr>
          </a:p>
          <a:p>
            <a:r>
              <a:rPr lang="cs-CZ" altLang="cs-CZ" dirty="0"/>
              <a:t>Rizika pro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Art. SUBTALARIS</a:t>
            </a:r>
          </a:p>
          <a:p>
            <a:r>
              <a:rPr lang="cs-CZ" dirty="0">
                <a:solidFill>
                  <a:srgbClr val="FF0000"/>
                </a:solidFill>
              </a:rPr>
              <a:t>Art. TALO-CRURALIS</a:t>
            </a:r>
          </a:p>
          <a:p>
            <a:r>
              <a:rPr lang="cs-CZ" dirty="0">
                <a:solidFill>
                  <a:srgbClr val="FF0000"/>
                </a:solidFill>
              </a:rPr>
              <a:t>M. TIBIALIS ANTERIOR</a:t>
            </a:r>
          </a:p>
          <a:p>
            <a:r>
              <a:rPr lang="cs-CZ" dirty="0">
                <a:solidFill>
                  <a:srgbClr val="FF0000"/>
                </a:solidFill>
              </a:rPr>
              <a:t>TIBIA, FEMUR</a:t>
            </a:r>
          </a:p>
          <a:p>
            <a:r>
              <a:rPr lang="cs-CZ" dirty="0">
                <a:solidFill>
                  <a:srgbClr val="FF0000"/>
                </a:solidFill>
              </a:rPr>
              <a:t>GENUS, COXA, </a:t>
            </a:r>
            <a:r>
              <a:rPr lang="cs-CZ" dirty="0" err="1">
                <a:solidFill>
                  <a:srgbClr val="FF0000"/>
                </a:solidFill>
              </a:rPr>
              <a:t>Art.S</a:t>
            </a:r>
            <a:r>
              <a:rPr lang="cs-CZ" dirty="0">
                <a:solidFill>
                  <a:srgbClr val="FF0000"/>
                </a:solidFill>
              </a:rPr>
              <a:t>-I</a:t>
            </a:r>
          </a:p>
          <a:p>
            <a:r>
              <a:rPr lang="cs-CZ" dirty="0">
                <a:solidFill>
                  <a:srgbClr val="FF0000"/>
                </a:solidFill>
              </a:rPr>
              <a:t>COLUMNA VERTEBRALIS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190892" y="4996840"/>
            <a:ext cx="2110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B050"/>
                </a:solidFill>
              </a:rPr>
              <a:t>NA ŠPIČKU</a:t>
            </a:r>
          </a:p>
          <a:p>
            <a:r>
              <a:rPr lang="cs-CZ" altLang="cs-CZ" dirty="0"/>
              <a:t>Rizika přetížení</a:t>
            </a:r>
            <a:endParaRPr lang="cs-CZ" dirty="0"/>
          </a:p>
          <a:p>
            <a:r>
              <a:rPr lang="cs-CZ" dirty="0">
                <a:solidFill>
                  <a:srgbClr val="00B050"/>
                </a:solidFill>
              </a:rPr>
              <a:t>T. ACHILLIS</a:t>
            </a:r>
          </a:p>
          <a:p>
            <a:r>
              <a:rPr lang="cs-CZ" dirty="0">
                <a:solidFill>
                  <a:srgbClr val="00B050"/>
                </a:solidFill>
              </a:rPr>
              <a:t>O. METATARSALIA</a:t>
            </a:r>
          </a:p>
          <a:p>
            <a:r>
              <a:rPr lang="cs-CZ" dirty="0">
                <a:solidFill>
                  <a:srgbClr val="00B050"/>
                </a:solidFill>
              </a:rPr>
              <a:t>N. INTERMETATARS.</a:t>
            </a:r>
          </a:p>
          <a:p>
            <a:r>
              <a:rPr lang="cs-CZ" altLang="cs-CZ" b="1" dirty="0">
                <a:solidFill>
                  <a:srgbClr val="00206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b="1" dirty="0">
                <a:solidFill>
                  <a:srgbClr val="002060"/>
                </a:solidFill>
              </a:rPr>
              <a:t>POSTUPNĚ !!!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9220926" y="6046528"/>
            <a:ext cx="2858560" cy="68548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00B05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>
                <a:solidFill>
                  <a:srgbClr val="00B050"/>
                </a:solidFill>
              </a:rPr>
              <a:t>VIDEA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>
                <a:hlinkClick r:id="rId9"/>
              </a:rPr>
              <a:t>Běh v </a:t>
            </a:r>
            <a:r>
              <a:rPr lang="cs-CZ" altLang="cs-CZ" sz="1200" dirty="0" err="1">
                <a:hlinkClick r:id="rId9"/>
              </a:rPr>
              <a:t>pětiprstech</a:t>
            </a:r>
            <a:r>
              <a:rPr lang="cs-CZ" altLang="cs-CZ" sz="1200" dirty="0">
                <a:hlinkClick r:id="rId9"/>
              </a:rPr>
              <a:t> (velmi pomalu)</a:t>
            </a:r>
            <a:endParaRPr lang="cs-CZ" altLang="cs-CZ" sz="1200" dirty="0"/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cs-CZ" altLang="cs-CZ" sz="1200" dirty="0">
                <a:hlinkClick r:id="rId10"/>
              </a:rPr>
              <a:t>Běh v minimalistických botách v přírodě</a:t>
            </a:r>
            <a:endParaRPr lang="cs-CZ" altLang="cs-CZ" sz="1200" dirty="0"/>
          </a:p>
        </p:txBody>
      </p:sp>
      <p:sp>
        <p:nvSpPr>
          <p:cNvPr id="5" name="Obdélník 4"/>
          <p:cNvSpPr/>
          <p:nvPr/>
        </p:nvSpPr>
        <p:spPr>
          <a:xfrm>
            <a:off x="1719540" y="3907913"/>
            <a:ext cx="362181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dirty="0">
                <a:solidFill>
                  <a:schemeClr val="bg1"/>
                </a:solidFill>
              </a:rPr>
              <a:t>http://vlcakjiri.rajce.idnes.cz/Stedrodenni_vanocni_beh_na_cyklostezce/#PB175349.jpg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r="11177"/>
          <a:stretch/>
        </p:blipFill>
        <p:spPr>
          <a:xfrm>
            <a:off x="5852764" y="2604924"/>
            <a:ext cx="2979774" cy="2372741"/>
          </a:xfrm>
          <a:prstGeom prst="rect">
            <a:avLst/>
          </a:prstGeom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531037CF-B392-4B1A-8744-7EEA6DAFB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1/11 </a:t>
            </a:r>
            <a:endParaRPr lang="en-GB" altLang="cs-CZ" sz="2000" b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153E1B5-F17F-4FE8-91B6-15D01C48F6AC}"/>
              </a:ext>
            </a:extLst>
          </p:cNvPr>
          <p:cNvSpPr txBox="1"/>
          <p:nvPr/>
        </p:nvSpPr>
        <p:spPr>
          <a:xfrm>
            <a:off x="191528" y="737080"/>
            <a:ext cx="114924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Krchová Z (Med Sport Boh Slov, 2012, 21, 4: 179-188.):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Běžecká bota s měkkou a odpruženou patou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umožňuje </a:t>
            </a:r>
            <a:r>
              <a:rPr lang="cs-CZ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běh s dopadem na patu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který je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je nepřirozený </a:t>
            </a:r>
            <a:r>
              <a:rPr lang="cs-CZ" sz="2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(Přirozený je běh bos v terénu s dopadem na přední část nohy.)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je spojen s vyšším rizikem vzniku zranění hlezna, bérce, kolena, ..</a:t>
            </a:r>
            <a:endParaRPr lang="cs-CZ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je neekonomický</a:t>
            </a:r>
          </a:p>
          <a:p>
            <a:pPr algn="ctr"/>
            <a:r>
              <a:rPr lang="cs-CZ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Doporučujeme </a:t>
            </a:r>
            <a:r>
              <a:rPr lang="cs-CZ" sz="2000" b="1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běh s dopadem na přední část nohy …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1316B01D-9AB3-4080-916A-D1A3E05D5D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643" y="1530671"/>
            <a:ext cx="2256457" cy="118211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6916">
            <a:extLst>
              <a:ext uri="{FF2B5EF4-FFF2-40B4-BE49-F238E27FC236}">
                <a16:creationId xmlns:a16="http://schemas.microsoft.com/office/drawing/2014/main" id="{1EC1CF21-739E-4785-BCDF-CB18DE9EA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2" y="1566887"/>
            <a:ext cx="6008688" cy="42592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9">
            <a:extLst>
              <a:ext uri="{FF2B5EF4-FFF2-40B4-BE49-F238E27FC236}">
                <a16:creationId xmlns:a16="http://schemas.microsoft.com/office/drawing/2014/main" id="{347F36C7-E040-44EB-A142-07C4EC37D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6606" y="5554077"/>
            <a:ext cx="5472112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BĚH (postupně !)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solidFill>
                  <a:srgbClr val="0066FF"/>
                </a:solidFill>
              </a:rPr>
              <a:t> Povrch terénu nerovný</a:t>
            </a:r>
            <a:r>
              <a:rPr lang="cs-CZ" altLang="cs-CZ" sz="1800">
                <a:solidFill>
                  <a:srgbClr val="009900"/>
                </a:solidFill>
              </a:rPr>
              <a:t> – měkký – pružný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solidFill>
                  <a:srgbClr val="0066FF"/>
                </a:solidFill>
              </a:rPr>
              <a:t> Obuv </a:t>
            </a:r>
            <a:r>
              <a:rPr lang="cs-CZ" altLang="cs-CZ" sz="1800">
                <a:solidFill>
                  <a:srgbClr val="009900"/>
                </a:solidFill>
              </a:rPr>
              <a:t>měkká - pružná - </a:t>
            </a:r>
            <a:r>
              <a:rPr lang="cs-CZ" altLang="cs-CZ" sz="1800">
                <a:solidFill>
                  <a:srgbClr val="0066FF"/>
                </a:solidFill>
              </a:rPr>
              <a:t>minimální - pětiprsty – bos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>
                <a:solidFill>
                  <a:srgbClr val="0066FF"/>
                </a:solidFill>
              </a:rPr>
              <a:t> Dopad</a:t>
            </a:r>
            <a:r>
              <a:rPr lang="cs-CZ" altLang="cs-CZ" sz="1800">
                <a:solidFill>
                  <a:srgbClr val="009900"/>
                </a:solidFill>
              </a:rPr>
              <a:t> </a:t>
            </a:r>
            <a:r>
              <a:rPr lang="cs-CZ" altLang="cs-CZ" sz="1800">
                <a:solidFill>
                  <a:srgbClr val="0066FF"/>
                </a:solidFill>
              </a:rPr>
              <a:t>na přední část nohy </a:t>
            </a:r>
          </a:p>
        </p:txBody>
      </p:sp>
      <p:sp>
        <p:nvSpPr>
          <p:cNvPr id="3" name="Šipka doleva a nahoru 2">
            <a:extLst>
              <a:ext uri="{FF2B5EF4-FFF2-40B4-BE49-F238E27FC236}">
                <a16:creationId xmlns:a16="http://schemas.microsoft.com/office/drawing/2014/main" id="{031C80DD-F0E7-4F87-ACD4-261C532B4B74}"/>
              </a:ext>
            </a:extLst>
          </p:cNvPr>
          <p:cNvSpPr/>
          <p:nvPr/>
        </p:nvSpPr>
        <p:spPr bwMode="auto">
          <a:xfrm>
            <a:off x="7155406" y="6421567"/>
            <a:ext cx="358775" cy="214313"/>
          </a:xfrm>
          <a:prstGeom prst="leftUpArrow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777" name="TextovéPole 20">
            <a:extLst>
              <a:ext uri="{FF2B5EF4-FFF2-40B4-BE49-F238E27FC236}">
                <a16:creationId xmlns:a16="http://schemas.microsoft.com/office/drawing/2014/main" id="{B3361FB2-4862-41B0-AADF-6E51780B0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100" y="1613711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latin typeface="Arabic Typesetting" panose="020B0604020202020204" pitchFamily="66" charset="-78"/>
                <a:cs typeface="Arabic Typesetting" panose="020B0604020202020204" pitchFamily="66" charset="-78"/>
              </a:rPr>
              <a:t>Scott</a:t>
            </a:r>
            <a:r>
              <a:rPr lang="cs-CZ" altLang="cs-CZ" sz="2400" i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 Jurek </a:t>
            </a:r>
            <a:r>
              <a:rPr lang="en-US" altLang="cs-CZ" sz="2400" i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&amp;</a:t>
            </a:r>
            <a:r>
              <a:rPr lang="cs-CZ" altLang="cs-CZ" sz="2400" i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  <a:r>
              <a:rPr lang="cs-CZ" altLang="cs-CZ" sz="2400" i="1" dirty="0" err="1">
                <a:latin typeface="Arabic Typesetting" panose="020B0604020202020204" pitchFamily="66" charset="-78"/>
                <a:cs typeface="Arabic Typesetting" panose="020B0604020202020204" pitchFamily="66" charset="-78"/>
              </a:rPr>
              <a:t>Arnulfo</a:t>
            </a:r>
            <a:r>
              <a:rPr lang="cs-CZ" altLang="cs-CZ" sz="2400" i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  <a:r>
              <a:rPr lang="cs-CZ" altLang="cs-CZ" sz="2400" i="1" dirty="0" err="1">
                <a:latin typeface="Arabic Typesetting" panose="020B0604020202020204" pitchFamily="66" charset="-78"/>
                <a:cs typeface="Arabic Typesetting" panose="020B0604020202020204" pitchFamily="66" charset="-78"/>
              </a:rPr>
              <a:t>Quimare</a:t>
            </a:r>
            <a:r>
              <a:rPr lang="cs-CZ" altLang="cs-CZ" sz="2400" i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</a:p>
        </p:txBody>
      </p:sp>
      <p:pic>
        <p:nvPicPr>
          <p:cNvPr id="32778" name="Obrázek 13">
            <a:extLst>
              <a:ext uri="{FF2B5EF4-FFF2-40B4-BE49-F238E27FC236}">
                <a16:creationId xmlns:a16="http://schemas.microsoft.com/office/drawing/2014/main" id="{272D674D-A34D-485A-AE5F-C6D3D535C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15" y="1745273"/>
            <a:ext cx="2477174" cy="365207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ublinový popisek se šipkou nahoru 4">
            <a:extLst>
              <a:ext uri="{FF2B5EF4-FFF2-40B4-BE49-F238E27FC236}">
                <a16:creationId xmlns:a16="http://schemas.microsoft.com/office/drawing/2014/main" id="{E7BCE693-17B9-441C-9FCA-B98DEE625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698" y="5896199"/>
            <a:ext cx="1074738" cy="397032"/>
          </a:xfrm>
          <a:prstGeom prst="upArrowCallout">
            <a:avLst>
              <a:gd name="adj1" fmla="val 31066"/>
              <a:gd name="adj2" fmla="val 37073"/>
              <a:gd name="adj3" fmla="val 16981"/>
              <a:gd name="adj4" fmla="val 6497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NA PATU</a:t>
            </a:r>
          </a:p>
        </p:txBody>
      </p:sp>
      <p:sp>
        <p:nvSpPr>
          <p:cNvPr id="12" name="Bublinový popisek se šipkou nahoru 14">
            <a:extLst>
              <a:ext uri="{FF2B5EF4-FFF2-40B4-BE49-F238E27FC236}">
                <a16:creationId xmlns:a16="http://schemas.microsoft.com/office/drawing/2014/main" id="{DB158B61-4834-45EC-B471-ECFA6698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067" y="5890627"/>
            <a:ext cx="1751012" cy="863600"/>
          </a:xfrm>
          <a:prstGeom prst="upArrowCallout">
            <a:avLst>
              <a:gd name="adj1" fmla="val 25007"/>
              <a:gd name="adj2" fmla="val 26612"/>
              <a:gd name="adj3" fmla="val 38231"/>
              <a:gd name="adj4" fmla="val 39468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NA PŘEDONOŽÍ</a:t>
            </a:r>
          </a:p>
        </p:txBody>
      </p:sp>
      <p:sp>
        <p:nvSpPr>
          <p:cNvPr id="14" name="Obdélník 1">
            <a:hlinkClick r:id="rId4"/>
            <a:extLst>
              <a:ext uri="{FF2B5EF4-FFF2-40B4-BE49-F238E27FC236}">
                <a16:creationId xmlns:a16="http://schemas.microsoft.com/office/drawing/2014/main" id="{DB89A4E2-F2DC-4A83-AE5F-15AC04FE7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372" y="3373061"/>
            <a:ext cx="3054690" cy="781752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9900"/>
                </a:solidFill>
              </a:rPr>
              <a:t>VIDEO: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Běh v sandálech - </a:t>
            </a:r>
            <a:r>
              <a:rPr lang="cs-CZ" altLang="cs-CZ" sz="1800" dirty="0" err="1"/>
              <a:t>Ráramuri</a:t>
            </a:r>
            <a:endParaRPr lang="cs-CZ" altLang="cs-CZ" sz="1800" dirty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000" b="1" dirty="0">
                <a:solidFill>
                  <a:srgbClr val="009900"/>
                </a:solidFill>
              </a:rPr>
              <a:t>https://www.youtube.com/watch?v=GYxrQ7Ba-RU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2882C0B1-246A-4C77-988F-386C8EB9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2/11 </a:t>
            </a:r>
            <a:endParaRPr lang="en-GB" altLang="cs-CZ" sz="2000" b="1" dirty="0"/>
          </a:p>
        </p:txBody>
      </p:sp>
      <p:sp>
        <p:nvSpPr>
          <p:cNvPr id="32773" name="Text Box 2">
            <a:extLst>
              <a:ext uri="{FF2B5EF4-FFF2-40B4-BE49-F238E27FC236}">
                <a16:creationId xmlns:a16="http://schemas.microsoft.com/office/drawing/2014/main" id="{93BAB70F-C5D6-4332-A468-6D6B7ED7D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7" y="686062"/>
            <a:ext cx="8785225" cy="101566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b="1" i="1" dirty="0">
                <a:solidFill>
                  <a:srgbClr val="00B050"/>
                </a:solidFill>
              </a:rPr>
              <a:t>BĚH S DOPADEM NA PŘEDNÍ ČÁST NOHY</a:t>
            </a:r>
            <a:endParaRPr lang="cs-CZ" altLang="cs-CZ" sz="20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Prevence a profylaxe </a:t>
            </a:r>
            <a:r>
              <a:rPr lang="cs-CZ" altLang="cs-CZ" sz="2000" dirty="0" err="1">
                <a:solidFill>
                  <a:srgbClr val="002060"/>
                </a:solidFill>
              </a:rPr>
              <a:t>mikrotraumat</a:t>
            </a:r>
            <a:r>
              <a:rPr lang="cs-CZ" altLang="cs-CZ" sz="2000" dirty="0">
                <a:solidFill>
                  <a:srgbClr val="002060"/>
                </a:solidFill>
              </a:rPr>
              <a:t> nohy, bérce, kolen, kyčlů .. při běhu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zlepšení odolnosti tkání a ochranných reflexů nohou a jiných orgánů</a:t>
            </a:r>
          </a:p>
        </p:txBody>
      </p:sp>
      <p:pic>
        <p:nvPicPr>
          <p:cNvPr id="32775" name="Obrázek 8">
            <a:extLst>
              <a:ext uri="{FF2B5EF4-FFF2-40B4-BE49-F238E27FC236}">
                <a16:creationId xmlns:a16="http://schemas.microsoft.com/office/drawing/2014/main" id="{69118B8F-A1F6-450E-80F0-8B8730EB1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155" y="1668369"/>
            <a:ext cx="2303463" cy="380588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6B6BACB-C813-440D-8911-0E50D641BAC5}"/>
              </a:ext>
            </a:extLst>
          </p:cNvPr>
          <p:cNvSpPr txBox="1"/>
          <p:nvPr/>
        </p:nvSpPr>
        <p:spPr>
          <a:xfrm>
            <a:off x="9700156" y="5553898"/>
            <a:ext cx="2303463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dopad nohy na špičku + její přirozený cyklický pohyb po oválu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" grpId="0" animBg="1"/>
      <p:bldP spid="1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14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0" r="32587"/>
          <a:stretch>
            <a:fillRect/>
          </a:stretch>
        </p:blipFill>
        <p:spPr bwMode="auto">
          <a:xfrm>
            <a:off x="2241551" y="2395539"/>
            <a:ext cx="20478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14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5" t="47343" r="3729"/>
          <a:stretch>
            <a:fillRect/>
          </a:stretch>
        </p:blipFill>
        <p:spPr bwMode="auto">
          <a:xfrm>
            <a:off x="6805613" y="2809875"/>
            <a:ext cx="3402012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14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r="11377"/>
          <a:stretch>
            <a:fillRect/>
          </a:stretch>
        </p:blipFill>
        <p:spPr bwMode="auto">
          <a:xfrm>
            <a:off x="8256588" y="4803775"/>
            <a:ext cx="194786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4322764" y="4425951"/>
            <a:ext cx="2852737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C00000"/>
                </a:solidFill>
              </a:rPr>
              <a:t>Tendinitis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C00000"/>
                </a:solidFill>
              </a:rPr>
              <a:t>ligamenti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plantae</a:t>
            </a:r>
            <a:endParaRPr lang="cs-CZ" altLang="cs-CZ" sz="2000" b="1" dirty="0">
              <a:solidFill>
                <a:srgbClr val="C00000"/>
              </a:solidFill>
            </a:endParaRPr>
          </a:p>
        </p:txBody>
      </p:sp>
      <p:sp>
        <p:nvSpPr>
          <p:cNvPr id="21510" name="Line 10"/>
          <p:cNvSpPr>
            <a:spLocks noChangeShapeType="1"/>
          </p:cNvSpPr>
          <p:nvPr/>
        </p:nvSpPr>
        <p:spPr bwMode="auto">
          <a:xfrm>
            <a:off x="6689726" y="3906838"/>
            <a:ext cx="2657475" cy="2159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1" name="TextovéPole 9"/>
          <p:cNvSpPr txBox="1">
            <a:spLocks noChangeArrowheads="1"/>
          </p:cNvSpPr>
          <p:nvPr/>
        </p:nvSpPr>
        <p:spPr bwMode="auto">
          <a:xfrm>
            <a:off x="8031163" y="4576764"/>
            <a:ext cx="245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(</a:t>
            </a:r>
            <a:r>
              <a:rPr lang="cs-CZ" altLang="cs-CZ" sz="1200" dirty="0" err="1"/>
              <a:t>Peterson</a:t>
            </a:r>
            <a:r>
              <a:rPr lang="cs-CZ" altLang="cs-CZ" sz="1200" dirty="0"/>
              <a:t> </a:t>
            </a:r>
            <a:r>
              <a:rPr lang="en-US" altLang="cs-CZ" sz="1200" dirty="0"/>
              <a:t>&amp;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Rendström</a:t>
            </a:r>
            <a:r>
              <a:rPr lang="cs-CZ" altLang="cs-CZ" sz="1200" dirty="0"/>
              <a:t>, 2001)</a:t>
            </a:r>
          </a:p>
        </p:txBody>
      </p:sp>
      <p:pic>
        <p:nvPicPr>
          <p:cNvPr id="21512" name="Picture 5" descr="14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21683" b="21152"/>
          <a:stretch>
            <a:fillRect/>
          </a:stretch>
        </p:blipFill>
        <p:spPr bwMode="auto">
          <a:xfrm>
            <a:off x="2152650" y="865189"/>
            <a:ext cx="2413000" cy="1227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Obdélník 1"/>
          <p:cNvSpPr>
            <a:spLocks noChangeArrowheads="1"/>
          </p:cNvSpPr>
          <p:nvPr/>
        </p:nvSpPr>
        <p:spPr bwMode="auto">
          <a:xfrm>
            <a:off x="4565651" y="847725"/>
            <a:ext cx="4752975" cy="17851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Nedostatečný opatek + nárazy paty na zem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při běhu s dopadem na patu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</a:rPr>
              <a:t>↓</a:t>
            </a:r>
            <a:endParaRPr lang="cs-CZ" altLang="cs-CZ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neudržení tukového tělesa pod patou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</a:rPr>
              <a:t>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C00000"/>
                </a:solidFill>
              </a:rPr>
              <a:t>Periostitis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calacanei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inferioris</a:t>
            </a:r>
            <a:endParaRPr lang="cs-CZ" altLang="cs-CZ" sz="2000" b="1" dirty="0">
              <a:solidFill>
                <a:srgbClr val="C00000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 flipV="1">
            <a:off x="3359151" y="3284539"/>
            <a:ext cx="963613" cy="319087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5" name="Line 10"/>
          <p:cNvSpPr>
            <a:spLocks noChangeShapeType="1"/>
          </p:cNvSpPr>
          <p:nvPr/>
        </p:nvSpPr>
        <p:spPr bwMode="auto">
          <a:xfrm flipH="1">
            <a:off x="3575050" y="2650293"/>
            <a:ext cx="1863224" cy="157996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6" name="Line 10"/>
          <p:cNvSpPr>
            <a:spLocks noChangeShapeType="1"/>
          </p:cNvSpPr>
          <p:nvPr/>
        </p:nvSpPr>
        <p:spPr bwMode="auto">
          <a:xfrm flipH="1" flipV="1">
            <a:off x="3241677" y="4471412"/>
            <a:ext cx="1035050" cy="20637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8" name="Text Box 11"/>
          <p:cNvSpPr txBox="1">
            <a:spLocks noChangeArrowheads="1"/>
          </p:cNvSpPr>
          <p:nvPr/>
        </p:nvSpPr>
        <p:spPr bwMode="auto">
          <a:xfrm>
            <a:off x="4322764" y="3121026"/>
            <a:ext cx="3402012" cy="9848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C00000"/>
                </a:solidFill>
              </a:rPr>
              <a:t>Entezitis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ligamenti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plantae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 + </a:t>
            </a:r>
            <a:r>
              <a:rPr lang="cs-CZ" altLang="cs-CZ" sz="2000" b="1" dirty="0" err="1">
                <a:solidFill>
                  <a:srgbClr val="C00000"/>
                </a:solidFill>
              </a:rPr>
              <a:t>periostitis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</a:rPr>
              <a:t>(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800" dirty="0" err="1">
                <a:solidFill>
                  <a:srgbClr val="C00000"/>
                </a:solidFill>
              </a:rPr>
              <a:t>calcar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 err="1">
                <a:solidFill>
                  <a:srgbClr val="C00000"/>
                </a:solidFill>
              </a:rPr>
              <a:t>inferior</a:t>
            </a:r>
            <a:r>
              <a:rPr lang="cs-CZ" altLang="cs-CZ" sz="1800" dirty="0">
                <a:solidFill>
                  <a:srgbClr val="C00000"/>
                </a:solidFill>
              </a:rPr>
              <a:t>)</a:t>
            </a:r>
            <a:endParaRPr lang="cs-CZ" altLang="cs-CZ" sz="1200" dirty="0">
              <a:solidFill>
                <a:srgbClr val="C00000"/>
              </a:solidFill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9DFB301A-C23E-413B-BF78-DCCD9DC1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3/11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21510" grpId="0" animBg="1"/>
      <p:bldP spid="21511" grpId="0"/>
      <p:bldP spid="21514" grpId="0" animBg="1"/>
      <p:bldP spid="21516" grpId="0" animBg="1"/>
      <p:bldP spid="215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1210">
            <a:extLst>
              <a:ext uri="{FF2B5EF4-FFF2-40B4-BE49-F238E27FC236}">
                <a16:creationId xmlns:a16="http://schemas.microsoft.com/office/drawing/2014/main" id="{6DA2CEB8-6986-4D76-9663-6EDAD62B9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1" t="72" r="24380" b="72"/>
          <a:stretch/>
        </p:blipFill>
        <p:spPr bwMode="auto">
          <a:xfrm>
            <a:off x="7832724" y="2195513"/>
            <a:ext cx="2659062" cy="44275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Obdélník 5">
            <a:extLst>
              <a:ext uri="{FF2B5EF4-FFF2-40B4-BE49-F238E27FC236}">
                <a16:creationId xmlns:a16="http://schemas.microsoft.com/office/drawing/2014/main" id="{94B1E2DF-53DB-4EF2-AA82-2605E20BE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806" y="785814"/>
            <a:ext cx="815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C00000"/>
                </a:solidFill>
              </a:rPr>
              <a:t>Bolesti na přední straně bérce u běžců – </a:t>
            </a:r>
            <a:r>
              <a:rPr lang="cs-CZ" altLang="cs-CZ" sz="2400" b="1" dirty="0" err="1">
                <a:solidFill>
                  <a:srgbClr val="C00000"/>
                </a:solidFill>
              </a:rPr>
              <a:t>periostitis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tibiae</a:t>
            </a:r>
            <a:endParaRPr lang="cs-CZ" altLang="cs-CZ" sz="2400" b="1" dirty="0">
              <a:solidFill>
                <a:srgbClr val="C00000"/>
              </a:solidFill>
            </a:endParaRPr>
          </a:p>
        </p:txBody>
      </p:sp>
      <p:sp>
        <p:nvSpPr>
          <p:cNvPr id="28677" name="Obdélník 6">
            <a:extLst>
              <a:ext uri="{FF2B5EF4-FFF2-40B4-BE49-F238E27FC236}">
                <a16:creationId xmlns:a16="http://schemas.microsoft.com/office/drawing/2014/main" id="{21C3EEF9-8AE9-44CB-96B8-A3369D0E5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409" y="1303337"/>
            <a:ext cx="8377181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70C0"/>
                </a:solidFill>
              </a:rPr>
              <a:t>Opakované držení špičky nohy při dopadech na patu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→ </a:t>
            </a:r>
            <a:r>
              <a:rPr lang="cs-CZ" altLang="cs-CZ" sz="2000" dirty="0"/>
              <a:t>tah – zánět – bolesti úponů předního holenního svalu na holenní kost </a:t>
            </a:r>
          </a:p>
        </p:txBody>
      </p:sp>
      <p:pic>
        <p:nvPicPr>
          <p:cNvPr id="28678" name="Obrázek 1">
            <a:extLst>
              <a:ext uri="{FF2B5EF4-FFF2-40B4-BE49-F238E27FC236}">
                <a16:creationId xmlns:a16="http://schemas.microsoft.com/office/drawing/2014/main" id="{08199ECA-EAD6-4D4A-9482-2CBAAE3FB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4" y="2195512"/>
            <a:ext cx="2598737" cy="44275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Text Box 5">
            <a:extLst>
              <a:ext uri="{FF2B5EF4-FFF2-40B4-BE49-F238E27FC236}">
                <a16:creationId xmlns:a16="http://schemas.microsoft.com/office/drawing/2014/main" id="{F803A38A-FDA8-458F-AFC3-AF6A074EB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398" y="2180431"/>
            <a:ext cx="2659062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 okostice na přední straně bérce</a:t>
            </a:r>
          </a:p>
        </p:txBody>
      </p:sp>
      <p:pic>
        <p:nvPicPr>
          <p:cNvPr id="28680" name="Obrázek 2">
            <a:extLst>
              <a:ext uri="{FF2B5EF4-FFF2-40B4-BE49-F238E27FC236}">
                <a16:creationId xmlns:a16="http://schemas.microsoft.com/office/drawing/2014/main" id="{A48308D6-B9DC-4DD1-A5E4-C8842F319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7" y="2195512"/>
            <a:ext cx="22606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81" name="Přímá spojnice se šipkou 9">
            <a:extLst>
              <a:ext uri="{FF2B5EF4-FFF2-40B4-BE49-F238E27FC236}">
                <a16:creationId xmlns:a16="http://schemas.microsoft.com/office/drawing/2014/main" id="{C530553A-378C-41C0-96CA-FBDC202D81D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17132" y="2073275"/>
            <a:ext cx="1081884" cy="1883583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7">
            <a:extLst>
              <a:ext uri="{FF2B5EF4-FFF2-40B4-BE49-F238E27FC236}">
                <a16:creationId xmlns:a16="http://schemas.microsoft.com/office/drawing/2014/main" id="{817906CB-854C-4490-891C-6BEA79501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4/11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25539"/>
            <a:ext cx="4243388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1916113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ovéPole 3"/>
          <p:cNvSpPr txBox="1">
            <a:spLocks noChangeArrowheads="1"/>
          </p:cNvSpPr>
          <p:nvPr/>
        </p:nvSpPr>
        <p:spPr bwMode="auto">
          <a:xfrm>
            <a:off x="7175501" y="154622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Strečink v prevenci</a:t>
            </a:r>
          </a:p>
        </p:txBody>
      </p:sp>
      <p:sp>
        <p:nvSpPr>
          <p:cNvPr id="20486" name="TextovéPole 1"/>
          <p:cNvSpPr txBox="1">
            <a:spLocks noChangeArrowheads="1"/>
          </p:cNvSpPr>
          <p:nvPr/>
        </p:nvSpPr>
        <p:spPr bwMode="auto">
          <a:xfrm>
            <a:off x="2065339" y="1377950"/>
            <a:ext cx="3711575" cy="1322388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Aktivní pronace s abdukcí nohy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C00000"/>
                </a:solidFill>
              </a:rPr>
              <a:t>Tendinitis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m. </a:t>
            </a:r>
            <a:r>
              <a:rPr lang="cs-CZ" altLang="cs-CZ" sz="2000" b="1" dirty="0" err="1">
                <a:solidFill>
                  <a:srgbClr val="C00000"/>
                </a:solidFill>
              </a:rPr>
              <a:t>peroneus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longus</a:t>
            </a:r>
            <a:r>
              <a:rPr lang="cs-CZ" altLang="cs-CZ" sz="2000" b="1" dirty="0">
                <a:solidFill>
                  <a:srgbClr val="C00000"/>
                </a:solidFill>
              </a:rPr>
              <a:t> et brevis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390DB0B-0D9D-46C5-A836-F35D935E1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5/11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cxnSp>
        <p:nvCxnSpPr>
          <p:cNvPr id="8" name="Přímá spojnice se šipkou 9">
            <a:extLst>
              <a:ext uri="{FF2B5EF4-FFF2-40B4-BE49-F238E27FC236}">
                <a16:creationId xmlns:a16="http://schemas.microsoft.com/office/drawing/2014/main" id="{6694CE74-1109-4247-BFD0-01FD75B111B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59578" y="2770982"/>
            <a:ext cx="1025034" cy="1431131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295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Obdélník 5">
            <a:extLst>
              <a:ext uri="{FF2B5EF4-FFF2-40B4-BE49-F238E27FC236}">
                <a16:creationId xmlns:a16="http://schemas.microsoft.com/office/drawing/2014/main" id="{07C0CEC8-BFC0-4C77-A727-273A9D580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815" y="785814"/>
            <a:ext cx="2802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„Běžecké koleno“</a:t>
            </a:r>
          </a:p>
        </p:txBody>
      </p:sp>
      <p:sp>
        <p:nvSpPr>
          <p:cNvPr id="27652" name="Obdélník 6">
            <a:extLst>
              <a:ext uri="{FF2B5EF4-FFF2-40B4-BE49-F238E27FC236}">
                <a16:creationId xmlns:a16="http://schemas.microsoft.com/office/drawing/2014/main" id="{2E1913F4-F2CA-4E34-9C6B-30A660E3B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303338"/>
            <a:ext cx="849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70C0"/>
                </a:solidFill>
              </a:rPr>
              <a:t>Opakované natažení a ohýbání kolene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70C0"/>
                </a:solidFill>
              </a:rPr>
              <a:t>→ </a:t>
            </a:r>
            <a:r>
              <a:rPr lang="cs-CZ" altLang="cs-CZ" sz="2400"/>
              <a:t>tření, zánět a bolesti šlachy natahovače povázky stehenní o zevní nadkloubní hrbol kosti stehenní</a:t>
            </a:r>
          </a:p>
        </p:txBody>
      </p:sp>
      <p:pic>
        <p:nvPicPr>
          <p:cNvPr id="27653" name="Picture 25647">
            <a:extLst>
              <a:ext uri="{FF2B5EF4-FFF2-40B4-BE49-F238E27FC236}">
                <a16:creationId xmlns:a16="http://schemas.microsoft.com/office/drawing/2014/main" id="{159D0735-7ECB-45B8-B4DF-FD2B5BEA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559050"/>
            <a:ext cx="5400675" cy="41100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654" name="Přímá spojnice se šipkou 9">
            <a:extLst>
              <a:ext uri="{FF2B5EF4-FFF2-40B4-BE49-F238E27FC236}">
                <a16:creationId xmlns:a16="http://schemas.microsoft.com/office/drawing/2014/main" id="{C3E63746-375B-4E08-A7CA-05D2494F34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0600" y="2503489"/>
            <a:ext cx="2374900" cy="3373437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655" name="Obrázek 10">
            <a:extLst>
              <a:ext uri="{FF2B5EF4-FFF2-40B4-BE49-F238E27FC236}">
                <a16:creationId xmlns:a16="http://schemas.microsoft.com/office/drawing/2014/main" id="{F5C4CDFA-BD74-4064-A3EE-15A32EE00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736850"/>
            <a:ext cx="317976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Obdélník 2">
            <a:extLst>
              <a:ext uri="{FF2B5EF4-FFF2-40B4-BE49-F238E27FC236}">
                <a16:creationId xmlns:a16="http://schemas.microsoft.com/office/drawing/2014/main" id="{DCE7F529-EBB9-4787-B3A9-13CC48AAC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5424488"/>
            <a:ext cx="46815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/>
              <a:t>Predisponující faktory</a:t>
            </a:r>
            <a:r>
              <a:rPr lang="cs-CZ" altLang="cs-CZ" sz="2000" dirty="0"/>
              <a:t>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/>
              <a:t> vybočené koleno (←špatná bota)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/>
              <a:t> zkrácený natahovač povázky stehenní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D7B6738-C5DF-447D-A6C4-17F21093A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6/11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r="21550"/>
          <a:stretch>
            <a:fillRect/>
          </a:stretch>
        </p:blipFill>
        <p:spPr bwMode="auto">
          <a:xfrm>
            <a:off x="7541530" y="1694658"/>
            <a:ext cx="2649537" cy="37512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4" descr="11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7637"/>
          <a:stretch>
            <a:fillRect/>
          </a:stretch>
        </p:blipFill>
        <p:spPr bwMode="auto">
          <a:xfrm>
            <a:off x="6120727" y="3997724"/>
            <a:ext cx="1171575" cy="20558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Obdélník 12"/>
          <p:cNvSpPr>
            <a:spLocks noChangeArrowheads="1"/>
          </p:cNvSpPr>
          <p:nvPr/>
        </p:nvSpPr>
        <p:spPr bwMode="auto">
          <a:xfrm>
            <a:off x="1703389" y="1806576"/>
            <a:ext cx="54768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</a:rPr>
              <a:t>Opakovaný silný tah šlachy kvadricepsu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</a:rPr>
              <a:t>→ </a:t>
            </a:r>
            <a:r>
              <a:rPr lang="cs-CZ" altLang="cs-CZ" sz="2000"/>
              <a:t>tlak a nárazy čéšky na stehenní kost </a:t>
            </a:r>
            <a:r>
              <a:rPr lang="cs-CZ" altLang="cs-CZ" sz="2000">
                <a:solidFill>
                  <a:srgbClr val="0070C0"/>
                </a:solidFill>
              </a:rPr>
              <a:t>→</a:t>
            </a:r>
            <a:endParaRPr lang="cs-CZ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</a:rPr>
              <a:t>→ </a:t>
            </a:r>
            <a:r>
              <a:rPr lang="cs-CZ" altLang="cs-CZ" sz="2000"/>
              <a:t>poškození chrupavky na zadní straně čéšky</a:t>
            </a:r>
          </a:p>
        </p:txBody>
      </p:sp>
      <p:sp>
        <p:nvSpPr>
          <p:cNvPr id="16390" name="Obdélník 5"/>
          <p:cNvSpPr>
            <a:spLocks noChangeArrowheads="1"/>
          </p:cNvSpPr>
          <p:nvPr/>
        </p:nvSpPr>
        <p:spPr bwMode="auto">
          <a:xfrm>
            <a:off x="3370190" y="855664"/>
            <a:ext cx="539923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Patelo-femorální bolestivý syndrom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chůze a běh s kopce (i do kopce), dřepy</a:t>
            </a:r>
          </a:p>
        </p:txBody>
      </p:sp>
      <p:pic>
        <p:nvPicPr>
          <p:cNvPr id="1639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2" r="34090"/>
          <a:stretch>
            <a:fillRect/>
          </a:stretch>
        </p:blipFill>
        <p:spPr bwMode="auto">
          <a:xfrm>
            <a:off x="7654877" y="4307684"/>
            <a:ext cx="1082675" cy="24780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1703388" y="5334795"/>
            <a:ext cx="4176712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altLang="cs-CZ" u="sng" dirty="0"/>
              <a:t>Zhoršující faktory: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zkrácení přímého svalu stehenního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vyosení vbočeného kolene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i="1" dirty="0">
                <a:solidFill>
                  <a:srgbClr val="C00000"/>
                </a:solidFill>
              </a:rPr>
              <a:t>silnější rázy při dopadu na patu</a:t>
            </a:r>
          </a:p>
        </p:txBody>
      </p:sp>
      <p:pic>
        <p:nvPicPr>
          <p:cNvPr id="16393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1" y="3009900"/>
            <a:ext cx="3605213" cy="2235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4" name="Obdélník 12"/>
          <p:cNvSpPr>
            <a:spLocks noChangeArrowheads="1"/>
          </p:cNvSpPr>
          <p:nvPr/>
        </p:nvSpPr>
        <p:spPr bwMode="auto">
          <a:xfrm>
            <a:off x="2182814" y="6488114"/>
            <a:ext cx="354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patella</a:t>
            </a:r>
            <a:r>
              <a:rPr lang="cs-CZ" altLang="cs-CZ" sz="1800" dirty="0"/>
              <a:t> = čéška; femur = stehno)</a:t>
            </a:r>
            <a:endParaRPr lang="en-GB" altLang="cs-CZ" sz="1800" dirty="0"/>
          </a:p>
        </p:txBody>
      </p:sp>
      <p:cxnSp>
        <p:nvCxnSpPr>
          <p:cNvPr id="16395" name="Přímá spojnice se šipkou 9"/>
          <p:cNvCxnSpPr>
            <a:cxnSpLocks noChangeShapeType="1"/>
          </p:cNvCxnSpPr>
          <p:nvPr/>
        </p:nvCxnSpPr>
        <p:spPr bwMode="auto">
          <a:xfrm flipV="1">
            <a:off x="5159896" y="5230925"/>
            <a:ext cx="1081470" cy="44359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6" name="Přímá spojnice se šipkou 9"/>
          <p:cNvCxnSpPr>
            <a:cxnSpLocks noChangeShapeType="1"/>
          </p:cNvCxnSpPr>
          <p:nvPr/>
        </p:nvCxnSpPr>
        <p:spPr bwMode="auto">
          <a:xfrm flipV="1">
            <a:off x="5022058" y="5712512"/>
            <a:ext cx="2785219" cy="3410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7" name="TextovéPole 13"/>
          <p:cNvSpPr txBox="1">
            <a:spLocks noChangeArrowheads="1"/>
          </p:cNvSpPr>
          <p:nvPr/>
        </p:nvSpPr>
        <p:spPr bwMode="auto">
          <a:xfrm rot="-5400000">
            <a:off x="9213851" y="3978276"/>
            <a:ext cx="245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(Peterson </a:t>
            </a:r>
            <a:r>
              <a:rPr lang="en-US" altLang="cs-CZ" sz="1200"/>
              <a:t>&amp;</a:t>
            </a:r>
            <a:r>
              <a:rPr lang="cs-CZ" altLang="cs-CZ" sz="1200"/>
              <a:t> Rendström, 2001)</a:t>
            </a:r>
          </a:p>
        </p:txBody>
      </p:sp>
      <p:pic>
        <p:nvPicPr>
          <p:cNvPr id="16398" name="Picture 5" descr="11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 b="4114"/>
          <a:stretch>
            <a:fillRect/>
          </a:stretch>
        </p:blipFill>
        <p:spPr bwMode="auto">
          <a:xfrm>
            <a:off x="6049952" y="3087580"/>
            <a:ext cx="1271395" cy="872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CA939325-6DB4-43DE-942A-35EC6E5CA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7/11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4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7" y="1522603"/>
            <a:ext cx="2401755" cy="21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7" y="3818748"/>
            <a:ext cx="2357350" cy="277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56" y="1522603"/>
            <a:ext cx="2967038" cy="510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ovéPole 6"/>
          <p:cNvSpPr txBox="1">
            <a:spLocks noChangeArrowheads="1"/>
          </p:cNvSpPr>
          <p:nvPr/>
        </p:nvSpPr>
        <p:spPr bwMode="auto">
          <a:xfrm>
            <a:off x="188417" y="772929"/>
            <a:ext cx="476140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Plíživá zlomenina </a:t>
            </a:r>
            <a:r>
              <a:rPr lang="cs-CZ" altLang="cs-CZ" sz="2000" b="1" dirty="0" err="1">
                <a:solidFill>
                  <a:srgbClr val="C00000"/>
                </a:solidFill>
              </a:rPr>
              <a:t>difýzy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femoru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 dirty="0">
                <a:hlinkClick r:id="rId5"/>
              </a:rPr>
              <a:t>(http://kneeinjury.weebly.com/</a:t>
            </a:r>
            <a:r>
              <a:rPr lang="cs-CZ" altLang="cs-CZ" sz="1400" dirty="0"/>
              <a:t>; 2016; RTG, NMR)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7D4E58A-1212-451D-9CA9-3AD0BECE6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8/11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pic>
        <p:nvPicPr>
          <p:cNvPr id="8" name="Obrázek 6">
            <a:extLst>
              <a:ext uri="{FF2B5EF4-FFF2-40B4-BE49-F238E27FC236}">
                <a16:creationId xmlns:a16="http://schemas.microsoft.com/office/drawing/2014/main" id="{C89DECF1-666D-453D-8444-73B91AF34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587" y="1939287"/>
            <a:ext cx="2592387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EBFE6ADF-DD6B-433A-BAAE-F74A347C2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0157" y="769736"/>
            <a:ext cx="301524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Plíživá zlomenina </a:t>
            </a:r>
            <a:r>
              <a:rPr lang="cs-CZ" altLang="cs-CZ" sz="2000" b="1" dirty="0" err="1">
                <a:solidFill>
                  <a:srgbClr val="C00000"/>
                </a:solidFill>
              </a:rPr>
              <a:t>tibie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u 13 letého atleta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 err="1"/>
              <a:t>Burke</a:t>
            </a:r>
            <a:r>
              <a:rPr lang="cs-CZ" altLang="cs-CZ" sz="1200" dirty="0"/>
              <a:t> et al., 2014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900" dirty="0"/>
              <a:t>http://www.healio.com/orthopedics/journals/ortho/2014-4-37-4/</a:t>
            </a:r>
          </a:p>
        </p:txBody>
      </p:sp>
      <p:sp>
        <p:nvSpPr>
          <p:cNvPr id="10" name="Obdélník 10">
            <a:extLst>
              <a:ext uri="{FF2B5EF4-FFF2-40B4-BE49-F238E27FC236}">
                <a16:creationId xmlns:a16="http://schemas.microsoft.com/office/drawing/2014/main" id="{0C275F51-595D-40BE-9FA4-C4B51DF3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204" y="769736"/>
            <a:ext cx="4037569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Plíživá zlomenina krčku </a:t>
            </a:r>
            <a:r>
              <a:rPr lang="cs-CZ" altLang="cs-CZ" sz="2000" b="1" dirty="0" err="1">
                <a:solidFill>
                  <a:srgbClr val="C00000"/>
                </a:solidFill>
              </a:rPr>
              <a:t>femoru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12 letého tělesně aktivního chlapce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/>
              <a:t>Schubert, 2016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000" dirty="0"/>
              <a:t>https://radiopaedia.org/cases/femoral-neck-stress-fracture</a:t>
            </a:r>
          </a:p>
        </p:txBody>
      </p:sp>
      <p:pic>
        <p:nvPicPr>
          <p:cNvPr id="11" name="Obrázek 11">
            <a:extLst>
              <a:ext uri="{FF2B5EF4-FFF2-40B4-BE49-F238E27FC236}">
                <a16:creationId xmlns:a16="http://schemas.microsoft.com/office/drawing/2014/main" id="{DAC128A4-9B0A-4B69-93C6-B6D5A9832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078" y="1852796"/>
            <a:ext cx="2967038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1" name="Group 5"/>
          <p:cNvGrpSpPr>
            <a:grpSpLocks noChangeAspect="1"/>
          </p:cNvGrpSpPr>
          <p:nvPr/>
        </p:nvGrpSpPr>
        <p:grpSpPr bwMode="auto">
          <a:xfrm>
            <a:off x="2063750" y="0"/>
            <a:ext cx="8135938" cy="6858000"/>
            <a:chOff x="1700" y="72"/>
            <a:chExt cx="9100" cy="8160"/>
          </a:xfrm>
        </p:grpSpPr>
        <p:sp>
          <p:nvSpPr>
            <p:cNvPr id="29702" name="AutoShape 6"/>
            <p:cNvSpPr>
              <a:spLocks noChangeAspect="1" noChangeArrowheads="1"/>
            </p:cNvSpPr>
            <p:nvPr/>
          </p:nvSpPr>
          <p:spPr bwMode="auto">
            <a:xfrm>
              <a:off x="1700" y="72"/>
              <a:ext cx="9100" cy="81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6972" y="2112"/>
              <a:ext cx="600" cy="4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cs-CZ" sz="1200" b="1">
                  <a:solidFill>
                    <a:srgbClr val="0070C0"/>
                  </a:solidFill>
                  <a:latin typeface="Times New Roman" panose="02020603050405020304" pitchFamily="18" charset="0"/>
                </a:rPr>
                <a:t>(-)</a:t>
              </a:r>
              <a:endParaRPr lang="cs-CZ" altLang="cs-CZ">
                <a:solidFill>
                  <a:srgbClr val="0070C0"/>
                </a:solidFill>
              </a:endParaRPr>
            </a:p>
          </p:txBody>
        </p:sp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2322" y="399"/>
              <a:ext cx="2300" cy="407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solidFill>
                    <a:srgbClr val="0070C0"/>
                  </a:solidFill>
                  <a:latin typeface="Times New Roman" panose="02020603050405020304" pitchFamily="18" charset="0"/>
                </a:rPr>
                <a:t>Sportovní zátěž</a:t>
              </a:r>
              <a:endParaRPr lang="cs-CZ" altLang="cs-CZ" sz="1700" b="1">
                <a:solidFill>
                  <a:srgbClr val="0070C0"/>
                </a:solidFill>
              </a:endParaRPr>
            </a:p>
          </p:txBody>
        </p:sp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5011" y="412"/>
              <a:ext cx="5400" cy="407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Jiné zátěže: školní, pracovní, společenská, rodinná ..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5172" y="1024"/>
              <a:ext cx="2300" cy="408"/>
            </a:xfrm>
            <a:prstGeom prst="rect">
              <a:avLst/>
            </a:prstGeom>
            <a:solidFill>
              <a:srgbClr val="FFFF00"/>
            </a:solidFill>
            <a:ln w="38100" cmpd="dbl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 dirty="0">
                  <a:solidFill>
                    <a:srgbClr val="C0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</a:rPr>
                <a:t>PŘETRÉNOVÁNÍ</a:t>
              </a:r>
              <a:endParaRPr lang="cs-CZ" altLang="cs-CZ" sz="1700" dirty="0">
                <a:solidFill>
                  <a:srgbClr val="C0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3073" y="1839"/>
              <a:ext cx="3899" cy="54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accent1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Hypotalamo-hypofyzární dysfunkce</a:t>
              </a:r>
              <a:endParaRPr lang="cs-CZ" altLang="cs-CZ" sz="1700"/>
            </a:p>
          </p:txBody>
        </p:sp>
        <p:sp>
          <p:nvSpPr>
            <p:cNvPr id="29708" name="Text Box 12"/>
            <p:cNvSpPr txBox="1">
              <a:spLocks noChangeArrowheads="1"/>
            </p:cNvSpPr>
            <p:nvPr/>
          </p:nvSpPr>
          <p:spPr bwMode="auto">
            <a:xfrm>
              <a:off x="7572" y="1839"/>
              <a:ext cx="2500" cy="40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accent1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↑ Stresové hormony</a:t>
              </a:r>
              <a:endParaRPr lang="cs-CZ" altLang="cs-CZ" sz="1700"/>
            </a:p>
          </p:txBody>
        </p:sp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1772" y="2656"/>
              <a:ext cx="1601" cy="9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porucha periodicity LH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10" name="Text Box 14"/>
            <p:cNvSpPr txBox="1">
              <a:spLocks noChangeArrowheads="1"/>
            </p:cNvSpPr>
            <p:nvPr/>
          </p:nvSpPr>
          <p:spPr bwMode="auto">
            <a:xfrm>
              <a:off x="3472" y="2656"/>
              <a:ext cx="10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↓ TSH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11" name="Text Box 15"/>
            <p:cNvSpPr txBox="1">
              <a:spLocks noChangeArrowheads="1"/>
            </p:cNvSpPr>
            <p:nvPr/>
          </p:nvSpPr>
          <p:spPr bwMode="auto">
            <a:xfrm>
              <a:off x="4670" y="2656"/>
              <a:ext cx="1302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↓ ACTH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12" name="Text Box 16"/>
            <p:cNvSpPr txBox="1">
              <a:spLocks noChangeArrowheads="1"/>
            </p:cNvSpPr>
            <p:nvPr/>
          </p:nvSpPr>
          <p:spPr bwMode="auto">
            <a:xfrm>
              <a:off x="6172" y="2656"/>
              <a:ext cx="9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↓ GH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7272" y="2656"/>
              <a:ext cx="13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↑ Kortizol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14" name="Text Box 18"/>
            <p:cNvSpPr txBox="1">
              <a:spLocks noChangeArrowheads="1"/>
            </p:cNvSpPr>
            <p:nvPr/>
          </p:nvSpPr>
          <p:spPr bwMode="auto">
            <a:xfrm>
              <a:off x="8672" y="2656"/>
              <a:ext cx="2000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↑ Katecholaminy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15" name="Text Box 19"/>
            <p:cNvSpPr txBox="1">
              <a:spLocks noChangeArrowheads="1"/>
            </p:cNvSpPr>
            <p:nvPr/>
          </p:nvSpPr>
          <p:spPr bwMode="auto">
            <a:xfrm>
              <a:off x="2172" y="4016"/>
              <a:ext cx="1700" cy="54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 ↓Testosteron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16" name="Text Box 20"/>
            <p:cNvSpPr txBox="1">
              <a:spLocks noChangeArrowheads="1"/>
            </p:cNvSpPr>
            <p:nvPr/>
          </p:nvSpPr>
          <p:spPr bwMode="auto">
            <a:xfrm>
              <a:off x="5572" y="4016"/>
              <a:ext cx="1300" cy="54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 ↓Kortizol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17" name="Text Box 21"/>
            <p:cNvSpPr txBox="1">
              <a:spLocks noChangeArrowheads="1"/>
            </p:cNvSpPr>
            <p:nvPr/>
          </p:nvSpPr>
          <p:spPr bwMode="auto">
            <a:xfrm>
              <a:off x="3972" y="3608"/>
              <a:ext cx="1399" cy="95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1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↓T3,T4</a:t>
              </a:r>
            </a:p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PTH Kalcitoninn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18" name="Text Box 22"/>
            <p:cNvSpPr txBox="1">
              <a:spLocks noChangeArrowheads="1"/>
            </p:cNvSpPr>
            <p:nvPr/>
          </p:nvSpPr>
          <p:spPr bwMode="auto">
            <a:xfrm>
              <a:off x="1772" y="4832"/>
              <a:ext cx="2500" cy="190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Poruchy reprodukčních funkcí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muži: ↓ počet spermií a  libido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ženy: poruchy menses</a:t>
              </a:r>
              <a:endParaRPr lang="cs-CZ" altLang="cs-CZ" sz="1700"/>
            </a:p>
          </p:txBody>
        </p:sp>
        <p:sp>
          <p:nvSpPr>
            <p:cNvPr id="29719" name="Text Box 23"/>
            <p:cNvSpPr txBox="1">
              <a:spLocks noChangeArrowheads="1"/>
            </p:cNvSpPr>
            <p:nvPr/>
          </p:nvSpPr>
          <p:spPr bwMode="auto">
            <a:xfrm>
              <a:off x="4672" y="5104"/>
              <a:ext cx="2500" cy="16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Porucha anabolicko-katabolické rovnováhy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hmotnosti, svalů, syntézy glykogenu</a:t>
              </a:r>
              <a:endParaRPr lang="cs-CZ" altLang="cs-CZ" sz="1700"/>
            </a:p>
          </p:txBody>
        </p:sp>
        <p:sp>
          <p:nvSpPr>
            <p:cNvPr id="29720" name="Text Box 24"/>
            <p:cNvSpPr txBox="1">
              <a:spLocks noChangeArrowheads="1"/>
            </p:cNvSpPr>
            <p:nvPr/>
          </p:nvSpPr>
          <p:spPr bwMode="auto">
            <a:xfrm>
              <a:off x="7772" y="5104"/>
              <a:ext cx="2900" cy="16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>
                  <a:latin typeface="Times New Roman" panose="02020603050405020304" pitchFamily="18" charset="0"/>
                </a:rPr>
                <a:t>Porucha regulace metabolizmu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dysregulace glykémie</a:t>
              </a:r>
            </a:p>
            <a:p>
              <a:pPr algn="ctr"/>
              <a:r>
                <a:rPr lang="cs-CZ" altLang="cs-CZ" sz="1700">
                  <a:latin typeface="Times New Roman" panose="02020603050405020304" pitchFamily="18" charset="0"/>
                </a:rPr>
                <a:t>↓ mobilizace glykolytické energie dysregulace FFA</a:t>
              </a:r>
              <a:endParaRPr lang="cs-CZ" altLang="cs-CZ" sz="1700"/>
            </a:p>
          </p:txBody>
        </p:sp>
        <p:sp>
          <p:nvSpPr>
            <p:cNvPr id="29721" name="Text Box 25"/>
            <p:cNvSpPr txBox="1">
              <a:spLocks noChangeArrowheads="1"/>
            </p:cNvSpPr>
            <p:nvPr/>
          </p:nvSpPr>
          <p:spPr bwMode="auto">
            <a:xfrm>
              <a:off x="8772" y="3608"/>
              <a:ext cx="1900" cy="1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>
                  <a:solidFill>
                    <a:srgbClr val="0070C0"/>
                  </a:solidFill>
                  <a:latin typeface="Times New Roman" panose="02020603050405020304" pitchFamily="18" charset="0"/>
                </a:rPr>
                <a:t>↓ senzitivita a denzita β-adrenergních receptorů</a:t>
              </a:r>
              <a:endParaRPr lang="cs-CZ" altLang="cs-CZ" sz="1700">
                <a:solidFill>
                  <a:srgbClr val="0070C0"/>
                </a:solidFill>
              </a:endParaRPr>
            </a:p>
          </p:txBody>
        </p:sp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6110" y="6872"/>
              <a:ext cx="2700" cy="103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 dirty="0">
                  <a:latin typeface="Times New Roman" panose="02020603050405020304" pitchFamily="18" charset="0"/>
                </a:rPr>
                <a:t>Poruchy imunity</a:t>
              </a:r>
            </a:p>
            <a:p>
              <a:pPr algn="ctr"/>
              <a:r>
                <a:rPr lang="cs-CZ" altLang="cs-CZ" sz="1700" dirty="0">
                  <a:latin typeface="Times New Roman" panose="02020603050405020304" pitchFamily="18" charset="0"/>
                </a:rPr>
                <a:t>↑ náchylnost k infekci</a:t>
              </a:r>
              <a:endParaRPr lang="cs-CZ" altLang="cs-CZ" sz="1700" dirty="0"/>
            </a:p>
          </p:txBody>
        </p:sp>
        <p:sp>
          <p:nvSpPr>
            <p:cNvPr id="29723" name="Text Box 27"/>
            <p:cNvSpPr txBox="1">
              <a:spLocks noChangeArrowheads="1"/>
            </p:cNvSpPr>
            <p:nvPr/>
          </p:nvSpPr>
          <p:spPr bwMode="auto">
            <a:xfrm>
              <a:off x="3213" y="6872"/>
              <a:ext cx="2399" cy="103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 altLang="cs-CZ" sz="1700" b="1" dirty="0">
                  <a:latin typeface="Times New Roman" panose="02020603050405020304" pitchFamily="18" charset="0"/>
                </a:rPr>
                <a:t>↑ únava,</a:t>
              </a:r>
            </a:p>
            <a:p>
              <a:pPr algn="ctr"/>
              <a:r>
                <a:rPr lang="cs-CZ" altLang="cs-CZ" sz="1700" b="1" dirty="0">
                  <a:latin typeface="Times New Roman" panose="02020603050405020304" pitchFamily="18" charset="0"/>
                </a:rPr>
                <a:t>riziko osteoporózy</a:t>
              </a:r>
            </a:p>
            <a:p>
              <a:pPr algn="ctr"/>
              <a:r>
                <a:rPr lang="cs-CZ" altLang="cs-CZ" sz="1700" b="1" dirty="0">
                  <a:latin typeface="Times New Roman" panose="02020603050405020304" pitchFamily="18" charset="0"/>
                </a:rPr>
                <a:t>↓ SF a TK</a:t>
              </a:r>
              <a:endParaRPr lang="cs-CZ" altLang="cs-CZ" sz="1700" dirty="0"/>
            </a:p>
          </p:txBody>
        </p:sp>
        <p:sp>
          <p:nvSpPr>
            <p:cNvPr id="29724" name="Line 28"/>
            <p:cNvSpPr>
              <a:spLocks noChangeShapeType="1"/>
            </p:cNvSpPr>
            <p:nvPr/>
          </p:nvSpPr>
          <p:spPr bwMode="auto">
            <a:xfrm>
              <a:off x="4622" y="819"/>
              <a:ext cx="550" cy="20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25" name="Line 29"/>
            <p:cNvSpPr>
              <a:spLocks noChangeShapeType="1"/>
            </p:cNvSpPr>
            <p:nvPr/>
          </p:nvSpPr>
          <p:spPr bwMode="auto">
            <a:xfrm flipH="1">
              <a:off x="7472" y="819"/>
              <a:ext cx="400" cy="20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26" name="Line 30"/>
            <p:cNvSpPr>
              <a:spLocks noChangeShapeType="1"/>
            </p:cNvSpPr>
            <p:nvPr/>
          </p:nvSpPr>
          <p:spPr bwMode="auto">
            <a:xfrm flipH="1">
              <a:off x="6271" y="1432"/>
              <a:ext cx="1" cy="409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27" name="Line 31"/>
            <p:cNvSpPr>
              <a:spLocks noChangeShapeType="1"/>
            </p:cNvSpPr>
            <p:nvPr/>
          </p:nvSpPr>
          <p:spPr bwMode="auto">
            <a:xfrm>
              <a:off x="6972" y="1432"/>
              <a:ext cx="1300" cy="409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28" name="Line 32"/>
            <p:cNvSpPr>
              <a:spLocks noChangeShapeType="1"/>
            </p:cNvSpPr>
            <p:nvPr/>
          </p:nvSpPr>
          <p:spPr bwMode="auto">
            <a:xfrm flipH="1">
              <a:off x="3200" y="2384"/>
              <a:ext cx="1" cy="2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29" name="Line 33"/>
            <p:cNvSpPr>
              <a:spLocks noChangeShapeType="1"/>
            </p:cNvSpPr>
            <p:nvPr/>
          </p:nvSpPr>
          <p:spPr bwMode="auto">
            <a:xfrm>
              <a:off x="4300" y="2384"/>
              <a:ext cx="1" cy="2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0" name="Line 34"/>
            <p:cNvSpPr>
              <a:spLocks noChangeShapeType="1"/>
            </p:cNvSpPr>
            <p:nvPr/>
          </p:nvSpPr>
          <p:spPr bwMode="auto">
            <a:xfrm flipH="1">
              <a:off x="5400" y="2384"/>
              <a:ext cx="1" cy="2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1" name="Line 35"/>
            <p:cNvSpPr>
              <a:spLocks noChangeShapeType="1"/>
            </p:cNvSpPr>
            <p:nvPr/>
          </p:nvSpPr>
          <p:spPr bwMode="auto">
            <a:xfrm flipH="1">
              <a:off x="6400" y="2384"/>
              <a:ext cx="1" cy="2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2" name="Line 36"/>
            <p:cNvSpPr>
              <a:spLocks noChangeShapeType="1"/>
            </p:cNvSpPr>
            <p:nvPr/>
          </p:nvSpPr>
          <p:spPr bwMode="auto">
            <a:xfrm flipH="1">
              <a:off x="8172" y="2248"/>
              <a:ext cx="300" cy="40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3" name="Line 37"/>
            <p:cNvSpPr>
              <a:spLocks noChangeShapeType="1"/>
            </p:cNvSpPr>
            <p:nvPr/>
          </p:nvSpPr>
          <p:spPr bwMode="auto">
            <a:xfrm>
              <a:off x="9072" y="2248"/>
              <a:ext cx="300" cy="40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4" name="Line 38"/>
            <p:cNvSpPr>
              <a:spLocks noChangeShapeType="1"/>
            </p:cNvSpPr>
            <p:nvPr/>
          </p:nvSpPr>
          <p:spPr bwMode="auto">
            <a:xfrm>
              <a:off x="2772" y="3608"/>
              <a:ext cx="1" cy="40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5" name="Line 39"/>
            <p:cNvSpPr>
              <a:spLocks noChangeShapeType="1"/>
            </p:cNvSpPr>
            <p:nvPr/>
          </p:nvSpPr>
          <p:spPr bwMode="auto">
            <a:xfrm>
              <a:off x="2072" y="3608"/>
              <a:ext cx="1" cy="122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6" name="Line 40"/>
            <p:cNvSpPr>
              <a:spLocks noChangeShapeType="1"/>
            </p:cNvSpPr>
            <p:nvPr/>
          </p:nvSpPr>
          <p:spPr bwMode="auto">
            <a:xfrm flipH="1" flipV="1">
              <a:off x="6972" y="2112"/>
              <a:ext cx="1700" cy="54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7" name="Line 41"/>
            <p:cNvSpPr>
              <a:spLocks noChangeShapeType="1"/>
            </p:cNvSpPr>
            <p:nvPr/>
          </p:nvSpPr>
          <p:spPr bwMode="auto">
            <a:xfrm flipH="1" flipV="1">
              <a:off x="7000" y="2384"/>
              <a:ext cx="272" cy="2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8" name="Line 42"/>
            <p:cNvSpPr>
              <a:spLocks noChangeShapeType="1"/>
            </p:cNvSpPr>
            <p:nvPr/>
          </p:nvSpPr>
          <p:spPr bwMode="auto">
            <a:xfrm>
              <a:off x="4372" y="3200"/>
              <a:ext cx="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39" name="Line 43"/>
            <p:cNvSpPr>
              <a:spLocks noChangeShapeType="1"/>
            </p:cNvSpPr>
            <p:nvPr/>
          </p:nvSpPr>
          <p:spPr bwMode="auto">
            <a:xfrm>
              <a:off x="9372" y="3200"/>
              <a:ext cx="1" cy="40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0" name="Line 44"/>
            <p:cNvSpPr>
              <a:spLocks noChangeShapeType="1"/>
            </p:cNvSpPr>
            <p:nvPr/>
          </p:nvSpPr>
          <p:spPr bwMode="auto">
            <a:xfrm>
              <a:off x="5772" y="3200"/>
              <a:ext cx="1" cy="81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1" name="Line 45"/>
            <p:cNvSpPr>
              <a:spLocks noChangeShapeType="1"/>
            </p:cNvSpPr>
            <p:nvPr/>
          </p:nvSpPr>
          <p:spPr bwMode="auto">
            <a:xfrm>
              <a:off x="6972" y="3200"/>
              <a:ext cx="1" cy="190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2" name="Line 46"/>
            <p:cNvSpPr>
              <a:spLocks noChangeShapeType="1"/>
            </p:cNvSpPr>
            <p:nvPr/>
          </p:nvSpPr>
          <p:spPr bwMode="auto">
            <a:xfrm>
              <a:off x="4172" y="3200"/>
              <a:ext cx="1" cy="40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3" name="Line 47"/>
            <p:cNvSpPr>
              <a:spLocks noChangeShapeType="1"/>
            </p:cNvSpPr>
            <p:nvPr/>
          </p:nvSpPr>
          <p:spPr bwMode="auto">
            <a:xfrm>
              <a:off x="7072" y="3200"/>
              <a:ext cx="901" cy="190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4" name="Line 48"/>
            <p:cNvSpPr>
              <a:spLocks noChangeShapeType="1"/>
            </p:cNvSpPr>
            <p:nvPr/>
          </p:nvSpPr>
          <p:spPr bwMode="auto">
            <a:xfrm>
              <a:off x="7424" y="3200"/>
              <a:ext cx="1" cy="36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5" name="Line 49"/>
            <p:cNvSpPr>
              <a:spLocks noChangeShapeType="1"/>
            </p:cNvSpPr>
            <p:nvPr/>
          </p:nvSpPr>
          <p:spPr bwMode="auto">
            <a:xfrm>
              <a:off x="3872" y="4560"/>
              <a:ext cx="1100" cy="54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6" name="Line 50"/>
            <p:cNvSpPr>
              <a:spLocks noChangeShapeType="1"/>
            </p:cNvSpPr>
            <p:nvPr/>
          </p:nvSpPr>
          <p:spPr bwMode="auto">
            <a:xfrm>
              <a:off x="5772" y="4560"/>
              <a:ext cx="0" cy="54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7" name="Line 51"/>
            <p:cNvSpPr>
              <a:spLocks noChangeShapeType="1"/>
            </p:cNvSpPr>
            <p:nvPr/>
          </p:nvSpPr>
          <p:spPr bwMode="auto">
            <a:xfrm>
              <a:off x="6872" y="4560"/>
              <a:ext cx="1000" cy="54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8" name="Line 52"/>
            <p:cNvSpPr>
              <a:spLocks noChangeShapeType="1"/>
            </p:cNvSpPr>
            <p:nvPr/>
          </p:nvSpPr>
          <p:spPr bwMode="auto">
            <a:xfrm>
              <a:off x="5372" y="4560"/>
              <a:ext cx="2400" cy="54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49" name="Line 53"/>
            <p:cNvSpPr>
              <a:spLocks noChangeShapeType="1"/>
            </p:cNvSpPr>
            <p:nvPr/>
          </p:nvSpPr>
          <p:spPr bwMode="auto">
            <a:xfrm>
              <a:off x="4472" y="4560"/>
              <a:ext cx="0" cy="231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50" name="Line 54"/>
            <p:cNvSpPr>
              <a:spLocks noChangeShapeType="1"/>
            </p:cNvSpPr>
            <p:nvPr/>
          </p:nvSpPr>
          <p:spPr bwMode="auto">
            <a:xfrm>
              <a:off x="5172" y="4560"/>
              <a:ext cx="0" cy="54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51" name="Line 55"/>
            <p:cNvSpPr>
              <a:spLocks noChangeShapeType="1"/>
            </p:cNvSpPr>
            <p:nvPr/>
          </p:nvSpPr>
          <p:spPr bwMode="auto">
            <a:xfrm flipH="1">
              <a:off x="8672" y="3200"/>
              <a:ext cx="1" cy="190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  <p:sp>
          <p:nvSpPr>
            <p:cNvPr id="29752" name="Line 56"/>
            <p:cNvSpPr>
              <a:spLocks noChangeShapeType="1"/>
            </p:cNvSpPr>
            <p:nvPr/>
          </p:nvSpPr>
          <p:spPr bwMode="auto">
            <a:xfrm flipH="1">
              <a:off x="7572" y="3200"/>
              <a:ext cx="1100" cy="36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540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/>
          <p:cNvSpPr txBox="1">
            <a:spLocks noChangeArrowheads="1"/>
          </p:cNvSpPr>
          <p:nvPr/>
        </p:nvSpPr>
        <p:spPr bwMode="auto">
          <a:xfrm>
            <a:off x="1314047" y="831233"/>
            <a:ext cx="2879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Zánět </a:t>
            </a:r>
            <a:r>
              <a:rPr lang="cs-CZ" alt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Achilovy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 šlachy (</a:t>
            </a:r>
            <a:r>
              <a:rPr lang="cs-CZ" alt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tendinitis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686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6" r="51094" b="16618"/>
          <a:stretch>
            <a:fillRect/>
          </a:stretch>
        </p:blipFill>
        <p:spPr bwMode="auto">
          <a:xfrm>
            <a:off x="4859970" y="3740632"/>
            <a:ext cx="2743200" cy="2805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ovéPole 4"/>
          <p:cNvSpPr txBox="1">
            <a:spLocks noChangeArrowheads="1"/>
          </p:cNvSpPr>
          <p:nvPr/>
        </p:nvSpPr>
        <p:spPr bwMode="auto">
          <a:xfrm>
            <a:off x="7837871" y="831233"/>
            <a:ext cx="3733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Zánět burzy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Achilovy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 šlachy (burzitis)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zatížení šlachy + tlak na burzu v malém prostoru</a:t>
            </a:r>
          </a:p>
        </p:txBody>
      </p:sp>
      <p:sp>
        <p:nvSpPr>
          <p:cNvPr id="36869" name="TextovéPole 5"/>
          <p:cNvSpPr txBox="1">
            <a:spLocks noChangeArrowheads="1"/>
          </p:cNvSpPr>
          <p:nvPr/>
        </p:nvSpPr>
        <p:spPr bwMode="auto">
          <a:xfrm>
            <a:off x="4712415" y="831233"/>
            <a:ext cx="30471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Zánět úponu (</a:t>
            </a:r>
            <a:r>
              <a:rPr lang="cs-CZ" alt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entezitis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Achilovy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 šlachy</a:t>
            </a:r>
          </a:p>
        </p:txBody>
      </p:sp>
      <p:pic>
        <p:nvPicPr>
          <p:cNvPr id="36870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70" y="1583110"/>
            <a:ext cx="2740025" cy="205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r="14671"/>
          <a:stretch>
            <a:fillRect/>
          </a:stretch>
        </p:blipFill>
        <p:spPr bwMode="auto">
          <a:xfrm>
            <a:off x="8268777" y="2154672"/>
            <a:ext cx="2700337" cy="293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37" y="4181745"/>
            <a:ext cx="1877441" cy="250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4" descr="1213B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6551" r="22748"/>
          <a:stretch>
            <a:fillRect/>
          </a:stretch>
        </p:blipFill>
        <p:spPr bwMode="auto">
          <a:xfrm>
            <a:off x="1070365" y="1583110"/>
            <a:ext cx="2881313" cy="250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4" name="TextovéPole 9"/>
          <p:cNvSpPr txBox="1">
            <a:spLocks noChangeArrowheads="1"/>
          </p:cNvSpPr>
          <p:nvPr/>
        </p:nvSpPr>
        <p:spPr bwMode="auto">
          <a:xfrm rot="16200000">
            <a:off x="9833027" y="3201092"/>
            <a:ext cx="28098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Calibri" panose="020F0502020204030204" pitchFamily="34" charset="0"/>
              </a:rPr>
              <a:t>(</a:t>
            </a:r>
            <a:r>
              <a:rPr lang="cs-CZ" altLang="cs-CZ" sz="1000" dirty="0" err="1">
                <a:latin typeface="Calibri" panose="020F0502020204030204" pitchFamily="34" charset="0"/>
              </a:rPr>
              <a:t>Peterson</a:t>
            </a:r>
            <a:r>
              <a:rPr lang="cs-CZ" altLang="cs-CZ" sz="1000" dirty="0">
                <a:latin typeface="Calibri" panose="020F0502020204030204" pitchFamily="34" charset="0"/>
              </a:rPr>
              <a:t>, </a:t>
            </a:r>
            <a:r>
              <a:rPr lang="cs-CZ" altLang="cs-CZ" sz="1000" dirty="0" err="1">
                <a:latin typeface="Calibri" panose="020F0502020204030204" pitchFamily="34" charset="0"/>
              </a:rPr>
              <a:t>Renström</a:t>
            </a:r>
            <a:r>
              <a:rPr lang="cs-CZ" altLang="cs-CZ" sz="1000" dirty="0">
                <a:latin typeface="Calibri" panose="020F0502020204030204" pitchFamily="34" charset="0"/>
              </a:rPr>
              <a:t> et al. </a:t>
            </a:r>
            <a:r>
              <a:rPr lang="cs-CZ" altLang="cs-CZ" sz="1000" dirty="0" err="1">
                <a:latin typeface="Calibri" panose="020F0502020204030204" pitchFamily="34" charset="0"/>
              </a:rPr>
              <a:t>Sports</a:t>
            </a:r>
            <a:r>
              <a:rPr lang="cs-CZ" altLang="cs-CZ" sz="1000" dirty="0">
                <a:latin typeface="Calibri" panose="020F0502020204030204" pitchFamily="34" charset="0"/>
              </a:rPr>
              <a:t> </a:t>
            </a:r>
            <a:r>
              <a:rPr lang="cs-CZ" altLang="cs-CZ" sz="1000" dirty="0" err="1">
                <a:latin typeface="Calibri" panose="020F0502020204030204" pitchFamily="34" charset="0"/>
              </a:rPr>
              <a:t>Injuries</a:t>
            </a:r>
            <a:r>
              <a:rPr lang="cs-CZ" altLang="cs-CZ" sz="1000" dirty="0">
                <a:latin typeface="Calibri" panose="020F0502020204030204" pitchFamily="34" charset="0"/>
              </a:rPr>
              <a:t>. </a:t>
            </a:r>
            <a:r>
              <a:rPr lang="cs-CZ" altLang="cs-CZ" sz="1000" dirty="0" err="1">
                <a:latin typeface="Calibri" panose="020F0502020204030204" pitchFamily="34" charset="0"/>
              </a:rPr>
              <a:t>Their</a:t>
            </a:r>
            <a:r>
              <a:rPr lang="cs-CZ" altLang="cs-CZ" sz="1000" dirty="0">
                <a:latin typeface="Calibri" panose="020F0502020204030204" pitchFamily="34" charset="0"/>
              </a:rPr>
              <a:t> </a:t>
            </a:r>
            <a:r>
              <a:rPr lang="cs-CZ" altLang="cs-CZ" sz="1000" dirty="0" err="1">
                <a:latin typeface="Calibri" panose="020F0502020204030204" pitchFamily="34" charset="0"/>
              </a:rPr>
              <a:t>Prevention</a:t>
            </a:r>
            <a:r>
              <a:rPr lang="cs-CZ" altLang="cs-CZ" sz="1000" dirty="0">
                <a:latin typeface="Calibri" panose="020F0502020204030204" pitchFamily="34" charset="0"/>
              </a:rPr>
              <a:t> and </a:t>
            </a:r>
            <a:r>
              <a:rPr lang="cs-CZ" altLang="cs-CZ" sz="1000" dirty="0" err="1">
                <a:latin typeface="Calibri" panose="020F0502020204030204" pitchFamily="34" charset="0"/>
              </a:rPr>
              <a:t>Treatment</a:t>
            </a:r>
            <a:r>
              <a:rPr lang="cs-CZ" altLang="cs-CZ" sz="1000" dirty="0">
                <a:latin typeface="Calibri" panose="020F0502020204030204" pitchFamily="34" charset="0"/>
              </a:rPr>
              <a:t>. 3rd </a:t>
            </a:r>
            <a:r>
              <a:rPr lang="cs-CZ" altLang="cs-CZ" sz="1000" dirty="0" err="1">
                <a:latin typeface="Calibri" panose="020F0502020204030204" pitchFamily="34" charset="0"/>
              </a:rPr>
              <a:t>ed</a:t>
            </a:r>
            <a:r>
              <a:rPr lang="cs-CZ" altLang="cs-CZ" sz="1000" dirty="0">
                <a:latin typeface="Calibri" panose="020F0502020204030204" pitchFamily="34" charset="0"/>
              </a:rPr>
              <a:t>. Kent: Martin </a:t>
            </a:r>
            <a:r>
              <a:rPr lang="cs-CZ" altLang="cs-CZ" sz="1000" dirty="0" err="1">
                <a:latin typeface="Calibri" panose="020F0502020204030204" pitchFamily="34" charset="0"/>
              </a:rPr>
              <a:t>Dunitz</a:t>
            </a:r>
            <a:r>
              <a:rPr lang="cs-CZ" altLang="cs-CZ" sz="1000" dirty="0">
                <a:latin typeface="Calibri" panose="020F0502020204030204" pitchFamily="34" charset="0"/>
              </a:rPr>
              <a:t>, 2001)</a:t>
            </a:r>
          </a:p>
        </p:txBody>
      </p:sp>
      <p:sp>
        <p:nvSpPr>
          <p:cNvPr id="36875" name="TextovéPole 10"/>
          <p:cNvSpPr txBox="1">
            <a:spLocks noChangeArrowheads="1"/>
          </p:cNvSpPr>
          <p:nvPr/>
        </p:nvSpPr>
        <p:spPr bwMode="auto">
          <a:xfrm>
            <a:off x="8023081" y="5265996"/>
            <a:ext cx="1944688" cy="1384995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rgbClr val="009900"/>
                </a:solidFill>
                <a:latin typeface="Calibri" panose="020F0502020204030204" pitchFamily="34" charset="0"/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>
                <a:solidFill>
                  <a:srgbClr val="009900"/>
                </a:solidFill>
                <a:latin typeface="Calibri" panose="020F0502020204030204" pitchFamily="34" charset="0"/>
              </a:rPr>
              <a:t>kineziotejp</a:t>
            </a:r>
            <a:endParaRPr lang="cs-CZ" altLang="cs-CZ" sz="1400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rgbClr val="009900"/>
                </a:solidFill>
                <a:latin typeface="Calibri" panose="020F0502020204030204" pitchFamily="34" charset="0"/>
                <a:hlinkClick r:id="rId7"/>
              </a:rPr>
              <a:t>lýtkového svalu a Achillovy šlachy</a:t>
            </a:r>
            <a:endParaRPr lang="cs-CZ" altLang="cs-CZ" sz="1400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KIONESIOMAX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Petr Maroušek, </a:t>
            </a:r>
            <a:r>
              <a:rPr lang="cs-CZ" altLang="cs-CZ" sz="1400" dirty="0" err="1">
                <a:latin typeface="Calibri" panose="020F0502020204030204" pitchFamily="34" charset="0"/>
              </a:rPr>
              <a:t>DiS</a:t>
            </a:r>
            <a:r>
              <a:rPr lang="cs-CZ" altLang="cs-CZ" sz="14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075120" y="6163253"/>
            <a:ext cx="1439863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dirty="0">
                <a:hlinkClick r:id="rId8"/>
              </a:rPr>
              <a:t>Tejpink Achillovy šlachy (video)</a:t>
            </a:r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068770" y="5564805"/>
            <a:ext cx="1446213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dirty="0">
                <a:hlinkClick r:id="rId9"/>
              </a:rPr>
              <a:t>Tejpink lýtkového svalu (video)</a:t>
            </a:r>
            <a:endParaRPr lang="cs-CZ" sz="1200" dirty="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A4781F0B-D7BE-448A-885A-54BC90DFE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9/11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3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4" grpId="0"/>
      <p:bldP spid="36875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25B">
            <a:extLst>
              <a:ext uri="{FF2B5EF4-FFF2-40B4-BE49-F238E27FC236}">
                <a16:creationId xmlns:a16="http://schemas.microsoft.com/office/drawing/2014/main" id="{249CA4E9-8AD8-4670-86F0-704417BD8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r="18357"/>
          <a:stretch/>
        </p:blipFill>
        <p:spPr bwMode="auto">
          <a:xfrm>
            <a:off x="6517321" y="2976561"/>
            <a:ext cx="3097531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25A">
            <a:extLst>
              <a:ext uri="{FF2B5EF4-FFF2-40B4-BE49-F238E27FC236}">
                <a16:creationId xmlns:a16="http://schemas.microsoft.com/office/drawing/2014/main" id="{84D672C5-9218-416A-A796-74FCB0738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1" r="22577"/>
          <a:stretch/>
        </p:blipFill>
        <p:spPr bwMode="auto">
          <a:xfrm>
            <a:off x="2870997" y="2976561"/>
            <a:ext cx="2642551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8">
            <a:extLst>
              <a:ext uri="{FF2B5EF4-FFF2-40B4-BE49-F238E27FC236}">
                <a16:creationId xmlns:a16="http://schemas.microsoft.com/office/drawing/2014/main" id="{5D35E1FA-4C6A-4F53-9F2D-CDB80CA23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938" y="2390459"/>
            <a:ext cx="264255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dirty="0"/>
              <a:t>čerstvá zlomenina</a:t>
            </a:r>
            <a:endParaRPr lang="en-GB" altLang="cs-CZ" sz="1800" dirty="0"/>
          </a:p>
        </p:txBody>
      </p:sp>
      <p:sp>
        <p:nvSpPr>
          <p:cNvPr id="30726" name="Obdélník 5">
            <a:extLst>
              <a:ext uri="{FF2B5EF4-FFF2-40B4-BE49-F238E27FC236}">
                <a16:creationId xmlns:a16="http://schemas.microsoft.com/office/drawing/2014/main" id="{1760E8D0-F406-4FD4-8A44-F0ED4A2C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342" y="855663"/>
            <a:ext cx="35333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Plíživá zlomenina kosti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</a:rPr>
              <a:t>chůze, běh, doskoky</a:t>
            </a:r>
          </a:p>
        </p:txBody>
      </p:sp>
      <p:sp>
        <p:nvSpPr>
          <p:cNvPr id="30727" name="Obdélník 7">
            <a:extLst>
              <a:ext uri="{FF2B5EF4-FFF2-40B4-BE49-F238E27FC236}">
                <a16:creationId xmlns:a16="http://schemas.microsoft.com/office/drawing/2014/main" id="{667779A8-E109-4465-A594-3312F3C23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1619251"/>
            <a:ext cx="5319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</a:rPr>
              <a:t>Opakované dopady nohy na tvrdý povrch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</a:rPr>
              <a:t>→ </a:t>
            </a:r>
            <a:r>
              <a:rPr lang="cs-CZ" altLang="cs-CZ" sz="2000"/>
              <a:t>nárazy </a:t>
            </a:r>
            <a:r>
              <a:rPr lang="cs-CZ" altLang="cs-CZ" sz="2000">
                <a:solidFill>
                  <a:srgbClr val="0070C0"/>
                </a:solidFill>
              </a:rPr>
              <a:t>→ </a:t>
            </a:r>
            <a:r>
              <a:rPr lang="cs-CZ" altLang="cs-CZ" sz="2000"/>
              <a:t>zlomenina kosti, např. 2. nártní</a:t>
            </a:r>
          </a:p>
        </p:txBody>
      </p:sp>
      <p:cxnSp>
        <p:nvCxnSpPr>
          <p:cNvPr id="30728" name="Přímá spojnice se šipkou 9">
            <a:extLst>
              <a:ext uri="{FF2B5EF4-FFF2-40B4-BE49-F238E27FC236}">
                <a16:creationId xmlns:a16="http://schemas.microsoft.com/office/drawing/2014/main" id="{06F26557-149C-4CD4-BCA3-60A37C5E698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09764" y="2755904"/>
            <a:ext cx="945516" cy="1922776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9" name="Přímá spojnice se šipkou 9">
            <a:extLst>
              <a:ext uri="{FF2B5EF4-FFF2-40B4-BE49-F238E27FC236}">
                <a16:creationId xmlns:a16="http://schemas.microsoft.com/office/drawing/2014/main" id="{9BEFA5BF-7F03-41E9-A4DD-2B61BCEFFAF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67214" y="2755904"/>
            <a:ext cx="140652" cy="233902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1CDC96A5-5129-4216-A82D-CFF1C7C0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10/11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443C49A1-022B-4EA6-8DF6-E7834600B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2386572"/>
            <a:ext cx="43945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dirty="0"/>
              <a:t>zlomenina za 3 týdny, hojící se svalkem</a:t>
            </a:r>
            <a:endParaRPr lang="en-GB" alt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47" y="2371977"/>
            <a:ext cx="4014717" cy="338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3"/>
          <p:cNvSpPr txBox="1">
            <a:spLocks noChangeArrowheads="1"/>
          </p:cNvSpPr>
          <p:nvPr/>
        </p:nvSpPr>
        <p:spPr bwMode="auto">
          <a:xfrm>
            <a:off x="124200" y="812958"/>
            <a:ext cx="5256212" cy="156966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Příčné </a:t>
            </a:r>
            <a:r>
              <a:rPr lang="cs-CZ" altLang="cs-CZ" sz="1800" dirty="0" err="1"/>
              <a:t>plochonoží</a:t>
            </a:r>
            <a:r>
              <a:rPr lang="cs-CZ" altLang="cs-CZ" sz="1800" dirty="0"/>
              <a:t> + útlak + dopady na </a:t>
            </a:r>
            <a:r>
              <a:rPr lang="cs-CZ" altLang="cs-CZ" sz="1800" dirty="0" err="1"/>
              <a:t>předonoží</a:t>
            </a:r>
            <a:endParaRPr lang="cs-CZ" altLang="cs-CZ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</a:rPr>
              <a:t>↓</a:t>
            </a:r>
            <a:endParaRPr lang="cs-CZ" altLang="cs-CZ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Neuritis nervi </a:t>
            </a:r>
            <a:r>
              <a:rPr lang="cs-CZ" altLang="cs-CZ" sz="2000" b="1" dirty="0" err="1">
                <a:solidFill>
                  <a:srgbClr val="C00000"/>
                </a:solidFill>
              </a:rPr>
              <a:t>digitalis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plantaris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communis</a:t>
            </a:r>
            <a:r>
              <a:rPr lang="cs-CZ" altLang="cs-CZ" sz="2000" b="1" dirty="0">
                <a:solidFill>
                  <a:srgbClr val="C00000"/>
                </a:solidFill>
              </a:rPr>
              <a:t> III-IV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solidFill>
                  <a:srgbClr val="C00000"/>
                </a:solidFill>
              </a:rPr>
              <a:t>Mortonův</a:t>
            </a:r>
            <a:r>
              <a:rPr lang="cs-CZ" altLang="cs-CZ" sz="2000" i="1" dirty="0">
                <a:solidFill>
                  <a:srgbClr val="C00000"/>
                </a:solidFill>
              </a:rPr>
              <a:t> syndrom (</a:t>
            </a:r>
            <a:r>
              <a:rPr lang="cs-CZ" altLang="cs-CZ" sz="2000" i="1" dirty="0" err="1">
                <a:solidFill>
                  <a:srgbClr val="C00000"/>
                </a:solidFill>
              </a:rPr>
              <a:t>neurom</a:t>
            </a:r>
            <a:r>
              <a:rPr lang="cs-CZ" altLang="cs-CZ" sz="2000" i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2253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 b="16609"/>
          <a:stretch>
            <a:fillRect/>
          </a:stretch>
        </p:blipFill>
        <p:spPr bwMode="auto">
          <a:xfrm>
            <a:off x="5580315" y="5126634"/>
            <a:ext cx="3082925" cy="1584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ovéPole 6"/>
          <p:cNvSpPr txBox="1">
            <a:spLocks noChangeArrowheads="1"/>
          </p:cNvSpPr>
          <p:nvPr/>
        </p:nvSpPr>
        <p:spPr bwMode="auto">
          <a:xfrm>
            <a:off x="2331732" y="5785708"/>
            <a:ext cx="3168650" cy="954107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</a:rPr>
              <a:t>Nárazy palce v těsné botě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</a:rPr>
              <a:t>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Hematom nehtového lůžka</a:t>
            </a:r>
          </a:p>
        </p:txBody>
      </p:sp>
      <p:sp>
        <p:nvSpPr>
          <p:cNvPr id="22535" name="Line 10"/>
          <p:cNvSpPr>
            <a:spLocks noChangeShapeType="1"/>
          </p:cNvSpPr>
          <p:nvPr/>
        </p:nvSpPr>
        <p:spPr bwMode="auto">
          <a:xfrm flipH="1">
            <a:off x="2620107" y="2447705"/>
            <a:ext cx="1213337" cy="156966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C9D7DC-5ED5-46FB-ABFA-49D952C74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běh 11/11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A2DEA68-776C-440D-8D9C-EDA48A0AE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739" y="807626"/>
            <a:ext cx="3400003" cy="236988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Příčně plochá noha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+ tlak v botě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/>
              <a:t>↓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 err="1">
                <a:solidFill>
                  <a:srgbClr val="C00000"/>
                </a:solidFill>
              </a:rPr>
              <a:t>Digiti</a:t>
            </a:r>
            <a:r>
              <a:rPr lang="cs-CZ" altLang="cs-CZ" sz="1800" dirty="0">
                <a:solidFill>
                  <a:srgbClr val="C00000"/>
                </a:solidFill>
              </a:rPr>
              <a:t> hamati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/>
              <a:t>↓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</a:rPr>
              <a:t>Defekty kůže +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 err="1">
                <a:solidFill>
                  <a:srgbClr val="C00000"/>
                </a:solidFill>
              </a:rPr>
              <a:t>Tendinitis</a:t>
            </a:r>
            <a:r>
              <a:rPr lang="cs-CZ" altLang="cs-CZ" sz="2000" b="1" dirty="0">
                <a:solidFill>
                  <a:srgbClr val="C00000"/>
                </a:solidFill>
              </a:rPr>
              <a:t> m. extensor </a:t>
            </a:r>
            <a:r>
              <a:rPr lang="cs-CZ" altLang="cs-CZ" sz="2000" b="1" dirty="0" err="1">
                <a:solidFill>
                  <a:srgbClr val="C00000"/>
                </a:solidFill>
              </a:rPr>
              <a:t>digitorum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longus</a:t>
            </a:r>
            <a:endParaRPr lang="en-GB" altLang="cs-CZ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4" descr="1419">
            <a:extLst>
              <a:ext uri="{FF2B5EF4-FFF2-40B4-BE49-F238E27FC236}">
                <a16:creationId xmlns:a16="http://schemas.microsoft.com/office/drawing/2014/main" id="{7F6A211A-0133-441E-9029-D8FC33BF9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2" r="16203" b="57571"/>
          <a:stretch>
            <a:fillRect/>
          </a:stretch>
        </p:blipFill>
        <p:spPr bwMode="auto">
          <a:xfrm>
            <a:off x="5742233" y="3199650"/>
            <a:ext cx="2777183" cy="1732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1418">
            <a:extLst>
              <a:ext uri="{FF2B5EF4-FFF2-40B4-BE49-F238E27FC236}">
                <a16:creationId xmlns:a16="http://schemas.microsoft.com/office/drawing/2014/main" id="{C99C4217-EA52-466C-B74C-632F5AF0B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1753" r="26318" b="1736"/>
          <a:stretch>
            <a:fillRect/>
          </a:stretch>
        </p:blipFill>
        <p:spPr bwMode="auto">
          <a:xfrm>
            <a:off x="9001913" y="3428999"/>
            <a:ext cx="2777183" cy="33952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70BF5DAC-CECC-496F-879E-049C3494E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5069" y="807626"/>
            <a:ext cx="3006089" cy="2616101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Vysoká podélná klenba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+ dopady na přední nohu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+ Příčně plochá noha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abdukce nohy + tlak v botě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C00000"/>
                </a:solidFill>
              </a:rPr>
              <a:t>Hallux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 err="1">
                <a:solidFill>
                  <a:srgbClr val="C00000"/>
                </a:solidFill>
              </a:rPr>
              <a:t>valgus</a:t>
            </a:r>
            <a:r>
              <a:rPr lang="cs-CZ" altLang="cs-CZ" sz="1800" dirty="0">
                <a:solidFill>
                  <a:srgbClr val="C00000"/>
                </a:solidFill>
              </a:rPr>
              <a:t> (vbočený)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Bursitis</a:t>
            </a:r>
            <a:endParaRPr lang="en-GB" altLang="cs-CZ" sz="2000" b="1" dirty="0">
              <a:solidFill>
                <a:srgbClr val="C00000"/>
              </a:solidFill>
            </a:endParaRPr>
          </a:p>
        </p:txBody>
      </p:sp>
      <p:sp>
        <p:nvSpPr>
          <p:cNvPr id="13" name="TextovéPole 5">
            <a:extLst>
              <a:ext uri="{FF2B5EF4-FFF2-40B4-BE49-F238E27FC236}">
                <a16:creationId xmlns:a16="http://schemas.microsoft.com/office/drawing/2014/main" id="{465B7A03-A4F0-4043-98D9-6EEB8E93B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1779" y="6523382"/>
            <a:ext cx="245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/>
              <a:t>(</a:t>
            </a:r>
            <a:r>
              <a:rPr lang="cs-CZ" altLang="cs-CZ" sz="1200" dirty="0" err="1"/>
              <a:t>Peterson</a:t>
            </a:r>
            <a:r>
              <a:rPr lang="cs-CZ" altLang="cs-CZ" sz="1200" dirty="0"/>
              <a:t> </a:t>
            </a:r>
            <a:r>
              <a:rPr lang="en-US" altLang="cs-CZ" sz="1200" dirty="0"/>
              <a:t>&amp;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Rendström</a:t>
            </a:r>
            <a:r>
              <a:rPr lang="cs-CZ" altLang="cs-CZ" sz="1200" dirty="0"/>
              <a:t>, 2001)</a:t>
            </a:r>
          </a:p>
        </p:txBody>
      </p:sp>
    </p:spTree>
    <p:extLst>
      <p:ext uri="{BB962C8B-B14F-4D97-AF65-F5344CB8AC3E}">
        <p14:creationId xmlns:p14="http://schemas.microsoft.com/office/powerpoint/2010/main" val="164275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9" grpId="0" animBg="1"/>
      <p:bldP spid="12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>
            <a:extLst>
              <a:ext uri="{FF2B5EF4-FFF2-40B4-BE49-F238E27FC236}">
                <a16:creationId xmlns:a16="http://schemas.microsoft.com/office/drawing/2014/main" id="{B203715B-7B14-494D-BCDC-A6194B866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6" b="4102"/>
          <a:stretch/>
        </p:blipFill>
        <p:spPr bwMode="auto">
          <a:xfrm>
            <a:off x="1476535" y="701444"/>
            <a:ext cx="9238930" cy="61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12C53342-D1BF-4B7C-A7DD-6A647485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cyklistika 1/6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81D85692-94E2-464B-BEFD-D72BBE8FC01A}"/>
              </a:ext>
            </a:extLst>
          </p:cNvPr>
          <p:cNvSpPr txBox="1"/>
          <p:nvPr/>
        </p:nvSpPr>
        <p:spPr>
          <a:xfrm>
            <a:off x="1608342" y="4709187"/>
            <a:ext cx="7078458" cy="203132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u="sng" dirty="0">
                <a:solidFill>
                  <a:srgbClr val="002060"/>
                </a:solidFill>
                <a:latin typeface="Calibri" panose="020F0502020204030204" pitchFamily="34" charset="0"/>
              </a:rPr>
              <a:t>První pomoc a prevence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Zvýšení polohy horních končetin 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→ </a:t>
            </a:r>
            <a:r>
              <a:rPr lang="cs-CZ" dirty="0" err="1">
                <a:solidFill>
                  <a:srgbClr val="0070C0"/>
                </a:solidFill>
                <a:latin typeface="Calibri" panose="020F0502020204030204" pitchFamily="34" charset="0"/>
              </a:rPr>
              <a:t>Vertikálnější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 poloha hrudní páteře 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→ menší úhel dorzální flexe krční páteře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Protahovací cvičení šíjových svalů 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– anteflexe C páteře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Límec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 → omezení zátěže šíjových svalů</a:t>
            </a:r>
          </a:p>
          <a:p>
            <a:pPr>
              <a:defRPr/>
            </a:pPr>
            <a:r>
              <a:rPr lang="cs-CZ" u="sng" dirty="0">
                <a:solidFill>
                  <a:srgbClr val="009900"/>
                </a:solidFill>
                <a:latin typeface="Calibri" panose="020F0502020204030204" pitchFamily="34" charset="0"/>
              </a:rPr>
              <a:t>Další prevence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9900"/>
                </a:solidFill>
                <a:latin typeface="Calibri" panose="020F0502020204030204" pitchFamily="34" charset="0"/>
              </a:rPr>
              <a:t>Posilovací a protahovací cvičení šíjových svalů</a:t>
            </a:r>
          </a:p>
        </p:txBody>
      </p:sp>
      <p:sp>
        <p:nvSpPr>
          <p:cNvPr id="9218" name="Obdélník 1">
            <a:extLst>
              <a:ext uri="{FF2B5EF4-FFF2-40B4-BE49-F238E27FC236}">
                <a16:creationId xmlns:a16="http://schemas.microsoft.com/office/drawing/2014/main" id="{9C16F2F4-9347-4E9E-8F0A-2B66BAF01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762102"/>
            <a:ext cx="92389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Tendinitis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 – </a:t>
            </a:r>
            <a:r>
              <a:rPr lang="cs-CZ" alt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myositis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napřimovačů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 hlavy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(m. </a:t>
            </a:r>
            <a:r>
              <a:rPr lang="cs-CZ" altLang="cs-CZ" sz="2000" dirty="0" err="1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rectus</a:t>
            </a: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capitis</a:t>
            </a: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posterior</a:t>
            </a: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major et minor, …)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nižší řídítka</a:t>
            </a:r>
            <a:r>
              <a:rPr lang="en-US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→ předklon trupu + záklon hlavy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přetížení dorzálních flexorů krční páteře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cs-CZ" altLang="cs-CZ" sz="2400" b="1" dirty="0">
                <a:cs typeface="Arial" panose="020B0604020202020204" pitchFamily="34" charset="0"/>
              </a:rPr>
              <a:t>bolesti šíje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9" name="Obrázek 2">
            <a:extLst>
              <a:ext uri="{FF2B5EF4-FFF2-40B4-BE49-F238E27FC236}">
                <a16:creationId xmlns:a16="http://schemas.microsoft.com/office/drawing/2014/main" id="{11B0B8F9-248D-42AA-B37A-1EFE3B3C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4" r="30713" b="57590"/>
          <a:stretch>
            <a:fillRect/>
          </a:stretch>
        </p:blipFill>
        <p:spPr bwMode="auto">
          <a:xfrm>
            <a:off x="411382" y="2587654"/>
            <a:ext cx="268922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Obrázek 3">
            <a:extLst>
              <a:ext uri="{FF2B5EF4-FFF2-40B4-BE49-F238E27FC236}">
                <a16:creationId xmlns:a16="http://schemas.microsoft.com/office/drawing/2014/main" id="{606F71D8-7F4D-448B-BDF6-0BF444607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6001" b="20218"/>
          <a:stretch>
            <a:fillRect/>
          </a:stretch>
        </p:blipFill>
        <p:spPr bwMode="auto">
          <a:xfrm>
            <a:off x="8579082" y="3016099"/>
            <a:ext cx="3380564" cy="36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ázek 5">
            <a:extLst>
              <a:ext uri="{FF2B5EF4-FFF2-40B4-BE49-F238E27FC236}">
                <a16:creationId xmlns:a16="http://schemas.microsoft.com/office/drawing/2014/main" id="{AE4576AC-5727-4EEC-9FF6-C595D4E83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54" y="2182967"/>
            <a:ext cx="28289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ovéPole 7">
            <a:extLst>
              <a:ext uri="{FF2B5EF4-FFF2-40B4-BE49-F238E27FC236}">
                <a16:creationId xmlns:a16="http://schemas.microsoft.com/office/drawing/2014/main" id="{29FFEB30-0084-43E8-8F07-AD780491B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46" y="2182967"/>
            <a:ext cx="48383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NEPŘIROZENÁ POLOHA </a:t>
            </a:r>
            <a:r>
              <a:rPr lang="cs-CZ" altLang="cs-CZ" sz="2000" b="1" i="1" dirty="0">
                <a:solidFill>
                  <a:srgbClr val="C00000"/>
                </a:solidFill>
              </a:rPr>
              <a:t>C</a:t>
            </a:r>
            <a:r>
              <a:rPr lang="cs-CZ" altLang="cs-CZ" sz="2000" dirty="0"/>
              <a:t> PÁTEŘE</a:t>
            </a:r>
          </a:p>
        </p:txBody>
      </p:sp>
      <p:pic>
        <p:nvPicPr>
          <p:cNvPr id="9225" name="Obrázek 8">
            <a:extLst>
              <a:ext uri="{FF2B5EF4-FFF2-40B4-BE49-F238E27FC236}">
                <a16:creationId xmlns:a16="http://schemas.microsoft.com/office/drawing/2014/main" id="{73E2C036-3BB6-4F5D-9F1A-C12B5208A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749" y="873095"/>
            <a:ext cx="2828925" cy="205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Obrázek 2">
            <a:extLst>
              <a:ext uri="{FF2B5EF4-FFF2-40B4-BE49-F238E27FC236}">
                <a16:creationId xmlns:a16="http://schemas.microsoft.com/office/drawing/2014/main" id="{70662A14-6E97-40D7-AF4D-8734A0073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0" b="29840"/>
          <a:stretch>
            <a:fillRect/>
          </a:stretch>
        </p:blipFill>
        <p:spPr bwMode="auto">
          <a:xfrm>
            <a:off x="232354" y="4533600"/>
            <a:ext cx="1244181" cy="157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Obrázek 3">
            <a:extLst>
              <a:ext uri="{FF2B5EF4-FFF2-40B4-BE49-F238E27FC236}">
                <a16:creationId xmlns:a16="http://schemas.microsoft.com/office/drawing/2014/main" id="{0BE3C2B9-8620-4FBD-A7ED-1406A098B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51889" b="65120"/>
          <a:stretch>
            <a:fillRect/>
          </a:stretch>
        </p:blipFill>
        <p:spPr bwMode="auto">
          <a:xfrm>
            <a:off x="3202986" y="2583077"/>
            <a:ext cx="2271261" cy="182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83379AD4-4DD1-4406-A649-9AA19F252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cyklistika 2/6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aterkol">
            <a:extLst>
              <a:ext uri="{FF2B5EF4-FFF2-40B4-BE49-F238E27FC236}">
                <a16:creationId xmlns:a16="http://schemas.microsoft.com/office/drawing/2014/main" id="{1D43AFED-432B-4C03-9D45-2F2E85DE1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4764" r="1930" b="10352"/>
          <a:stretch>
            <a:fillRect/>
          </a:stretch>
        </p:blipFill>
        <p:spPr bwMode="auto">
          <a:xfrm>
            <a:off x="4786768" y="1278479"/>
            <a:ext cx="4918550" cy="242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bdélník 2">
            <a:extLst>
              <a:ext uri="{FF2B5EF4-FFF2-40B4-BE49-F238E27FC236}">
                <a16:creationId xmlns:a16="http://schemas.microsoft.com/office/drawing/2014/main" id="{7F2EEA1B-3A4A-400A-B96A-43C0C4E3E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824" y="783144"/>
            <a:ext cx="10079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Hypotrofie svalů trupu, bolesti zad, poruchy páteře, funkční porucha svalů trupu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8A9BC1A-1E79-4941-8C9B-B2633A801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cyklistika 3/6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EB4EB1E6-5C19-4F98-9D3D-F181461ED7C0}"/>
              </a:ext>
            </a:extLst>
          </p:cNvPr>
          <p:cNvSpPr/>
          <p:nvPr/>
        </p:nvSpPr>
        <p:spPr>
          <a:xfrm>
            <a:off x="469318" y="1145776"/>
            <a:ext cx="4317450" cy="2656842"/>
          </a:xfrm>
          <a:prstGeom prst="rightArrow">
            <a:avLst>
              <a:gd name="adj1" fmla="val 64269"/>
              <a:gd name="adj2" fmla="val 3461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Malá vzdálenost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nízkých řídítek od sedla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ostřejší flexe </a:t>
            </a:r>
            <a:r>
              <a:rPr lang="cs-CZ" altLang="cs-CZ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páteře</a:t>
            </a:r>
            <a:endParaRPr lang="cs-CZ" altLang="cs-CZ" sz="2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nedostatečné / nesprávné („jednostranné“) zatížení trupu</a:t>
            </a:r>
          </a:p>
        </p:txBody>
      </p:sp>
      <p:pic>
        <p:nvPicPr>
          <p:cNvPr id="11" name="Picture 12" descr="Sedlo2">
            <a:extLst>
              <a:ext uri="{FF2B5EF4-FFF2-40B4-BE49-F238E27FC236}">
                <a16:creationId xmlns:a16="http://schemas.microsoft.com/office/drawing/2014/main" id="{59C08E1A-900E-4D05-A34C-B92A212FC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0483" y="3874785"/>
            <a:ext cx="3639875" cy="291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CE573B0E-00CC-4AC0-AA92-1374F561641A}"/>
              </a:ext>
            </a:extLst>
          </p:cNvPr>
          <p:cNvSpPr txBox="1">
            <a:spLocks noChangeArrowheads="1"/>
          </p:cNvSpPr>
          <p:nvPr/>
        </p:nvSpPr>
        <p:spPr>
          <a:xfrm>
            <a:off x="1056298" y="3874785"/>
            <a:ext cx="7865716" cy="9847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Vykrojené nebo rozpolcené sedlo umožní více naklopit pánev</a:t>
            </a:r>
            <a:br>
              <a:rPr lang="cs-CZ" altLang="cs-C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 zvýšení  tlaku na hráz + zmenšit flexi páteře</a:t>
            </a:r>
            <a:br>
              <a:rPr lang="cs-CZ" altLang="cs-CZ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Bressel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Larson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2002)</a:t>
            </a:r>
            <a:endParaRPr lang="cs-CZ" altLang="cs-CZ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 descr="Sedlo1">
            <a:extLst>
              <a:ext uri="{FF2B5EF4-FFF2-40B4-BE49-F238E27FC236}">
                <a16:creationId xmlns:a16="http://schemas.microsoft.com/office/drawing/2014/main" id="{D0431459-975A-4186-A034-9DD9176E4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8570" y="4566778"/>
            <a:ext cx="3581913" cy="22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7A0C311-05BD-4CA8-AD0B-1B9BA1CF7764}"/>
              </a:ext>
            </a:extLst>
          </p:cNvPr>
          <p:cNvSpPr txBox="1"/>
          <p:nvPr/>
        </p:nvSpPr>
        <p:spPr>
          <a:xfrm>
            <a:off x="9511097" y="1782886"/>
            <a:ext cx="2408736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posilování stabilizátorů páteře</a:t>
            </a:r>
            <a:endParaRPr lang="cs-CZ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48260F87-975D-4502-8BB6-61989B2A6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92" y="731545"/>
            <a:ext cx="11336216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Osteoporóza obratlů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 dirty="0">
                <a:latin typeface="Calibri" panose="020F0502020204030204" pitchFamily="34" charset="0"/>
              </a:rPr>
              <a:t>A.D. Steward, J. </a:t>
            </a:r>
            <a:r>
              <a:rPr lang="cs-CZ" altLang="cs-CZ" sz="2000" i="1" dirty="0" err="1">
                <a:latin typeface="Calibri" panose="020F0502020204030204" pitchFamily="34" charset="0"/>
              </a:rPr>
              <a:t>Hannan</a:t>
            </a:r>
            <a:r>
              <a:rPr lang="cs-CZ" altLang="cs-CZ" sz="2000" i="1" dirty="0">
                <a:latin typeface="Calibri" panose="020F0502020204030204" pitchFamily="34" charset="0"/>
              </a:rPr>
              <a:t>, 2000: </a:t>
            </a:r>
            <a:r>
              <a:rPr lang="cs-CZ" altLang="cs-CZ" sz="2000" dirty="0">
                <a:latin typeface="Calibri" panose="020F0502020204030204" pitchFamily="34" charset="0"/>
              </a:rPr>
              <a:t>Nižší </a:t>
            </a:r>
            <a:r>
              <a:rPr lang="cs-CZ" altLang="cs-CZ" sz="2000" dirty="0" err="1">
                <a:latin typeface="Calibri" panose="020F0502020204030204" pitchFamily="34" charset="0"/>
              </a:rPr>
              <a:t>denzita</a:t>
            </a:r>
            <a:r>
              <a:rPr lang="cs-CZ" altLang="cs-CZ" sz="2000" dirty="0">
                <a:latin typeface="Calibri" panose="020F0502020204030204" pitchFamily="34" charset="0"/>
              </a:rPr>
              <a:t> kosti obratlů L1-4 u silničních cyklistů než u běžců.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→ vyšší riziko </a:t>
            </a:r>
            <a:r>
              <a:rPr lang="cs-CZ" altLang="cs-CZ" sz="2000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zlomeniny</a:t>
            </a:r>
            <a:endParaRPr lang="cs-CZ" altLang="cs-CZ" sz="2000" b="1" u="sng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17411" name="Obrázek 1">
            <a:extLst>
              <a:ext uri="{FF2B5EF4-FFF2-40B4-BE49-F238E27FC236}">
                <a16:creationId xmlns:a16="http://schemas.microsoft.com/office/drawing/2014/main" id="{4D66097E-AD42-47B2-B59D-613029586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r="8792"/>
          <a:stretch/>
        </p:blipFill>
        <p:spPr bwMode="auto">
          <a:xfrm>
            <a:off x="7397261" y="1808763"/>
            <a:ext cx="3311957" cy="324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Obrázek 2">
            <a:extLst>
              <a:ext uri="{FF2B5EF4-FFF2-40B4-BE49-F238E27FC236}">
                <a16:creationId xmlns:a16="http://schemas.microsoft.com/office/drawing/2014/main" id="{F98E9FBA-E6AA-482B-B922-0AAA0F91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472" y="3802406"/>
            <a:ext cx="3174817" cy="24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67598C44-2DFA-43B9-8C2F-98C774B81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" y="1535723"/>
            <a:ext cx="7148074" cy="5056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7B573915-1E10-457B-8DF0-4D8661FB4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cyklistika 4/6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5611FB8-D851-44FE-8659-A85682CAFF66}"/>
              </a:ext>
            </a:extLst>
          </p:cNvPr>
          <p:cNvSpPr txBox="1"/>
          <p:nvPr/>
        </p:nvSpPr>
        <p:spPr>
          <a:xfrm>
            <a:off x="6424349" y="6315836"/>
            <a:ext cx="563294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cs-CZ" altLang="cs-CZ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doplňková cvičení: </a:t>
            </a:r>
            <a:r>
              <a:rPr lang="cs-CZ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posilování a protahování 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E1B58A2-C954-4404-9DC7-959C4BC5C0CF}"/>
              </a:ext>
            </a:extLst>
          </p:cNvPr>
          <p:cNvSpPr txBox="1"/>
          <p:nvPr/>
        </p:nvSpPr>
        <p:spPr>
          <a:xfrm>
            <a:off x="7397261" y="1831356"/>
            <a:ext cx="17819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NORMÁLNÍ KOST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642928F-F1D8-4607-BDA0-AFAFE07DE635}"/>
              </a:ext>
            </a:extLst>
          </p:cNvPr>
          <p:cNvSpPr txBox="1"/>
          <p:nvPr/>
        </p:nvSpPr>
        <p:spPr>
          <a:xfrm>
            <a:off x="7403163" y="4657312"/>
            <a:ext cx="1687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OSTEOPORÓZA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4C177137-67C0-46E0-AFFA-619E199393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75954" y="1716027"/>
            <a:ext cx="100593" cy="2363604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rentgenový snímek, plast, helma&#10;&#10;Popis byl vytvořen automaticky">
            <a:extLst>
              <a:ext uri="{FF2B5EF4-FFF2-40B4-BE49-F238E27FC236}">
                <a16:creationId xmlns:a16="http://schemas.microsoft.com/office/drawing/2014/main" id="{9765EFD7-8786-4987-9BC4-8478F072A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2" y="1478746"/>
            <a:ext cx="5002170" cy="4865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EF2B19-FE6F-4DCF-9495-F6F4C212B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cyklistika 5/6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A6779B-5EDA-441A-8C1C-36A72D946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51" y="2105578"/>
            <a:ext cx="2116464" cy="1319791"/>
          </a:xfrm>
          <a:prstGeom prst="rect">
            <a:avLst/>
          </a:prstGeom>
        </p:spPr>
      </p:pic>
      <p:pic>
        <p:nvPicPr>
          <p:cNvPr id="7" name="Obrázek 6" descr="Obsah obrázku obloha, planina, exteriér, letadlo&#10;&#10;Popis byl vytvořen automaticky">
            <a:extLst>
              <a:ext uri="{FF2B5EF4-FFF2-40B4-BE49-F238E27FC236}">
                <a16:creationId xmlns:a16="http://schemas.microsoft.com/office/drawing/2014/main" id="{C22EDF5B-4DFF-4F01-A08E-75C52ECD3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98" y="1890049"/>
            <a:ext cx="2202461" cy="1658225"/>
          </a:xfrm>
          <a:prstGeom prst="rect">
            <a:avLst/>
          </a:prstGeom>
        </p:spPr>
      </p:pic>
      <p:pic>
        <p:nvPicPr>
          <p:cNvPr id="10" name="Obrázek 9" descr="Obsah obrázku mapa, perokresba&#10;&#10;Popis byl vytvořen automaticky">
            <a:extLst>
              <a:ext uri="{FF2B5EF4-FFF2-40B4-BE49-F238E27FC236}">
                <a16:creationId xmlns:a16="http://schemas.microsoft.com/office/drawing/2014/main" id="{92DB01F4-E650-4570-A3FE-456391FE73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r="53367"/>
          <a:stretch/>
        </p:blipFill>
        <p:spPr>
          <a:xfrm>
            <a:off x="5534708" y="1289610"/>
            <a:ext cx="2202461" cy="202263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2351186-F362-4B87-85F1-17B558160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707" y="4141409"/>
            <a:ext cx="2202461" cy="2202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EB106BE-387B-4A06-9B5C-91BD35C9C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046" y="3545755"/>
            <a:ext cx="3021270" cy="302127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55624E1-800B-4BF7-89BC-674D958C4A13}"/>
              </a:ext>
            </a:extLst>
          </p:cNvPr>
          <p:cNvSpPr txBox="1"/>
          <p:nvPr/>
        </p:nvSpPr>
        <p:spPr>
          <a:xfrm>
            <a:off x="4049008" y="776025"/>
            <a:ext cx="409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Komprese sedací krajiny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5941A480-F591-4904-8657-39A06ADA13EA}"/>
              </a:ext>
            </a:extLst>
          </p:cNvPr>
          <p:cNvSpPr txBox="1">
            <a:spLocks noChangeArrowheads="1"/>
          </p:cNvSpPr>
          <p:nvPr/>
        </p:nvSpPr>
        <p:spPr>
          <a:xfrm>
            <a:off x="5534707" y="3545755"/>
            <a:ext cx="2202461" cy="62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Tenzometrie</a:t>
            </a:r>
          </a:p>
          <a:p>
            <a:pPr algn="ctr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tlaků na sedlo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301B63A-303C-426C-BDB7-BD53710FFE77}"/>
              </a:ext>
            </a:extLst>
          </p:cNvPr>
          <p:cNvSpPr txBox="1">
            <a:spLocks noChangeArrowheads="1"/>
          </p:cNvSpPr>
          <p:nvPr/>
        </p:nvSpPr>
        <p:spPr>
          <a:xfrm>
            <a:off x="7330730" y="1129744"/>
            <a:ext cx="4861270" cy="984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Kalhoty a sedla</a:t>
            </a:r>
          </a:p>
          <a:p>
            <a:pPr algn="ctr"/>
            <a:r>
              <a:rPr lang="cs-CZ" alt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zmenšující tlak na stydkou krajinu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>
            <a:extLst>
              <a:ext uri="{FF2B5EF4-FFF2-40B4-BE49-F238E27FC236}">
                <a16:creationId xmlns:a16="http://schemas.microsoft.com/office/drawing/2014/main" id="{A486C030-73A5-4E47-BE31-D5067CFF4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1" y="1355308"/>
            <a:ext cx="6975642" cy="452431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Statické a vibrační nárazy horních končetin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→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přetížení kloubů, vazů a kostí rukou, zápěstí a loktů, i tricepsů paží a ramen.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cs-CZ" altLang="cs-CZ" sz="24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Příliš nízké sedlo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→</a:t>
            </a:r>
            <a:r>
              <a:rPr lang="cs-CZ" altLang="cs-CZ" sz="24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přetížení kvadricepsu a jeho šlachy a burzy.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Příliš vysoké sedlo </a:t>
            </a:r>
            <a:r>
              <a:rPr lang="cs-CZ" altLang="cs-CZ" sz="2400" dirty="0">
                <a:cs typeface="Arial" panose="020B0604020202020204" pitchFamily="34" charset="0"/>
              </a:rPr>
              <a:t>(a špatně nastavená poloha „kufrů“ na botách - rotace doleva nebo doprava)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→ 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přetížení vnitřních postranních vazů kolen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a Achillovy šlachy </a:t>
            </a:r>
            <a:r>
              <a:rPr lang="cs-CZ" altLang="cs-CZ" sz="2400" dirty="0">
                <a:solidFill>
                  <a:srgbClr val="C00000"/>
                </a:solidFill>
                <a:cs typeface="Arial" panose="020B0604020202020204" pitchFamily="34" charset="0"/>
              </a:rPr>
              <a:t>(→ jejich zánět).</a:t>
            </a:r>
          </a:p>
        </p:txBody>
      </p:sp>
      <p:pic>
        <p:nvPicPr>
          <p:cNvPr id="10243" name="Obrázek 7">
            <a:extLst>
              <a:ext uri="{FF2B5EF4-FFF2-40B4-BE49-F238E27FC236}">
                <a16:creationId xmlns:a16="http://schemas.microsoft.com/office/drawing/2014/main" id="{094FADFC-B389-451A-A3D2-6D51E32E8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610" y="3322392"/>
            <a:ext cx="2471748" cy="332859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Obrázek 12">
            <a:extLst>
              <a:ext uri="{FF2B5EF4-FFF2-40B4-BE49-F238E27FC236}">
                <a16:creationId xmlns:a16="http://schemas.microsoft.com/office/drawing/2014/main" id="{76C6E6D0-7D84-425B-8BE0-650CBB38F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610" y="736979"/>
            <a:ext cx="2707855" cy="25262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DA463D5-9A4A-42ED-ACE0-EB9A5B3F8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cyklistika 6/6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Obdélník 4">
            <a:extLst>
              <a:ext uri="{FF2B5EF4-FFF2-40B4-BE49-F238E27FC236}">
                <a16:creationId xmlns:a16="http://schemas.microsoft.com/office/drawing/2014/main" id="{D85BC9C4-8167-46B7-972B-294475501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59" y="725489"/>
            <a:ext cx="107067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Plavecké rameno 1/3 </a:t>
            </a:r>
            <a:r>
              <a:rPr lang="cs-CZ" altLang="cs-CZ" sz="2400" dirty="0"/>
              <a:t>– příčiny a mechanizmy vzniku </a:t>
            </a:r>
            <a:r>
              <a:rPr lang="cs-CZ" altLang="cs-CZ" sz="2400" b="1" dirty="0">
                <a:solidFill>
                  <a:srgbClr val="002060"/>
                </a:solidFill>
              </a:rPr>
              <a:t>(motýlek, kraul, znak)</a:t>
            </a:r>
          </a:p>
        </p:txBody>
      </p:sp>
      <p:sp>
        <p:nvSpPr>
          <p:cNvPr id="7172" name="Obdélník 1">
            <a:extLst>
              <a:ext uri="{FF2B5EF4-FFF2-40B4-BE49-F238E27FC236}">
                <a16:creationId xmlns:a16="http://schemas.microsoft.com/office/drawing/2014/main" id="{813D7302-08F3-4809-8957-51AA33375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390" y="1185864"/>
            <a:ext cx="99738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Dlouhodobé mnohonásobné přenášení paže nad vodou a její natažení dopředu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abdukce, vnitřní rotace a elevace paže v ramenním kloubu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cs typeface="Arial" panose="020B0604020202020204" pitchFamily="34" charset="0"/>
              </a:rPr>
              <a:t>→ narážení (IMPINGEMENT) pažní kosti (humerus) na šlachy (</a:t>
            </a:r>
            <a:r>
              <a:rPr lang="cs-CZ" altLang="cs-CZ" sz="2000" dirty="0" err="1">
                <a:solidFill>
                  <a:srgbClr val="0070C0"/>
                </a:solidFill>
                <a:cs typeface="Arial" panose="020B0604020202020204" pitchFamily="34" charset="0"/>
              </a:rPr>
              <a:t>tendo</a:t>
            </a:r>
            <a:r>
              <a:rPr lang="cs-CZ" altLang="cs-CZ" sz="2000" dirty="0">
                <a:solidFill>
                  <a:srgbClr val="0070C0"/>
                </a:solidFill>
                <a:cs typeface="Arial" panose="020B0604020202020204" pitchFamily="34" charset="0"/>
              </a:rPr>
              <a:t>) a tíhový váček (</a:t>
            </a:r>
            <a:r>
              <a:rPr lang="cs-CZ" altLang="cs-CZ" sz="2000" dirty="0" err="1">
                <a:solidFill>
                  <a:srgbClr val="0070C0"/>
                </a:solidFill>
                <a:cs typeface="Arial" panose="020B0604020202020204" pitchFamily="34" charset="0"/>
              </a:rPr>
              <a:t>bursa</a:t>
            </a:r>
            <a:r>
              <a:rPr lang="cs-CZ" altLang="cs-CZ" sz="2000" dirty="0">
                <a:solidFill>
                  <a:srgbClr val="0070C0"/>
                </a:solidFill>
                <a:cs typeface="Arial" panose="020B0604020202020204" pitchFamily="34" charset="0"/>
              </a:rPr>
              <a:t>) v úzkém prostoru pod nadpažkem (acromion) a vazy (</a:t>
            </a:r>
            <a:r>
              <a:rPr lang="cs-CZ" altLang="cs-CZ" sz="2000" dirty="0" err="1">
                <a:solidFill>
                  <a:srgbClr val="0070C0"/>
                </a:solidFill>
                <a:cs typeface="Arial" panose="020B0604020202020204" pitchFamily="34" charset="0"/>
              </a:rPr>
              <a:t>coracoacromiales</a:t>
            </a:r>
            <a:r>
              <a:rPr lang="cs-CZ" altLang="cs-CZ" sz="2000" dirty="0">
                <a:solidFill>
                  <a:srgbClr val="0070C0"/>
                </a:solidFill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cs typeface="Arial" panose="020B0604020202020204" pitchFamily="34" charset="0"/>
              </a:rPr>
              <a:t>→ TENDINITIS (zánět šlach) dlouhé hlavy dvojhlavého svalu a </a:t>
            </a:r>
            <a:r>
              <a:rPr lang="cs-CZ" altLang="cs-CZ" sz="2000" dirty="0" err="1">
                <a:solidFill>
                  <a:srgbClr val="C00000"/>
                </a:solidFill>
                <a:cs typeface="Arial" panose="020B0604020202020204" pitchFamily="34" charset="0"/>
              </a:rPr>
              <a:t>nadhřebenového</a:t>
            </a:r>
            <a:r>
              <a:rPr lang="cs-CZ" altLang="cs-CZ" sz="2000" dirty="0">
                <a:solidFill>
                  <a:srgbClr val="C00000"/>
                </a:solidFill>
                <a:cs typeface="Arial" panose="020B0604020202020204" pitchFamily="34" charset="0"/>
              </a:rPr>
              <a:t> svalu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cs typeface="Arial" panose="020B0604020202020204" pitchFamily="34" charset="0"/>
              </a:rPr>
              <a:t>→ BURSITIS (zánět tíhového váčku </a:t>
            </a:r>
            <a:r>
              <a:rPr lang="cs-CZ" altLang="cs-CZ" sz="2000" dirty="0" err="1">
                <a:solidFill>
                  <a:srgbClr val="C00000"/>
                </a:solidFill>
                <a:cs typeface="Arial" panose="020B0604020202020204" pitchFamily="34" charset="0"/>
              </a:rPr>
              <a:t>subacromialis</a:t>
            </a:r>
            <a:r>
              <a:rPr lang="cs-CZ" altLang="cs-CZ" sz="2000" dirty="0">
                <a:solidFill>
                  <a:srgbClr val="C00000"/>
                </a:solidFill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solidFill>
                  <a:srgbClr val="C00000"/>
                </a:solidFill>
                <a:cs typeface="Arial" panose="020B0604020202020204" pitchFamily="34" charset="0"/>
              </a:rPr>
              <a:t>subdeltoidea</a:t>
            </a:r>
            <a:r>
              <a:rPr lang="cs-CZ" altLang="cs-CZ" sz="2000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0252" name="Obdélník 2">
            <a:extLst>
              <a:ext uri="{FF2B5EF4-FFF2-40B4-BE49-F238E27FC236}">
                <a16:creationId xmlns:a16="http://schemas.microsoft.com/office/drawing/2014/main" id="{54EC0C17-636B-4C2D-BB6B-BE43639C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121" y="3129111"/>
            <a:ext cx="30622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u="sng" dirty="0">
                <a:cs typeface="Arial" panose="020B0604020202020204" pitchFamily="34" charset="0"/>
              </a:rPr>
              <a:t>Další</a:t>
            </a:r>
            <a:r>
              <a:rPr lang="cs-CZ" altLang="cs-CZ" sz="2000" u="sng" dirty="0">
                <a:cs typeface="Arial" panose="020B0604020202020204" pitchFamily="34" charset="0"/>
              </a:rPr>
              <a:t> faktory: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volnější ramenní kloub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oslabené vazy a svaly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0070C0"/>
                </a:solidFill>
                <a:cs typeface="Arial" panose="020B0604020202020204" pitchFamily="34" charset="0"/>
              </a:rPr>
              <a:t>špatná technika pohybu</a:t>
            </a:r>
          </a:p>
        </p:txBody>
      </p:sp>
      <p:pic>
        <p:nvPicPr>
          <p:cNvPr id="7174" name="Obrázek 9">
            <a:extLst>
              <a:ext uri="{FF2B5EF4-FFF2-40B4-BE49-F238E27FC236}">
                <a16:creationId xmlns:a16="http://schemas.microsoft.com/office/drawing/2014/main" id="{344D3F99-61C5-4426-881E-B074C1A7B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414" y="3102094"/>
            <a:ext cx="5206326" cy="36925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Obdélník 10">
            <a:extLst>
              <a:ext uri="{FF2B5EF4-FFF2-40B4-BE49-F238E27FC236}">
                <a16:creationId xmlns:a16="http://schemas.microsoft.com/office/drawing/2014/main" id="{91F2D343-5C81-4E6C-AAE0-72A8E239B19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133248" y="5039776"/>
            <a:ext cx="3067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https://cz.pinterest.com/pin/463448617882040951/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090BADC-5DA5-4F90-8A62-57A964965568}"/>
              </a:ext>
            </a:extLst>
          </p:cNvPr>
          <p:cNvSpPr txBox="1"/>
          <p:nvPr/>
        </p:nvSpPr>
        <p:spPr>
          <a:xfrm>
            <a:off x="8992210" y="6121675"/>
            <a:ext cx="2878136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09900"/>
                </a:solidFill>
                <a:hlinkClick r:id="rId3"/>
              </a:rPr>
              <a:t>Bolest ramene (video)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9" name="Obrázek 23">
            <a:extLst>
              <a:ext uri="{FF2B5EF4-FFF2-40B4-BE49-F238E27FC236}">
                <a16:creationId xmlns:a16="http://schemas.microsoft.com/office/drawing/2014/main" id="{7E9B94F4-0EA3-4175-91E3-B1D98DF8D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4" y="4378083"/>
            <a:ext cx="2814188" cy="181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25">
            <a:extLst>
              <a:ext uri="{FF2B5EF4-FFF2-40B4-BE49-F238E27FC236}">
                <a16:creationId xmlns:a16="http://schemas.microsoft.com/office/drawing/2014/main" id="{5ABB61F5-C46B-41AA-ADB5-0FCE81D42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70" y="3889133"/>
            <a:ext cx="2795871" cy="3683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0070C0"/>
                </a:solidFill>
                <a:hlinkClick r:id="rId5"/>
              </a:rPr>
              <a:t>Trénink kraulu (video)</a:t>
            </a:r>
            <a:endParaRPr lang="cs-CZ" altLang="cs-CZ" sz="1800" u="sng">
              <a:solidFill>
                <a:srgbClr val="0070C0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A3C59AE2-7F30-4235-B1F2-029CA7A47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plavání 1/5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EA0AA3C-D89D-40EB-BC3C-E5A42E47868F}"/>
              </a:ext>
            </a:extLst>
          </p:cNvPr>
          <p:cNvSpPr txBox="1"/>
          <p:nvPr/>
        </p:nvSpPr>
        <p:spPr>
          <a:xfrm>
            <a:off x="987589" y="1183421"/>
            <a:ext cx="1031178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Anglická terminologie únavy 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sportovce </a:t>
            </a: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(stavu organizmu) </a:t>
            </a:r>
            <a:endParaRPr lang="cs-CZ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cs-CZ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20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Overloading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cs-CZ" sz="2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velkého zatížení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vyšší intenzity (blízko maxima), potřebná k dostatečné stimulaci vedoucí k následné adaptaci. (akutní – krátkodobá, trvání: </a:t>
            </a:r>
            <a:r>
              <a:rPr lang="cs-CZ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dny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endParaRPr lang="cs-CZ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Overreaching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(OR) – </a:t>
            </a:r>
            <a:r>
              <a:rPr lang="cs-CZ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přechodné „funkční“ přetížení (</a:t>
            </a:r>
            <a:r>
              <a:rPr lang="cs-CZ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trvání: </a:t>
            </a:r>
            <a:r>
              <a:rPr lang="cs-CZ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týdny)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známky celkové únavy z přetížení v určité periodě tréninku (např. únava, snížená výkonnost, špatná nálada). Jde o předstupeň přetrénování, kumulace této přechodné únavy vede k přetrénování.</a:t>
            </a:r>
          </a:p>
          <a:p>
            <a:endParaRPr lang="cs-CZ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Overtraining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(OT) – </a:t>
            </a:r>
            <a:r>
              <a:rPr lang="cs-CZ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dlouhodobé „nefunkční“ přetížení (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trvání: </a:t>
            </a:r>
            <a:r>
              <a:rPr lang="cs-CZ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měsíce)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 opakovaným přetěžováním sportovce, vedoucí k syndromu přetrénování.</a:t>
            </a:r>
          </a:p>
          <a:p>
            <a:endParaRPr lang="cs-CZ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20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Overtraining</a:t>
            </a:r>
            <a:r>
              <a:rPr lang="cs-CZ" sz="2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syndrome</a:t>
            </a:r>
            <a:r>
              <a:rPr lang="cs-CZ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(OTS) – </a:t>
            </a:r>
            <a:r>
              <a:rPr lang="cs-CZ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syndrom přetrénování (měsíce - roky)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soubor patofyziologických a klinických problémů které jsou projevem dlouhodobé celkové únavy. Synonymy jsou také </a:t>
            </a: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burnout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(vyhaslost), </a:t>
            </a: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staleness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(vyprahlost, okoralost).</a:t>
            </a:r>
          </a:p>
          <a:p>
            <a:pPr algn="ctr"/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(syndrom = soubor více příznaků)</a:t>
            </a:r>
            <a:endParaRPr lang="cs-CZ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84AC65D-A7FE-45BB-9CAB-9752EDD2AFC6}"/>
              </a:ext>
            </a:extLst>
          </p:cNvPr>
          <p:cNvSpPr txBox="1">
            <a:spLocks noChangeArrowheads="1"/>
          </p:cNvSpPr>
          <p:nvPr/>
        </p:nvSpPr>
        <p:spPr>
          <a:xfrm>
            <a:off x="987589" y="276919"/>
            <a:ext cx="10216821" cy="4576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cs-CZ" altLang="cs-CZ" sz="2400" b="1" cap="all" dirty="0">
                <a:solidFill>
                  <a:srgbClr val="C00000"/>
                </a:solidFill>
                <a:latin typeface="+mn-lt"/>
              </a:rPr>
              <a:t>Přetrénování</a:t>
            </a:r>
            <a:endParaRPr lang="cs-CZ" altLang="cs-CZ" sz="2400" cap="al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2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bdélník 1">
            <a:extLst>
              <a:ext uri="{FF2B5EF4-FFF2-40B4-BE49-F238E27FC236}">
                <a16:creationId xmlns:a16="http://schemas.microsoft.com/office/drawing/2014/main" id="{DF4583E1-07E7-4A85-AB8E-93BB872D0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77" y="5854884"/>
            <a:ext cx="25988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http://www.feelforthewater.com/2013/02/the-four-classic-causes-of-shoulder.html</a:t>
            </a:r>
          </a:p>
        </p:txBody>
      </p:sp>
      <p:pic>
        <p:nvPicPr>
          <p:cNvPr id="8196" name="Obrázek 3">
            <a:extLst>
              <a:ext uri="{FF2B5EF4-FFF2-40B4-BE49-F238E27FC236}">
                <a16:creationId xmlns:a16="http://schemas.microsoft.com/office/drawing/2014/main" id="{FC357B6E-8FDC-4D25-84CC-D225F5D9B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" y="4293079"/>
            <a:ext cx="2453514" cy="156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4">
            <a:extLst>
              <a:ext uri="{FF2B5EF4-FFF2-40B4-BE49-F238E27FC236}">
                <a16:creationId xmlns:a16="http://schemas.microsoft.com/office/drawing/2014/main" id="{00B97162-E9DE-4876-800B-2310F3299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" y="2646817"/>
            <a:ext cx="2453514" cy="156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ázek 6">
            <a:extLst>
              <a:ext uri="{FF2B5EF4-FFF2-40B4-BE49-F238E27FC236}">
                <a16:creationId xmlns:a16="http://schemas.microsoft.com/office/drawing/2014/main" id="{FCC573D1-8C5B-494B-AB9D-5BC621FEA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367" y="2655343"/>
            <a:ext cx="2335212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ázek 7">
            <a:extLst>
              <a:ext uri="{FF2B5EF4-FFF2-40B4-BE49-F238E27FC236}">
                <a16:creationId xmlns:a16="http://schemas.microsoft.com/office/drawing/2014/main" id="{36F7E4AF-E886-49B2-805E-79CFC4555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665" y="5450091"/>
            <a:ext cx="2336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Obrázek 8">
            <a:extLst>
              <a:ext uri="{FF2B5EF4-FFF2-40B4-BE49-F238E27FC236}">
                <a16:creationId xmlns:a16="http://schemas.microsoft.com/office/drawing/2014/main" id="{8C7E0A32-32BC-4926-A0B5-AAE75A5EB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09" y="4039998"/>
            <a:ext cx="23336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Obrázek 9">
            <a:extLst>
              <a:ext uri="{FF2B5EF4-FFF2-40B4-BE49-F238E27FC236}">
                <a16:creationId xmlns:a16="http://schemas.microsoft.com/office/drawing/2014/main" id="{3B0EAB87-E3F3-4597-8E2D-839B27AFD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150" y="750684"/>
            <a:ext cx="3258429" cy="183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Obrázek 2">
            <a:extLst>
              <a:ext uri="{FF2B5EF4-FFF2-40B4-BE49-F238E27FC236}">
                <a16:creationId xmlns:a16="http://schemas.microsoft.com/office/drawing/2014/main" id="{B9FCA8C5-29F3-45F3-941C-90FC8FD6F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757633"/>
            <a:ext cx="2835224" cy="180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EBB2AF4-4853-4A26-A75C-EDE435BDB2AA}"/>
              </a:ext>
            </a:extLst>
          </p:cNvPr>
          <p:cNvSpPr txBox="1"/>
          <p:nvPr/>
        </p:nvSpPr>
        <p:spPr>
          <a:xfrm>
            <a:off x="4199587" y="5975960"/>
            <a:ext cx="3047789" cy="7078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hlinkClick r:id="rId9"/>
              </a:rPr>
              <a:t>Cvičení pro prevenci plaveckého ramene (video)</a:t>
            </a:r>
            <a:endParaRPr lang="cs-CZ" sz="2000" dirty="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5C9360D6-1F1A-4623-A6A8-6C222F681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plavání 2/5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8194" name="Text Box 4">
            <a:extLst>
              <a:ext uri="{FF2B5EF4-FFF2-40B4-BE49-F238E27FC236}">
                <a16:creationId xmlns:a16="http://schemas.microsoft.com/office/drawing/2014/main" id="{086E7E6A-70D9-4B22-9CE5-49CA6FC7B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5098" y="1134734"/>
            <a:ext cx="6551269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Plavecké rameno 2/3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možnosti prevence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u="sng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002060"/>
                </a:solidFill>
              </a:rPr>
              <a:t>  </a:t>
            </a:r>
            <a:r>
              <a:rPr lang="cs-CZ" altLang="cs-CZ" sz="2000" b="1" dirty="0">
                <a:solidFill>
                  <a:srgbClr val="002060"/>
                </a:solidFill>
              </a:rPr>
              <a:t>nepřetěžovat</a:t>
            </a:r>
          </a:p>
          <a:p>
            <a:pPr eaLnBrk="1" hangingPunct="1">
              <a:spcBef>
                <a:spcPct val="0"/>
              </a:spcBef>
              <a:buNone/>
            </a:pPr>
            <a:endParaRPr lang="cs-CZ" altLang="cs-CZ" sz="2000" b="1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2060"/>
                </a:solidFill>
              </a:rPr>
              <a:t>  správná technika pohybu,</a:t>
            </a:r>
            <a:r>
              <a:rPr lang="cs-CZ" altLang="cs-CZ" sz="2000" dirty="0">
                <a:solidFill>
                  <a:srgbClr val="002060"/>
                </a:solidFill>
              </a:rPr>
              <a:t> např. u kraulu: 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‐"/>
            </a:pPr>
            <a:r>
              <a:rPr lang="cs-CZ" altLang="cs-CZ" sz="2000" dirty="0"/>
              <a:t> menší vnitřní rotace během záběru (nižší loket) 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‐"/>
            </a:pPr>
            <a:r>
              <a:rPr lang="cs-CZ" altLang="cs-CZ" sz="2000" dirty="0"/>
              <a:t> dřívější začátek vnitřní rotace paže při přenášení 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‐"/>
            </a:pPr>
            <a:r>
              <a:rPr lang="cs-CZ" altLang="cs-CZ" sz="2000" dirty="0"/>
              <a:t> větší úhel natočení trupu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‐"/>
            </a:pPr>
            <a:endParaRPr lang="cs-CZ" altLang="cs-CZ" sz="20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2060"/>
                </a:solidFill>
              </a:rPr>
              <a:t> posilovat vazy a svaly </a:t>
            </a:r>
            <a:r>
              <a:rPr lang="cs-CZ" altLang="cs-CZ" sz="2000" dirty="0">
                <a:solidFill>
                  <a:srgbClr val="00206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solidFill>
                  <a:srgbClr val="002060"/>
                </a:solidFill>
              </a:rPr>
              <a:t>stabilita ramene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Menší rozsah pohybu ramenního kloubu sám o sobě nezaručuje menší narážení.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C61E48A9-C1AD-4DA8-9A96-A45276F3C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754" y="1326456"/>
            <a:ext cx="5803497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solidFill>
                  <a:srgbClr val="7030A0"/>
                </a:solidFill>
                <a:cs typeface="Arial" panose="020B0604020202020204" pitchFamily="34" charset="0"/>
              </a:rPr>
              <a:t>1. fáze – bolest pouze po těžkých trénincích</a:t>
            </a:r>
            <a:br>
              <a:rPr lang="cs-CZ" altLang="cs-CZ" sz="2000" b="1" i="1" dirty="0">
                <a:solidFill>
                  <a:srgbClr val="7030A0"/>
                </a:solidFill>
                <a:cs typeface="Arial" panose="020B0604020202020204" pitchFamily="34" charset="0"/>
              </a:rPr>
            </a:br>
            <a:r>
              <a:rPr lang="cs-CZ" altLang="cs-CZ" sz="2000" b="1" i="1" dirty="0">
                <a:solidFill>
                  <a:srgbClr val="7030A0"/>
                </a:solidFill>
                <a:cs typeface="Arial" panose="020B0604020202020204" pitchFamily="34" charset="0"/>
              </a:rPr>
              <a:t>2. fáze – snesitelná bolest během tréninku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cs typeface="Arial" panose="020B0604020202020204" pitchFamily="34" charset="0"/>
              </a:rPr>
              <a:t>změna techniky pohybu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omezit extrémy abdukce a vnitřní rotace paže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časnější přenos paže, větší převalování těla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menší rotace ruky dovnitř při zasunování ruky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držet desku s mírně ohnutým loktem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cs typeface="Arial" panose="020B0604020202020204" pitchFamily="34" charset="0"/>
              </a:rPr>
              <a:t>změna tréninkového programu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používání ploutví, vynechat packy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masáže ledem 5-7 min, K-</a:t>
            </a:r>
            <a:r>
              <a:rPr lang="cs-CZ" altLang="cs-CZ" sz="2000" dirty="0" err="1">
                <a:cs typeface="Arial" panose="020B0604020202020204" pitchFamily="34" charset="0"/>
              </a:rPr>
              <a:t>tejpink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posilovací cvičení rotátorů paže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protahování vnitřních rotátorů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solidFill>
                  <a:srgbClr val="7030A0"/>
                </a:solidFill>
                <a:cs typeface="Arial" panose="020B0604020202020204" pitchFamily="34" charset="0"/>
              </a:rPr>
              <a:t>3. fáze – obtěžující bolest při tréninku a</a:t>
            </a:r>
            <a:br>
              <a:rPr lang="cs-CZ" altLang="cs-CZ" sz="2000" b="1" i="1" dirty="0">
                <a:solidFill>
                  <a:srgbClr val="7030A0"/>
                </a:solidFill>
                <a:cs typeface="Arial" panose="020B0604020202020204" pitchFamily="34" charset="0"/>
              </a:rPr>
            </a:br>
            <a:r>
              <a:rPr lang="cs-CZ" altLang="cs-CZ" sz="2000" b="1" i="1" dirty="0">
                <a:solidFill>
                  <a:srgbClr val="7030A0"/>
                </a:solidFill>
                <a:cs typeface="Arial" panose="020B0604020202020204" pitchFamily="34" charset="0"/>
              </a:rPr>
              <a:t>4. fáze – bolest znemožňující závodní plavání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klidový režim, masáže ledem 20-30 min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lékařská péče (léky místní, celkové)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při bolesti ve spánku zaujímat polohu na zádech.</a:t>
            </a:r>
          </a:p>
        </p:txBody>
      </p:sp>
      <p:pic>
        <p:nvPicPr>
          <p:cNvPr id="9219" name="Obrázek 3">
            <a:extLst>
              <a:ext uri="{FF2B5EF4-FFF2-40B4-BE49-F238E27FC236}">
                <a16:creationId xmlns:a16="http://schemas.microsoft.com/office/drawing/2014/main" id="{FF2D18B7-2D96-45E4-B119-164ABEE80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r="10384"/>
          <a:stretch>
            <a:fillRect/>
          </a:stretch>
        </p:blipFill>
        <p:spPr bwMode="auto">
          <a:xfrm>
            <a:off x="1476535" y="1306506"/>
            <a:ext cx="2908300" cy="507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Obdélník 4">
            <a:extLst>
              <a:ext uri="{FF2B5EF4-FFF2-40B4-BE49-F238E27FC236}">
                <a16:creationId xmlns:a16="http://schemas.microsoft.com/office/drawing/2014/main" id="{7054F092-4244-4BBD-9399-136747101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6374420"/>
            <a:ext cx="29083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 dirty="0"/>
              <a:t>https://thegirlwiththemanlyshoulders.wordpress.com/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94B2C2A-6080-4046-A294-EC4EFD1AC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plavání 3/5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30C38D4-9978-4538-B832-058637BA408A}"/>
              </a:ext>
            </a:extLst>
          </p:cNvPr>
          <p:cNvSpPr txBox="1"/>
          <p:nvPr/>
        </p:nvSpPr>
        <p:spPr>
          <a:xfrm>
            <a:off x="3815345" y="741825"/>
            <a:ext cx="4561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Plavecké rameno 3/3 </a:t>
            </a:r>
            <a:r>
              <a:rPr lang="cs-CZ" alt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terapie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Obdélník 5">
            <a:extLst>
              <a:ext uri="{FF2B5EF4-FFF2-40B4-BE49-F238E27FC236}">
                <a16:creationId xmlns:a16="http://schemas.microsoft.com/office/drawing/2014/main" id="{6D814A46-CF4C-4F22-A422-A748715B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598" y="701676"/>
            <a:ext cx="75937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„Prsařské koleno“ 1/2 </a:t>
            </a:r>
            <a:r>
              <a:rPr lang="cs-CZ" altLang="cs-CZ" sz="2400" dirty="0">
                <a:cs typeface="Arial" panose="020B0604020202020204" pitchFamily="34" charset="0"/>
              </a:rPr>
              <a:t>- příčiny a mechanizmy vzniku</a:t>
            </a:r>
            <a:endParaRPr lang="cs-CZ" altLang="cs-CZ" sz="2400" dirty="0"/>
          </a:p>
        </p:txBody>
      </p:sp>
      <p:sp>
        <p:nvSpPr>
          <p:cNvPr id="10244" name="Obdélník 1">
            <a:extLst>
              <a:ext uri="{FF2B5EF4-FFF2-40B4-BE49-F238E27FC236}">
                <a16:creationId xmlns:a16="http://schemas.microsoft.com/office/drawing/2014/main" id="{5D1AC4A3-26A5-421B-A83F-03E89FFF0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077914"/>
            <a:ext cx="8785225" cy="1015663"/>
          </a:xfrm>
          <a:prstGeom prst="rect">
            <a:avLst/>
          </a:prstGeom>
          <a:solidFill>
            <a:schemeClr val="bg1">
              <a:alpha val="8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</a:rPr>
              <a:t>Opakované rychlé silné kopy s odtažením a přitažení bérce </a:t>
            </a:r>
            <a:r>
              <a:rPr lang="cs-CZ" altLang="cs-CZ" sz="2000" dirty="0">
                <a:latin typeface="Calibri" panose="020F0502020204030204" pitchFamily="34" charset="0"/>
              </a:rPr>
              <a:t>(abdukce a addukce)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→ pasivní </a:t>
            </a:r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natažení/trh vnitřního postranního vazu a tah šlach přitahovačů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latin typeface="Calibri" panose="020F0502020204030204" pitchFamily="34" charset="0"/>
              </a:rPr>
              <a:t>Další faktory:</a:t>
            </a:r>
            <a:r>
              <a:rPr lang="cs-CZ" altLang="cs-CZ" sz="2000" dirty="0">
                <a:latin typeface="Calibri" panose="020F0502020204030204" pitchFamily="34" charset="0"/>
              </a:rPr>
              <a:t> nesprávná technika kopu, nadměrná volnost kolene </a:t>
            </a:r>
          </a:p>
        </p:txBody>
      </p:sp>
      <p:pic>
        <p:nvPicPr>
          <p:cNvPr id="10245" name="Obrázek 2">
            <a:extLst>
              <a:ext uri="{FF2B5EF4-FFF2-40B4-BE49-F238E27FC236}">
                <a16:creationId xmlns:a16="http://schemas.microsoft.com/office/drawing/2014/main" id="{E7A0BC45-703F-4D1E-9320-C5A53A30A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76" y="2181966"/>
            <a:ext cx="2284803" cy="446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Obdélník 3">
            <a:extLst>
              <a:ext uri="{FF2B5EF4-FFF2-40B4-BE49-F238E27FC236}">
                <a16:creationId xmlns:a16="http://schemas.microsoft.com/office/drawing/2014/main" id="{6F15A9D7-C713-4E51-BCF0-B093B2B9723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340703" y="4252346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dirty="0"/>
              <a:t>http://www.nataswim.info/en/114-swimming-online-coaching/6782-breaststroke-kick-drills</a:t>
            </a:r>
          </a:p>
        </p:txBody>
      </p:sp>
      <p:pic>
        <p:nvPicPr>
          <p:cNvPr id="10248" name="Obrázek 4">
            <a:extLst>
              <a:ext uri="{FF2B5EF4-FFF2-40B4-BE49-F238E27FC236}">
                <a16:creationId xmlns:a16="http://schemas.microsoft.com/office/drawing/2014/main" id="{5FC2BE48-70A5-498D-AEBB-40CF323EB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144" y="3124687"/>
            <a:ext cx="4103505" cy="3370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Obrázek 5">
            <a:extLst>
              <a:ext uri="{FF2B5EF4-FFF2-40B4-BE49-F238E27FC236}">
                <a16:creationId xmlns:a16="http://schemas.microsoft.com/office/drawing/2014/main" id="{E4438B77-DBE6-451E-9D06-9B273E74A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2" r="36113"/>
          <a:stretch>
            <a:fillRect/>
          </a:stretch>
        </p:blipFill>
        <p:spPr bwMode="auto">
          <a:xfrm>
            <a:off x="4705414" y="3124687"/>
            <a:ext cx="1857312" cy="3647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50" name="Přímá spojnice se šipkou 15">
            <a:extLst>
              <a:ext uri="{FF2B5EF4-FFF2-40B4-BE49-F238E27FC236}">
                <a16:creationId xmlns:a16="http://schemas.microsoft.com/office/drawing/2014/main" id="{D13DFA0B-F8CE-452E-8C89-07EC0E65434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45978" y="2709949"/>
            <a:ext cx="1335897" cy="2161309"/>
          </a:xfrm>
          <a:prstGeom prst="straightConnector1">
            <a:avLst/>
          </a:prstGeom>
          <a:noFill/>
          <a:ln w="38100" algn="ctr">
            <a:solidFill>
              <a:srgbClr val="7030A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1" name="Přímá spojnice se šipkou 18">
            <a:extLst>
              <a:ext uri="{FF2B5EF4-FFF2-40B4-BE49-F238E27FC236}">
                <a16:creationId xmlns:a16="http://schemas.microsoft.com/office/drawing/2014/main" id="{9A12F0D3-594A-46AB-88D4-CB8815045D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93585" y="2709949"/>
            <a:ext cx="172005" cy="1873439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2" name="Obdélník 11">
            <a:extLst>
              <a:ext uri="{FF2B5EF4-FFF2-40B4-BE49-F238E27FC236}">
                <a16:creationId xmlns:a16="http://schemas.microsoft.com/office/drawing/2014/main" id="{4DD3DEAC-9711-43A0-B3FB-FD15999E4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144" y="2149986"/>
            <a:ext cx="4103505" cy="92333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cs typeface="Arial" panose="020B0604020202020204" pitchFamily="34" charset="0"/>
              </a:rPr>
              <a:t>→ </a:t>
            </a:r>
            <a:r>
              <a:rPr lang="cs-CZ" altLang="cs-CZ" sz="1800" b="1" dirty="0" err="1">
                <a:solidFill>
                  <a:srgbClr val="7030A0"/>
                </a:solidFill>
                <a:cs typeface="Arial" panose="020B0604020202020204" pitchFamily="34" charset="0"/>
              </a:rPr>
              <a:t>tendinitis</a:t>
            </a:r>
            <a:r>
              <a:rPr lang="cs-CZ" altLang="cs-CZ" sz="1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7030A0"/>
                </a:solidFill>
                <a:cs typeface="Arial" panose="020B0604020202020204" pitchFamily="34" charset="0"/>
              </a:rPr>
              <a:t>m.gracilis</a:t>
            </a:r>
            <a:r>
              <a:rPr lang="cs-CZ" altLang="cs-CZ" sz="1800" b="1" dirty="0">
                <a:solidFill>
                  <a:srgbClr val="7030A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solidFill>
                  <a:srgbClr val="7030A0"/>
                </a:solidFill>
                <a:cs typeface="Arial" panose="020B0604020202020204" pitchFamily="34" charset="0"/>
              </a:rPr>
              <a:t>m.sartorius</a:t>
            </a:r>
            <a:r>
              <a:rPr lang="cs-CZ" altLang="cs-CZ" sz="1800" b="1" dirty="0">
                <a:solidFill>
                  <a:srgbClr val="7030A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solidFill>
                  <a:srgbClr val="7030A0"/>
                </a:solidFill>
                <a:cs typeface="Arial" panose="020B0604020202020204" pitchFamily="34" charset="0"/>
              </a:rPr>
              <a:t>m.semitendinosus</a:t>
            </a:r>
            <a:r>
              <a:rPr lang="cs-CZ" altLang="cs-CZ" sz="1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7030A0"/>
                </a:solidFill>
                <a:cs typeface="Arial" panose="020B0604020202020204" pitchFamily="34" charset="0"/>
              </a:rPr>
              <a:t>(+ bursitis </a:t>
            </a:r>
            <a:r>
              <a:rPr lang="cs-CZ" altLang="cs-CZ" sz="1800" dirty="0" err="1">
                <a:solidFill>
                  <a:srgbClr val="7030A0"/>
                </a:solidFill>
                <a:cs typeface="Arial" panose="020B0604020202020204" pitchFamily="34" charset="0"/>
              </a:rPr>
              <a:t>subtendinea</a:t>
            </a:r>
            <a:r>
              <a:rPr lang="cs-CZ" altLang="cs-CZ" sz="1800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0253" name="Obdélník 12">
            <a:extLst>
              <a:ext uri="{FF2B5EF4-FFF2-40B4-BE49-F238E27FC236}">
                <a16:creationId xmlns:a16="http://schemas.microsoft.com/office/drawing/2014/main" id="{F3B5B30E-305A-4C3B-981B-73E07495B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064" y="2149986"/>
            <a:ext cx="3289880" cy="92333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cs typeface="Arial" panose="020B0604020202020204" pitchFamily="34" charset="0"/>
              </a:rPr>
              <a:t>→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C00000"/>
                </a:solidFill>
                <a:cs typeface="Arial" panose="020B0604020202020204" pitchFamily="34" charset="0"/>
              </a:rPr>
              <a:t>tendinitis</a:t>
            </a:r>
            <a:r>
              <a:rPr lang="cs-CZ" altLang="cs-CZ" sz="18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u="sng" dirty="0" err="1">
                <a:solidFill>
                  <a:srgbClr val="C00000"/>
                </a:solidFill>
                <a:cs typeface="Arial" panose="020B0604020202020204" pitchFamily="34" charset="0"/>
              </a:rPr>
              <a:t>ligamentum</a:t>
            </a:r>
            <a:r>
              <a:rPr lang="cs-CZ" altLang="cs-CZ" sz="1800" u="sn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u="sng" dirty="0" err="1">
                <a:solidFill>
                  <a:srgbClr val="C00000"/>
                </a:solidFill>
                <a:cs typeface="Arial" panose="020B0604020202020204" pitchFamily="34" charset="0"/>
              </a:rPr>
              <a:t>collaterale</a:t>
            </a:r>
            <a:r>
              <a:rPr lang="cs-CZ" altLang="cs-CZ" sz="1800" u="sn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u="sng" dirty="0" err="1">
                <a:solidFill>
                  <a:srgbClr val="C00000"/>
                </a:solidFill>
                <a:cs typeface="Arial" panose="020B0604020202020204" pitchFamily="34" charset="0"/>
              </a:rPr>
              <a:t>mediale</a:t>
            </a:r>
            <a:r>
              <a:rPr lang="cs-CZ" altLang="cs-CZ" sz="1800" u="sn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C00000"/>
                </a:solidFill>
                <a:cs typeface="Arial" panose="020B0604020202020204" pitchFamily="34" charset="0"/>
              </a:rPr>
              <a:t>+ podráždění </a:t>
            </a:r>
            <a:r>
              <a:rPr lang="cs-CZ" altLang="cs-CZ" sz="1800" dirty="0" err="1">
                <a:solidFill>
                  <a:srgbClr val="C00000"/>
                </a:solidFill>
                <a:cs typeface="Arial" panose="020B0604020202020204" pitchFamily="34" charset="0"/>
              </a:rPr>
              <a:t>meniscus</a:t>
            </a:r>
            <a:r>
              <a:rPr lang="cs-CZ" altLang="cs-CZ" sz="18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rgbClr val="C00000"/>
                </a:solidFill>
                <a:cs typeface="Arial" panose="020B0604020202020204" pitchFamily="34" charset="0"/>
              </a:rPr>
              <a:t>medialis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59EAB010-3857-4D28-915D-249A4148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plavání 4/5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3">
            <a:extLst>
              <a:ext uri="{FF2B5EF4-FFF2-40B4-BE49-F238E27FC236}">
                <a16:creationId xmlns:a16="http://schemas.microsoft.com/office/drawing/2014/main" id="{E3EF7F8E-E334-452F-A098-A61DDFED4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7" b="16560"/>
          <a:stretch>
            <a:fillRect/>
          </a:stretch>
        </p:blipFill>
        <p:spPr bwMode="auto">
          <a:xfrm>
            <a:off x="3400742" y="4172020"/>
            <a:ext cx="5390515" cy="242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4">
            <a:extLst>
              <a:ext uri="{FF2B5EF4-FFF2-40B4-BE49-F238E27FC236}">
                <a16:creationId xmlns:a16="http://schemas.microsoft.com/office/drawing/2014/main" id="{7288DEDF-07DB-4BAD-888F-86149FAC7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534" y="761931"/>
            <a:ext cx="9238930" cy="3062377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„Prsařské koleno“ 2/2 </a:t>
            </a:r>
            <a:r>
              <a:rPr lang="cs-CZ" altLang="cs-CZ" sz="2400" dirty="0">
                <a:solidFill>
                  <a:srgbClr val="002060"/>
                </a:solidFill>
                <a:cs typeface="Arial" panose="020B0604020202020204" pitchFamily="34" charset="0"/>
              </a:rPr>
              <a:t>– základy prevence a terapie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900" u="sng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002060"/>
                </a:solidFill>
                <a:cs typeface="Arial" panose="020B0604020202020204" pitchFamily="34" charset="0"/>
              </a:rPr>
              <a:t>Lehčí stádium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00B050"/>
                </a:solidFill>
                <a:cs typeface="Arial" panose="020B0604020202020204" pitchFamily="34" charset="0"/>
              </a:rPr>
              <a:t>změna organizace tréninku: </a:t>
            </a:r>
            <a:r>
              <a:rPr lang="cs-CZ" altLang="cs-CZ" sz="2000" dirty="0">
                <a:solidFill>
                  <a:srgbClr val="002060"/>
                </a:solidFill>
                <a:cs typeface="Arial" panose="020B0604020202020204" pitchFamily="34" charset="0"/>
              </a:rPr>
              <a:t>omezení švihových pohybů – kopů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00B050"/>
                </a:solidFill>
                <a:cs typeface="Arial" panose="020B0604020202020204" pitchFamily="34" charset="0"/>
              </a:rPr>
              <a:t>změna techniky pohybu: 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2060"/>
                </a:solidFill>
                <a:cs typeface="Arial" panose="020B0604020202020204" pitchFamily="34" charset="0"/>
              </a:rPr>
              <a:t> udržení kolen blízko sebe při přitahování a uprostřed kopu,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2060"/>
                </a:solidFill>
                <a:cs typeface="Arial" panose="020B0604020202020204" pitchFamily="34" charset="0"/>
              </a:rPr>
              <a:t> úplné natažení kolen na konci kopu jen když jsou dolní končetiny u sebe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protahování ohybačů kolen na zadní straně stehna (</a:t>
            </a:r>
            <a:r>
              <a:rPr lang="cs-CZ" altLang="cs-CZ" sz="2000" dirty="0" err="1">
                <a:cs typeface="Arial" panose="020B0604020202020204" pitchFamily="34" charset="0"/>
              </a:rPr>
              <a:t>hamstringy</a:t>
            </a:r>
            <a:r>
              <a:rPr lang="cs-CZ" altLang="cs-CZ" sz="2000" dirty="0"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izometrické posilování </a:t>
            </a:r>
            <a:r>
              <a:rPr lang="cs-CZ" altLang="cs-CZ" sz="2000" dirty="0" err="1">
                <a:cs typeface="Arial" panose="020B0604020202020204" pitchFamily="34" charset="0"/>
              </a:rPr>
              <a:t>m.quadriceps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femoris</a:t>
            </a:r>
            <a:r>
              <a:rPr lang="cs-CZ" altLang="cs-CZ" sz="2000" dirty="0">
                <a:cs typeface="Arial" panose="020B0604020202020204" pitchFamily="34" charset="0"/>
              </a:rPr>
              <a:t> (hl. vnitřní hlava)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002060"/>
                </a:solidFill>
                <a:cs typeface="Arial" panose="020B0604020202020204" pitchFamily="34" charset="0"/>
              </a:rPr>
              <a:t>Těžší stádium:</a:t>
            </a:r>
            <a:r>
              <a:rPr lang="cs-CZ" altLang="cs-CZ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7030A0"/>
                </a:solidFill>
                <a:cs typeface="Arial" panose="020B0604020202020204" pitchFamily="34" charset="0"/>
              </a:rPr>
              <a:t>klid, led, lékař - místně a celkově antiflogistika, k-</a:t>
            </a:r>
            <a:r>
              <a:rPr lang="cs-CZ" altLang="cs-CZ" sz="2000" dirty="0" err="1">
                <a:solidFill>
                  <a:srgbClr val="7030A0"/>
                </a:solidFill>
                <a:cs typeface="Arial" panose="020B0604020202020204" pitchFamily="34" charset="0"/>
              </a:rPr>
              <a:t>tejpink</a:t>
            </a:r>
            <a:endParaRPr lang="cs-CZ" altLang="cs-CZ" sz="2000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03B7A28-9D1C-40F8-8F5B-C24383B1A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plavání 5/5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55">
            <a:extLst>
              <a:ext uri="{FF2B5EF4-FFF2-40B4-BE49-F238E27FC236}">
                <a16:creationId xmlns:a16="http://schemas.microsoft.com/office/drawing/2014/main" id="{B9E99806-3EEC-4CE5-B965-141CD9897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3" t="6748" b="6311"/>
          <a:stretch/>
        </p:blipFill>
        <p:spPr bwMode="auto">
          <a:xfrm>
            <a:off x="654723" y="2097268"/>
            <a:ext cx="2925211" cy="28577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7">
            <a:extLst>
              <a:ext uri="{FF2B5EF4-FFF2-40B4-BE49-F238E27FC236}">
                <a16:creationId xmlns:a16="http://schemas.microsoft.com/office/drawing/2014/main" id="{33177D1E-8007-49F2-9EEB-8274C0262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14313"/>
            <a:ext cx="8785225" cy="4318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chemeClr val="accent2"/>
                </a:solidFill>
              </a:rPr>
              <a:t>MECHANICKÁ </a:t>
            </a:r>
            <a:r>
              <a:rPr lang="cs-CZ" altLang="cs-CZ" sz="2000">
                <a:solidFill>
                  <a:schemeClr val="accent2"/>
                </a:solidFill>
              </a:rPr>
              <a:t>MIKROTRAUMATA POHYBOVÉHO APARÁTU</a:t>
            </a:r>
            <a:endParaRPr lang="en-GB" altLang="cs-CZ" sz="2000">
              <a:solidFill>
                <a:schemeClr val="accent2"/>
              </a:solidFill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0C6A224A-17A3-4765-91EC-68B3E927A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535" y="771526"/>
            <a:ext cx="92389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„Oštěpařský loket“ </a:t>
            </a:r>
            <a:r>
              <a:rPr lang="cs-CZ" altLang="cs-CZ" sz="2400" dirty="0">
                <a:solidFill>
                  <a:srgbClr val="002060"/>
                </a:solidFill>
              </a:rPr>
              <a:t>- </a:t>
            </a:r>
            <a:r>
              <a:rPr lang="cs-CZ" altLang="cs-CZ" sz="2000" b="1" dirty="0">
                <a:solidFill>
                  <a:srgbClr val="002060"/>
                </a:solidFill>
              </a:rPr>
              <a:t>házení oštěpu, tenis, baseball, softball, golf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přetížení </a:t>
            </a:r>
            <a:r>
              <a:rPr lang="cs-CZ" altLang="cs-CZ" sz="2000" dirty="0">
                <a:solidFill>
                  <a:srgbClr val="C00000"/>
                </a:solidFill>
              </a:rPr>
              <a:t>poškození a zánět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úponů šlach dlouhých ohybačů prstů a zápěstí na </a:t>
            </a:r>
            <a:r>
              <a:rPr lang="cs-CZ" altLang="cs-CZ" sz="2000" u="sng" dirty="0">
                <a:solidFill>
                  <a:srgbClr val="C00000"/>
                </a:solidFill>
              </a:rPr>
              <a:t>vnitřní </a:t>
            </a:r>
            <a:r>
              <a:rPr lang="cs-CZ" altLang="cs-CZ" sz="2000" u="sng" dirty="0" err="1">
                <a:solidFill>
                  <a:srgbClr val="C00000"/>
                </a:solidFill>
              </a:rPr>
              <a:t>epikondylus</a:t>
            </a:r>
            <a:r>
              <a:rPr lang="cs-CZ" altLang="cs-CZ" sz="2000" u="sng" dirty="0">
                <a:solidFill>
                  <a:srgbClr val="C00000"/>
                </a:solidFill>
              </a:rPr>
              <a:t> humeru</a:t>
            </a:r>
          </a:p>
        </p:txBody>
      </p:sp>
      <p:sp>
        <p:nvSpPr>
          <p:cNvPr id="20485" name="Zástupný symbol pro datum 4">
            <a:extLst>
              <a:ext uri="{FF2B5EF4-FFF2-40B4-BE49-F238E27FC236}">
                <a16:creationId xmlns:a16="http://schemas.microsoft.com/office/drawing/2014/main" id="{740985E0-CFF7-433B-BEDC-33E6ECF789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 rot="16200000">
            <a:off x="9346952" y="4140337"/>
            <a:ext cx="3282674" cy="40011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 dirty="0"/>
              <a:t>(SOŠS a SOU Kadaň, Biologie člověka - Svalová kosterní soustava)</a:t>
            </a:r>
          </a:p>
        </p:txBody>
      </p:sp>
      <p:pic>
        <p:nvPicPr>
          <p:cNvPr id="8" name="Picture 10" descr="167_6">
            <a:extLst>
              <a:ext uri="{FF2B5EF4-FFF2-40B4-BE49-F238E27FC236}">
                <a16:creationId xmlns:a16="http://schemas.microsoft.com/office/drawing/2014/main" id="{F1299589-DB5C-447F-9B77-2EF8B961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"/>
          <a:stretch>
            <a:fillRect/>
          </a:stretch>
        </p:blipFill>
        <p:spPr bwMode="auto">
          <a:xfrm>
            <a:off x="6574648" y="2037097"/>
            <a:ext cx="4140818" cy="460659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488" name="Přímá spojnice se šipkou 9">
            <a:extLst>
              <a:ext uri="{FF2B5EF4-FFF2-40B4-BE49-F238E27FC236}">
                <a16:creationId xmlns:a16="http://schemas.microsoft.com/office/drawing/2014/main" id="{86F3DA8C-9F2B-4BE3-BA25-F558546479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95874" y="1927489"/>
            <a:ext cx="609600" cy="559037"/>
          </a:xfrm>
          <a:prstGeom prst="straightConnector1">
            <a:avLst/>
          </a:prstGeom>
          <a:noFill/>
          <a:ln w="63500" algn="ctr">
            <a:solidFill>
              <a:srgbClr val="C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65A16B9F-B7E2-4591-8933-603CF4E6E866}"/>
              </a:ext>
            </a:extLst>
          </p:cNvPr>
          <p:cNvSpPr txBox="1"/>
          <p:nvPr/>
        </p:nvSpPr>
        <p:spPr>
          <a:xfrm>
            <a:off x="1795759" y="5018265"/>
            <a:ext cx="349717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hlinkClick r:id="rId4"/>
              </a:rPr>
              <a:t>„</a:t>
            </a:r>
            <a:r>
              <a:rPr lang="cs-CZ" sz="2000" dirty="0" err="1">
                <a:hlinkClick r:id="rId4"/>
              </a:rPr>
              <a:t>Tennis</a:t>
            </a:r>
            <a:r>
              <a:rPr lang="cs-CZ" sz="2000" dirty="0">
                <a:hlinkClick r:id="rId4"/>
              </a:rPr>
              <a:t> and golf </a:t>
            </a:r>
            <a:r>
              <a:rPr lang="cs-CZ" sz="2000" dirty="0" err="1">
                <a:hlinkClick r:id="rId4"/>
              </a:rPr>
              <a:t>elbow</a:t>
            </a:r>
            <a:r>
              <a:rPr lang="cs-CZ" sz="2000" dirty="0">
                <a:hlinkClick r:id="rId4"/>
              </a:rPr>
              <a:t>“ (video)</a:t>
            </a:r>
            <a:endParaRPr lang="cs-CZ" sz="2000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3B335C4-50C8-48CE-A1ED-7D076E920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pic>
        <p:nvPicPr>
          <p:cNvPr id="14" name="Obrázek 3">
            <a:extLst>
              <a:ext uri="{FF2B5EF4-FFF2-40B4-BE49-F238E27FC236}">
                <a16:creationId xmlns:a16="http://schemas.microsoft.com/office/drawing/2014/main" id="{BFB23965-3260-4461-89FE-D4968AAD0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r="24728"/>
          <a:stretch>
            <a:fillRect/>
          </a:stretch>
        </p:blipFill>
        <p:spPr bwMode="auto">
          <a:xfrm>
            <a:off x="3695156" y="2037097"/>
            <a:ext cx="2733712" cy="294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">
            <a:hlinkClick r:id="rId6"/>
            <a:extLst>
              <a:ext uri="{FF2B5EF4-FFF2-40B4-BE49-F238E27FC236}">
                <a16:creationId xmlns:a16="http://schemas.microsoft.com/office/drawing/2014/main" id="{01641024-DA4A-4B1E-B606-321128C44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510" y="5902443"/>
            <a:ext cx="3850106" cy="800219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9900"/>
                </a:solidFill>
              </a:rPr>
              <a:t>VIDEO: </a:t>
            </a:r>
            <a:r>
              <a:rPr lang="cs-CZ" altLang="cs-CZ" sz="1800" dirty="0" err="1">
                <a:solidFill>
                  <a:srgbClr val="009900"/>
                </a:solidFill>
              </a:rPr>
              <a:t>Slow</a:t>
            </a:r>
            <a:r>
              <a:rPr lang="cs-CZ" altLang="cs-CZ" sz="1800" dirty="0">
                <a:solidFill>
                  <a:srgbClr val="009900"/>
                </a:solidFill>
              </a:rPr>
              <a:t> forehand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dirty="0"/>
              <a:t>Roger Federer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/>
              <a:t>https://www.youtube.com/watch?v=PMyqDCj8RLI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BE53EBA-601C-4EBA-B3C1-0EAE0DDB4D5B}"/>
              </a:ext>
            </a:extLst>
          </p:cNvPr>
          <p:cNvSpPr txBox="1"/>
          <p:nvPr/>
        </p:nvSpPr>
        <p:spPr>
          <a:xfrm>
            <a:off x="1703389" y="5686999"/>
            <a:ext cx="3590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PREVENCE</a:t>
            </a:r>
          </a:p>
          <a:p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správná technika pohybu</a:t>
            </a:r>
          </a:p>
          <a:p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posilování</a:t>
            </a:r>
          </a:p>
        </p:txBody>
      </p:sp>
    </p:spTree>
    <p:extLst>
      <p:ext uri="{BB962C8B-B14F-4D97-AF65-F5344CB8AC3E}">
        <p14:creationId xmlns:p14="http://schemas.microsoft.com/office/powerpoint/2010/main" val="14685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" grpId="0" animBg="1"/>
      <p:bldP spid="15" grpId="0" animBg="1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image005">
            <a:extLst>
              <a:ext uri="{FF2B5EF4-FFF2-40B4-BE49-F238E27FC236}">
                <a16:creationId xmlns:a16="http://schemas.microsoft.com/office/drawing/2014/main" id="{550AF7CD-AA5A-436E-B2BB-1B786F54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77" y="5041251"/>
            <a:ext cx="2359025" cy="1701473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Obrázek 1">
            <a:extLst>
              <a:ext uri="{FF2B5EF4-FFF2-40B4-BE49-F238E27FC236}">
                <a16:creationId xmlns:a16="http://schemas.microsoft.com/office/drawing/2014/main" id="{4BD82DD0-F65F-4817-9B92-7A9AB5A38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478" y="2316304"/>
            <a:ext cx="1946137" cy="3540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Obrázek 13">
            <a:extLst>
              <a:ext uri="{FF2B5EF4-FFF2-40B4-BE49-F238E27FC236}">
                <a16:creationId xmlns:a16="http://schemas.microsoft.com/office/drawing/2014/main" id="{FC248145-3362-449C-8F70-86084C4A0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39" y="2091895"/>
            <a:ext cx="4290374" cy="279741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Obrázek 5">
            <a:extLst>
              <a:ext uri="{FF2B5EF4-FFF2-40B4-BE49-F238E27FC236}">
                <a16:creationId xmlns:a16="http://schemas.microsoft.com/office/drawing/2014/main" id="{CD6AA01B-6506-4628-9EC7-625F0BCCC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78" y="2074733"/>
            <a:ext cx="2042492" cy="281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ovéPole 2">
            <a:hlinkClick r:id="rId6"/>
            <a:extLst>
              <a:ext uri="{FF2B5EF4-FFF2-40B4-BE49-F238E27FC236}">
                <a16:creationId xmlns:a16="http://schemas.microsoft.com/office/drawing/2014/main" id="{B0A04508-5F9C-4068-B6D1-11022ED43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76" y="5856966"/>
            <a:ext cx="2062476" cy="646112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2060"/>
                </a:solidFill>
              </a:rPr>
              <a:t>VIDEO: </a:t>
            </a:r>
            <a:r>
              <a:rPr lang="cs-CZ" altLang="cs-CZ" sz="1800" dirty="0" err="1">
                <a:solidFill>
                  <a:srgbClr val="002060"/>
                </a:solidFill>
              </a:rPr>
              <a:t>Tennis</a:t>
            </a:r>
            <a:r>
              <a:rPr lang="cs-CZ" altLang="cs-CZ" sz="1800" dirty="0">
                <a:solidFill>
                  <a:srgbClr val="002060"/>
                </a:solidFill>
              </a:rPr>
              <a:t> </a:t>
            </a:r>
            <a:r>
              <a:rPr lang="cs-CZ" altLang="cs-CZ" sz="1800" dirty="0" err="1">
                <a:solidFill>
                  <a:srgbClr val="002060"/>
                </a:solidFill>
              </a:rPr>
              <a:t>elbow</a:t>
            </a:r>
            <a:endParaRPr lang="cs-CZ" altLang="cs-CZ" sz="1800" dirty="0">
              <a:solidFill>
                <a:srgbClr val="002060"/>
              </a:solidFill>
            </a:endParaRPr>
          </a:p>
        </p:txBody>
      </p:sp>
      <p:pic>
        <p:nvPicPr>
          <p:cNvPr id="29704" name="Obrázek 15">
            <a:extLst>
              <a:ext uri="{FF2B5EF4-FFF2-40B4-BE49-F238E27FC236}">
                <a16:creationId xmlns:a16="http://schemas.microsoft.com/office/drawing/2014/main" id="{41CAF0E0-DF76-4BF2-AB21-557D4DBAD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2"/>
          <a:stretch>
            <a:fillRect/>
          </a:stretch>
        </p:blipFill>
        <p:spPr bwMode="auto">
          <a:xfrm>
            <a:off x="249604" y="2072854"/>
            <a:ext cx="1762812" cy="269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0BAB6EDD-C4A8-4D5E-B1CB-02D513C298D1}"/>
              </a:ext>
            </a:extLst>
          </p:cNvPr>
          <p:cNvSpPr txBox="1"/>
          <p:nvPr/>
        </p:nvSpPr>
        <p:spPr>
          <a:xfrm>
            <a:off x="249603" y="5074666"/>
            <a:ext cx="2089149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„</a:t>
            </a:r>
            <a:r>
              <a:rPr lang="cs-CZ" sz="2000" dirty="0" err="1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Tennis</a:t>
            </a:r>
            <a:r>
              <a:rPr lang="cs-CZ" sz="2000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golf </a:t>
            </a:r>
            <a:r>
              <a:rPr lang="cs-CZ" sz="2000" dirty="0" err="1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elbow</a:t>
            </a:r>
            <a:r>
              <a:rPr lang="cs-CZ" sz="2000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 (video)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29706" name="TextovéPole 1">
            <a:hlinkClick r:id="rId9"/>
            <a:extLst>
              <a:ext uri="{FF2B5EF4-FFF2-40B4-BE49-F238E27FC236}">
                <a16:creationId xmlns:a16="http://schemas.microsoft.com/office/drawing/2014/main" id="{A3DCC0F1-0F48-4B64-A930-C9BEFF4F5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4113" y="5911727"/>
            <a:ext cx="3518082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9900"/>
                </a:solidFill>
              </a:rPr>
              <a:t>VIDEO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002060"/>
                </a:solidFill>
              </a:rPr>
              <a:t>Slow</a:t>
            </a:r>
            <a:r>
              <a:rPr lang="cs-CZ" altLang="cs-CZ" sz="1800" b="1" dirty="0">
                <a:solidFill>
                  <a:srgbClr val="002060"/>
                </a:solidFill>
              </a:rPr>
              <a:t> backhand - </a:t>
            </a:r>
            <a:r>
              <a:rPr lang="cs-CZ" altLang="cs-CZ" sz="1600" b="1" dirty="0">
                <a:solidFill>
                  <a:srgbClr val="002060"/>
                </a:solidFill>
              </a:rPr>
              <a:t>Roger Federer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/>
              <a:t>https://www.youtube.com/watch?v=joUFTuovdRo</a:t>
            </a:r>
          </a:p>
        </p:txBody>
      </p:sp>
      <p:sp>
        <p:nvSpPr>
          <p:cNvPr id="29707" name="TextovéPole 2">
            <a:extLst>
              <a:ext uri="{FF2B5EF4-FFF2-40B4-BE49-F238E27FC236}">
                <a16:creationId xmlns:a16="http://schemas.microsoft.com/office/drawing/2014/main" id="{A0403B22-2EA4-489D-93DB-0A5C48880ED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095058" y="3942616"/>
            <a:ext cx="394766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 dirty="0"/>
              <a:t>Anderson </a:t>
            </a:r>
            <a:r>
              <a:rPr lang="en-US" altLang="cs-CZ" sz="1000" dirty="0"/>
              <a:t>&amp;</a:t>
            </a:r>
            <a:r>
              <a:rPr lang="cs-CZ" altLang="cs-CZ" sz="1000" dirty="0"/>
              <a:t> </a:t>
            </a:r>
            <a:r>
              <a:rPr lang="cs-CZ" altLang="cs-CZ" sz="1000" dirty="0" err="1"/>
              <a:t>Read</a:t>
            </a:r>
            <a:r>
              <a:rPr lang="cs-CZ" altLang="cs-CZ" sz="1000" dirty="0"/>
              <a:t>. Atlas of </a:t>
            </a:r>
            <a:r>
              <a:rPr lang="cs-CZ" altLang="cs-CZ" sz="1000" dirty="0" err="1"/>
              <a:t>Imaging</a:t>
            </a:r>
            <a:r>
              <a:rPr lang="cs-CZ" altLang="cs-CZ" sz="1000" dirty="0"/>
              <a:t> in </a:t>
            </a:r>
            <a:r>
              <a:rPr lang="cs-CZ" altLang="cs-CZ" sz="1000" dirty="0" err="1"/>
              <a:t>Sports</a:t>
            </a:r>
            <a:r>
              <a:rPr lang="cs-CZ" altLang="cs-CZ" sz="1000" dirty="0"/>
              <a:t> </a:t>
            </a:r>
            <a:r>
              <a:rPr lang="cs-CZ" altLang="cs-CZ" sz="1000" dirty="0" err="1"/>
              <a:t>Medicine</a:t>
            </a:r>
            <a:r>
              <a:rPr lang="cs-CZ" altLang="cs-CZ" sz="1000" dirty="0"/>
              <a:t>, 1998</a:t>
            </a:r>
          </a:p>
        </p:txBody>
      </p:sp>
      <p:sp>
        <p:nvSpPr>
          <p:cNvPr id="29708" name="Obdélník 2">
            <a:extLst>
              <a:ext uri="{FF2B5EF4-FFF2-40B4-BE49-F238E27FC236}">
                <a16:creationId xmlns:a16="http://schemas.microsoft.com/office/drawing/2014/main" id="{F6DC0DC3-4956-45D8-A55D-9508D1288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813" y="5041250"/>
            <a:ext cx="23590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900" dirty="0"/>
              <a:t>The Northern Norwegian Centre for Medical Thermography</a:t>
            </a:r>
            <a:r>
              <a:rPr lang="cs-CZ" altLang="cs-CZ" sz="900" dirty="0"/>
              <a:t>, </a:t>
            </a:r>
            <a:r>
              <a:rPr lang="cs-CZ" altLang="cs-CZ" sz="900" dirty="0" err="1"/>
              <a:t>Norway</a:t>
            </a:r>
            <a:endParaRPr lang="en-US" altLang="cs-CZ" sz="9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900" dirty="0">
                <a:hlinkClick r:id="rId10"/>
              </a:rPr>
              <a:t>James B. Mercer </a:t>
            </a:r>
            <a:r>
              <a:rPr lang="cs-CZ" altLang="cs-CZ" sz="900" dirty="0">
                <a:hlinkClick r:id="rId10"/>
              </a:rPr>
              <a:t>(http://www.medical-thermography.com/)</a:t>
            </a:r>
            <a:endParaRPr lang="en-US" altLang="cs-CZ" sz="900" dirty="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1DBCCC02-8E1C-456C-A672-2C2B46E6C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tenis 1/7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B4FCBF94-8C55-4823-AB96-38433B34F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00" y="740214"/>
            <a:ext cx="11694237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„Tenisový loket“ 1/2 </a:t>
            </a:r>
            <a:r>
              <a:rPr lang="cs-CZ" altLang="cs-CZ" sz="2400" dirty="0">
                <a:solidFill>
                  <a:srgbClr val="C00000"/>
                </a:solidFill>
              </a:rPr>
              <a:t>(„zednický“)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1000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Opakované silné údery (backhand) → přetížení </a:t>
            </a:r>
            <a:r>
              <a:rPr lang="cs-CZ" altLang="cs-CZ" sz="2000" dirty="0">
                <a:solidFill>
                  <a:srgbClr val="C00000"/>
                </a:solidFill>
              </a:rPr>
              <a:t>poškození a zánět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úponů šlach dlouhých natahovačů prstů, ruky, zápěstí na </a:t>
            </a:r>
            <a:r>
              <a:rPr lang="cs-CZ" altLang="cs-CZ" sz="2000" u="sng" dirty="0">
                <a:solidFill>
                  <a:srgbClr val="C00000"/>
                </a:solidFill>
              </a:rPr>
              <a:t>zevní </a:t>
            </a:r>
            <a:r>
              <a:rPr lang="cs-CZ" altLang="cs-CZ" sz="2000" u="sng" dirty="0" err="1">
                <a:solidFill>
                  <a:srgbClr val="C00000"/>
                </a:solidFill>
              </a:rPr>
              <a:t>epikondylus</a:t>
            </a:r>
            <a:r>
              <a:rPr lang="cs-CZ" altLang="cs-CZ" sz="2000" u="sng" dirty="0">
                <a:solidFill>
                  <a:srgbClr val="C00000"/>
                </a:solidFill>
              </a:rPr>
              <a:t> humeru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(→ </a:t>
            </a:r>
            <a:r>
              <a:rPr lang="cs-CZ" altLang="cs-CZ" sz="2000" u="sng" dirty="0"/>
              <a:t>osifikace šlachy)</a:t>
            </a:r>
          </a:p>
        </p:txBody>
      </p:sp>
      <p:pic>
        <p:nvPicPr>
          <p:cNvPr id="15" name="Obrázek 2">
            <a:extLst>
              <a:ext uri="{FF2B5EF4-FFF2-40B4-BE49-F238E27FC236}">
                <a16:creationId xmlns:a16="http://schemas.microsoft.com/office/drawing/2014/main" id="{C3276848-B973-471C-9D97-04E4E10AC9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1499" r="10897" b="32235"/>
          <a:stretch/>
        </p:blipFill>
        <p:spPr bwMode="auto">
          <a:xfrm>
            <a:off x="8077342" y="3691283"/>
            <a:ext cx="1809360" cy="216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1DC3C0C-FFFD-4760-A2AC-4F35348A09B2}"/>
              </a:ext>
            </a:extLst>
          </p:cNvPr>
          <p:cNvSpPr txBox="1"/>
          <p:nvPr/>
        </p:nvSpPr>
        <p:spPr>
          <a:xfrm>
            <a:off x="5250493" y="5019775"/>
            <a:ext cx="25249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PREVENCE</a:t>
            </a:r>
          </a:p>
          <a:p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-Správná raketa</a:t>
            </a:r>
          </a:p>
          <a:p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-Správný úchop</a:t>
            </a:r>
          </a:p>
          <a:p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technika pohybu - Posilování</a:t>
            </a:r>
          </a:p>
        </p:txBody>
      </p:sp>
      <p:cxnSp>
        <p:nvCxnSpPr>
          <p:cNvPr id="17" name="Přímá spojnice se šipkou 9">
            <a:extLst>
              <a:ext uri="{FF2B5EF4-FFF2-40B4-BE49-F238E27FC236}">
                <a16:creationId xmlns:a16="http://schemas.microsoft.com/office/drawing/2014/main" id="{F7F81F10-A387-48BA-B199-96063403095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122696" y="1933966"/>
            <a:ext cx="1465864" cy="1065908"/>
          </a:xfrm>
          <a:prstGeom prst="straightConnector1">
            <a:avLst/>
          </a:prstGeom>
          <a:noFill/>
          <a:ln w="63500" algn="ctr">
            <a:solidFill>
              <a:srgbClr val="C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se šipkou 9">
            <a:extLst>
              <a:ext uri="{FF2B5EF4-FFF2-40B4-BE49-F238E27FC236}">
                <a16:creationId xmlns:a16="http://schemas.microsoft.com/office/drawing/2014/main" id="{683D5957-AB3F-4B7F-A042-CDAA4E87BE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473822" y="2178127"/>
            <a:ext cx="69039" cy="1513156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  <p:bldP spid="26" grpId="0" animBg="1"/>
      <p:bldP spid="29706" grpId="0" animBg="1"/>
      <p:bldP spid="29708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Obdélník 1">
            <a:extLst>
              <a:ext uri="{FF2B5EF4-FFF2-40B4-BE49-F238E27FC236}">
                <a16:creationId xmlns:a16="http://schemas.microsoft.com/office/drawing/2014/main" id="{A86BCA1A-380F-40A1-93DF-8EFC53F2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874832"/>
            <a:ext cx="9238930" cy="50598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</a:rPr>
              <a:t>„Tenisový loket“ 2/2 </a:t>
            </a:r>
            <a:r>
              <a:rPr lang="cs-CZ" altLang="cs-CZ" sz="2400" b="1" dirty="0">
                <a:solidFill>
                  <a:srgbClr val="002060"/>
                </a:solidFill>
              </a:rPr>
              <a:t>– </a:t>
            </a:r>
            <a:r>
              <a:rPr lang="cs-CZ" sz="2000" b="1" dirty="0">
                <a:solidFill>
                  <a:srgbClr val="002060"/>
                </a:solidFill>
              </a:rPr>
              <a:t>terapie (podle fáze)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endParaRPr lang="cs-CZ" sz="2000" b="1" dirty="0">
              <a:solidFill>
                <a:srgbClr val="002060"/>
              </a:solidFill>
            </a:endParaRPr>
          </a:p>
          <a:p>
            <a:pPr>
              <a:buNone/>
              <a:defRPr/>
            </a:pPr>
            <a:r>
              <a:rPr lang="cs-CZ" sz="2000" b="1" dirty="0">
                <a:solidFill>
                  <a:srgbClr val="002060"/>
                </a:solidFill>
              </a:rPr>
              <a:t>OMEZENÍ ZÁTĚŽE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méně úderů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tejpink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elastická bandáž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ortéza (</a:t>
            </a:r>
            <a:r>
              <a:rPr lang="cs-CZ" sz="2000" dirty="0" err="1">
                <a:solidFill>
                  <a:srgbClr val="002060"/>
                </a:solidFill>
              </a:rPr>
              <a:t>epikondylární</a:t>
            </a:r>
            <a:r>
              <a:rPr lang="cs-CZ" sz="2000" dirty="0">
                <a:solidFill>
                  <a:srgbClr val="002060"/>
                </a:solidFill>
              </a:rPr>
              <a:t> páska)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cs-CZ" sz="2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>
              <a:buNone/>
              <a:defRPr/>
            </a:pPr>
            <a:r>
              <a:rPr lang="cs-CZ" sz="2000" b="1" dirty="0">
                <a:solidFill>
                  <a:srgbClr val="002060"/>
                </a:solidFill>
              </a:rPr>
              <a:t>PROTI BOLESTI – ZÁNĚTU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LOKÁLNĚ: chlazení, gel</a:t>
            </a:r>
          </a:p>
          <a:p>
            <a:pPr lvl="2">
              <a:defRPr/>
            </a:pPr>
            <a:r>
              <a:rPr lang="cs-CZ" sz="2000" dirty="0">
                <a:solidFill>
                  <a:srgbClr val="002060"/>
                </a:solidFill>
              </a:rPr>
              <a:t>(lékař: injekce; fyzioterapie)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2060"/>
                </a:solidFill>
              </a:rPr>
              <a:t>(CELKOVĚ: </a:t>
            </a:r>
            <a:r>
              <a:rPr lang="cs-CZ" sz="2000" dirty="0" err="1">
                <a:solidFill>
                  <a:srgbClr val="002060"/>
                </a:solidFill>
              </a:rPr>
              <a:t>diclofenac</a:t>
            </a:r>
            <a:r>
              <a:rPr lang="cs-CZ" sz="2000" dirty="0">
                <a:solidFill>
                  <a:srgbClr val="002060"/>
                </a:solidFill>
              </a:rPr>
              <a:t>, …)</a:t>
            </a:r>
            <a:endParaRPr lang="cs-CZ" altLang="cs-CZ" sz="2000" dirty="0">
              <a:solidFill>
                <a:srgbClr val="002060"/>
              </a:solidFill>
            </a:endParaRPr>
          </a:p>
        </p:txBody>
      </p:sp>
      <p:pic>
        <p:nvPicPr>
          <p:cNvPr id="30722" name="Obrázek 2">
            <a:extLst>
              <a:ext uri="{FF2B5EF4-FFF2-40B4-BE49-F238E27FC236}">
                <a16:creationId xmlns:a16="http://schemas.microsoft.com/office/drawing/2014/main" id="{B34FB1A5-7519-4160-BEAE-E68C79AD0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20" y="2932512"/>
            <a:ext cx="2004434" cy="150555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Obrázek 2">
            <a:extLst>
              <a:ext uri="{FF2B5EF4-FFF2-40B4-BE49-F238E27FC236}">
                <a16:creationId xmlns:a16="http://schemas.microsoft.com/office/drawing/2014/main" id="{E145EB37-9BDC-4BD8-ADCE-2FCDC0B6A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36" y="2940534"/>
            <a:ext cx="1489517" cy="148951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Obrázek 3">
            <a:extLst>
              <a:ext uri="{FF2B5EF4-FFF2-40B4-BE49-F238E27FC236}">
                <a16:creationId xmlns:a16="http://schemas.microsoft.com/office/drawing/2014/main" id="{CB198667-D356-46E5-A740-EABD9EC17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8"/>
          <a:stretch>
            <a:fillRect/>
          </a:stretch>
        </p:blipFill>
        <p:spPr bwMode="auto">
          <a:xfrm>
            <a:off x="5824836" y="1368208"/>
            <a:ext cx="3498690" cy="1505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Obrázek 5">
            <a:extLst>
              <a:ext uri="{FF2B5EF4-FFF2-40B4-BE49-F238E27FC236}">
                <a16:creationId xmlns:a16="http://schemas.microsoft.com/office/drawing/2014/main" id="{2206A58C-01D0-4CA6-BC88-ED38E9FCC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0" b="16672"/>
          <a:stretch>
            <a:fillRect/>
          </a:stretch>
        </p:blipFill>
        <p:spPr bwMode="auto">
          <a:xfrm>
            <a:off x="5840236" y="4666074"/>
            <a:ext cx="2236923" cy="1278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Obrázek 6">
            <a:extLst>
              <a:ext uri="{FF2B5EF4-FFF2-40B4-BE49-F238E27FC236}">
                <a16:creationId xmlns:a16="http://schemas.microsoft.com/office/drawing/2014/main" id="{C574D48F-92F4-4BC3-B4CF-9D2565D5F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165" y="4674094"/>
            <a:ext cx="2968625" cy="20399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TextovéPole 1">
            <a:extLst>
              <a:ext uri="{FF2B5EF4-FFF2-40B4-BE49-F238E27FC236}">
                <a16:creationId xmlns:a16="http://schemas.microsoft.com/office/drawing/2014/main" id="{C5E82C44-102A-4AF3-88FB-6DD84CDFC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165" y="4674094"/>
            <a:ext cx="2863850" cy="430212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100" dirty="0">
                <a:solidFill>
                  <a:srgbClr val="0070C0"/>
                </a:solidFill>
              </a:rPr>
              <a:t>Injekce protizánětlivého steroidu </a:t>
            </a:r>
            <a:r>
              <a:rPr lang="cs-CZ" altLang="cs-CZ" sz="1100" dirty="0" err="1">
                <a:solidFill>
                  <a:srgbClr val="0070C0"/>
                </a:solidFill>
              </a:rPr>
              <a:t>Cortisone</a:t>
            </a:r>
            <a:r>
              <a:rPr lang="cs-CZ" altLang="cs-CZ" sz="1100" dirty="0">
                <a:solidFill>
                  <a:srgbClr val="0070C0"/>
                </a:solidFill>
              </a:rPr>
              <a:t> s analgetikem </a:t>
            </a:r>
            <a:r>
              <a:rPr lang="cs-CZ" altLang="cs-CZ" sz="1100" dirty="0" err="1">
                <a:solidFill>
                  <a:srgbClr val="0070C0"/>
                </a:solidFill>
              </a:rPr>
              <a:t>Mesocain</a:t>
            </a:r>
            <a:r>
              <a:rPr lang="cs-CZ" altLang="cs-CZ" sz="1100" dirty="0">
                <a:solidFill>
                  <a:srgbClr val="0070C0"/>
                </a:solidFill>
              </a:rPr>
              <a:t> </a:t>
            </a:r>
            <a:r>
              <a:rPr lang="cs-CZ" altLang="cs-CZ" sz="1100" dirty="0"/>
              <a:t>(</a:t>
            </a:r>
            <a:r>
              <a:rPr lang="cs-CZ" altLang="cs-CZ" sz="1100" dirty="0" err="1"/>
              <a:t>Tyrdal</a:t>
            </a:r>
            <a:r>
              <a:rPr lang="cs-CZ" altLang="cs-CZ" sz="1100" dirty="0"/>
              <a:t>, 2004)</a:t>
            </a:r>
          </a:p>
        </p:txBody>
      </p:sp>
      <p:sp>
        <p:nvSpPr>
          <p:cNvPr id="30729" name="TextovéPole 8">
            <a:extLst>
              <a:ext uri="{FF2B5EF4-FFF2-40B4-BE49-F238E27FC236}">
                <a16:creationId xmlns:a16="http://schemas.microsoft.com/office/drawing/2014/main" id="{C7A85D94-95B5-4C69-B00B-33EA7373A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250" y="1354871"/>
            <a:ext cx="2108200" cy="1200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9900"/>
                </a:solidFill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009900"/>
                </a:solidFill>
              </a:rPr>
              <a:t>kineziotejp</a:t>
            </a:r>
            <a:endParaRPr lang="cs-CZ" altLang="cs-CZ" sz="1600" dirty="0">
              <a:solidFill>
                <a:srgbClr val="0099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9900"/>
                </a:solidFill>
                <a:hlinkClick r:id="rId7"/>
              </a:rPr>
              <a:t>„tenisového lokte</a:t>
            </a:r>
            <a:r>
              <a:rPr lang="cs-CZ" altLang="cs-CZ" sz="1600" dirty="0">
                <a:solidFill>
                  <a:srgbClr val="009900"/>
                </a:solidFill>
              </a:rPr>
              <a:t>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(KIONESIOMAX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Petr Maroušek, </a:t>
            </a:r>
            <a:r>
              <a:rPr lang="cs-CZ" altLang="cs-CZ" sz="1200" dirty="0" err="1"/>
              <a:t>DiS</a:t>
            </a:r>
            <a:r>
              <a:rPr lang="cs-CZ" altLang="cs-CZ" sz="1200" dirty="0"/>
              <a:t>.)</a:t>
            </a:r>
            <a:endParaRPr lang="cs-CZ" altLang="cs-CZ" sz="1600" dirty="0">
              <a:solidFill>
                <a:srgbClr val="009900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5EC1C9E-6BEE-4324-B4E9-67019891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tenis 2/7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34B">
            <a:extLst>
              <a:ext uri="{FF2B5EF4-FFF2-40B4-BE49-F238E27FC236}">
                <a16:creationId xmlns:a16="http://schemas.microsoft.com/office/drawing/2014/main" id="{C2CC37E3-A35D-4FD4-B1A4-69FA99B25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 b="19437"/>
          <a:stretch/>
        </p:blipFill>
        <p:spPr bwMode="auto">
          <a:xfrm>
            <a:off x="7263305" y="1279939"/>
            <a:ext cx="4586162" cy="21801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2" descr="717">
            <a:extLst>
              <a:ext uri="{FF2B5EF4-FFF2-40B4-BE49-F238E27FC236}">
                <a16:creationId xmlns:a16="http://schemas.microsoft.com/office/drawing/2014/main" id="{500CAAFE-C1FA-4781-AE5D-3B4C21E5C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2" b="16686"/>
          <a:stretch/>
        </p:blipFill>
        <p:spPr bwMode="auto">
          <a:xfrm>
            <a:off x="5821940" y="3562383"/>
            <a:ext cx="6027527" cy="29891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4">
            <a:extLst>
              <a:ext uri="{FF2B5EF4-FFF2-40B4-BE49-F238E27FC236}">
                <a16:creationId xmlns:a16="http://schemas.microsoft.com/office/drawing/2014/main" id="{7D4E2B2B-A064-4E50-A3A2-FE4CEE18E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609" y="1278399"/>
            <a:ext cx="48286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400" dirty="0"/>
              <a:t>Opakované silné údery při servisu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→ </a:t>
            </a:r>
            <a:r>
              <a:rPr lang="cs-CZ" altLang="cs-CZ" sz="2400" dirty="0">
                <a:solidFill>
                  <a:srgbClr val="C00000"/>
                </a:solidFill>
              </a:rPr>
              <a:t>nárazy kostí a chrupavek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→ </a:t>
            </a:r>
            <a:r>
              <a:rPr lang="cs-CZ" altLang="cs-CZ" sz="2400" dirty="0">
                <a:solidFill>
                  <a:srgbClr val="C00000"/>
                </a:solidFill>
              </a:rPr>
              <a:t>trh bočních vazů</a:t>
            </a:r>
          </a:p>
        </p:txBody>
      </p:sp>
      <p:sp>
        <p:nvSpPr>
          <p:cNvPr id="21510" name="Obdélník 1">
            <a:extLst>
              <a:ext uri="{FF2B5EF4-FFF2-40B4-BE49-F238E27FC236}">
                <a16:creationId xmlns:a16="http://schemas.microsoft.com/office/drawing/2014/main" id="{606C191F-490A-47BB-A43B-17CCD2A0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717" y="2526880"/>
            <a:ext cx="39939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Opakované silné nárazy </a:t>
            </a:r>
            <a:r>
              <a:rPr lang="cs-CZ" altLang="cs-CZ" sz="2400" dirty="0">
                <a:solidFill>
                  <a:srgbClr val="D20000"/>
                </a:solidFill>
              </a:rPr>
              <a:t>kostních výběžků (okovec)</a:t>
            </a:r>
          </a:p>
        </p:txBody>
      </p:sp>
      <p:sp>
        <p:nvSpPr>
          <p:cNvPr id="21511" name="Obdélník 2">
            <a:extLst>
              <a:ext uri="{FF2B5EF4-FFF2-40B4-BE49-F238E27FC236}">
                <a16:creationId xmlns:a16="http://schemas.microsoft.com/office/drawing/2014/main" id="{147EFA73-FFC5-453F-8C5D-1FC60D941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760" y="714481"/>
            <a:ext cx="70294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Další </a:t>
            </a:r>
            <a:r>
              <a:rPr lang="cs-CZ" altLang="cs-CZ" sz="2400" b="1" dirty="0" err="1">
                <a:solidFill>
                  <a:srgbClr val="C00000"/>
                </a:solidFill>
              </a:rPr>
              <a:t>mikrotraumata</a:t>
            </a:r>
            <a:r>
              <a:rPr lang="cs-CZ" altLang="cs-CZ" sz="2400" b="1" dirty="0">
                <a:solidFill>
                  <a:srgbClr val="C00000"/>
                </a:solidFill>
              </a:rPr>
              <a:t> v oblasti lokte </a:t>
            </a:r>
            <a:r>
              <a:rPr lang="cs-CZ" altLang="cs-CZ" sz="2000" b="1" dirty="0">
                <a:solidFill>
                  <a:srgbClr val="002060"/>
                </a:solidFill>
              </a:rPr>
              <a:t>(tenis, hody)  </a:t>
            </a:r>
          </a:p>
        </p:txBody>
      </p:sp>
      <p:cxnSp>
        <p:nvCxnSpPr>
          <p:cNvPr id="21512" name="Přímá spojnice se šipkou 6">
            <a:extLst>
              <a:ext uri="{FF2B5EF4-FFF2-40B4-BE49-F238E27FC236}">
                <a16:creationId xmlns:a16="http://schemas.microsoft.com/office/drawing/2014/main" id="{5D4ACDE9-DBAD-495D-8032-BC03B426B7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87583" y="3268276"/>
            <a:ext cx="775675" cy="1609175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513" name="Obrázek 11">
            <a:extLst>
              <a:ext uri="{FF2B5EF4-FFF2-40B4-BE49-F238E27FC236}">
                <a16:creationId xmlns:a16="http://schemas.microsoft.com/office/drawing/2014/main" id="{76DC8162-846C-439F-BE2A-3153CE7DB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87" y="3548007"/>
            <a:ext cx="5299109" cy="298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4">
            <a:extLst>
              <a:ext uri="{FF2B5EF4-FFF2-40B4-BE49-F238E27FC236}">
                <a16:creationId xmlns:a16="http://schemas.microsoft.com/office/drawing/2014/main" id="{1762E8A8-CA6C-4017-B3AB-1363A248C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0" y="1369626"/>
            <a:ext cx="28479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E77AF59D-0273-4D17-B131-4FE95847F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tenis 3/7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4">
            <a:extLst>
              <a:ext uri="{FF2B5EF4-FFF2-40B4-BE49-F238E27FC236}">
                <a16:creationId xmlns:a16="http://schemas.microsoft.com/office/drawing/2014/main" id="{59D83376-9CDB-47F1-8CAD-3EF61ACEB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3592513"/>
            <a:ext cx="2430463" cy="321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Obrázek 4">
            <a:extLst>
              <a:ext uri="{FF2B5EF4-FFF2-40B4-BE49-F238E27FC236}">
                <a16:creationId xmlns:a16="http://schemas.microsoft.com/office/drawing/2014/main" id="{AECD72B4-7951-42A1-8908-85E947A7C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9" b="14514"/>
          <a:stretch>
            <a:fillRect/>
          </a:stretch>
        </p:blipFill>
        <p:spPr bwMode="auto">
          <a:xfrm>
            <a:off x="4772026" y="1989139"/>
            <a:ext cx="5451475" cy="153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Obrázek 2">
            <a:extLst>
              <a:ext uri="{FF2B5EF4-FFF2-40B4-BE49-F238E27FC236}">
                <a16:creationId xmlns:a16="http://schemas.microsoft.com/office/drawing/2014/main" id="{7FB47C3C-B952-4C89-A0EA-3DCC4193F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4338638"/>
            <a:ext cx="2232025" cy="2462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Obdélník 2">
            <a:extLst>
              <a:ext uri="{FF2B5EF4-FFF2-40B4-BE49-F238E27FC236}">
                <a16:creationId xmlns:a16="http://schemas.microsoft.com/office/drawing/2014/main" id="{1067398D-9044-4737-8729-0DBFF51F5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743585"/>
            <a:ext cx="9238930" cy="107721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„Tenisové zápěstí“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C00000"/>
                </a:solidFill>
              </a:rPr>
              <a:t>mikrotraumatizace</a:t>
            </a:r>
            <a:r>
              <a:rPr lang="cs-CZ" altLang="cs-CZ" sz="2000" dirty="0">
                <a:solidFill>
                  <a:srgbClr val="C00000"/>
                </a:solidFill>
              </a:rPr>
              <a:t> šlachy natahovače zápěstí </a:t>
            </a:r>
            <a:r>
              <a:rPr lang="cs-CZ" altLang="cs-CZ" sz="2000" i="1" dirty="0"/>
              <a:t>(extenzor </a:t>
            </a:r>
            <a:r>
              <a:rPr lang="cs-CZ" altLang="cs-CZ" sz="2000" i="1" dirty="0" err="1"/>
              <a:t>carpi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ulnaris</a:t>
            </a:r>
            <a:r>
              <a:rPr lang="cs-CZ" altLang="cs-CZ" sz="2000" i="1" dirty="0"/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a vazového poutka </a:t>
            </a:r>
            <a:r>
              <a:rPr lang="cs-CZ" altLang="cs-CZ" sz="2000" i="1" dirty="0"/>
              <a:t>(</a:t>
            </a:r>
            <a:r>
              <a:rPr lang="cs-CZ" altLang="cs-CZ" sz="2000" i="1" dirty="0" err="1"/>
              <a:t>retinaculum</a:t>
            </a:r>
            <a:r>
              <a:rPr lang="cs-CZ" altLang="cs-CZ" sz="2000" i="1" dirty="0"/>
              <a:t>) při backhandu</a:t>
            </a:r>
            <a:endParaRPr lang="cs-CZ" altLang="cs-CZ" sz="2000" dirty="0"/>
          </a:p>
        </p:txBody>
      </p:sp>
      <p:pic>
        <p:nvPicPr>
          <p:cNvPr id="27654" name="Obrázek 7">
            <a:extLst>
              <a:ext uri="{FF2B5EF4-FFF2-40B4-BE49-F238E27FC236}">
                <a16:creationId xmlns:a16="http://schemas.microsoft.com/office/drawing/2014/main" id="{4BE00D3B-1E14-41EF-8C27-51E5D7B8C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13078" b="8871"/>
          <a:stretch>
            <a:fillRect/>
          </a:stretch>
        </p:blipFill>
        <p:spPr bwMode="auto">
          <a:xfrm>
            <a:off x="7275513" y="4513264"/>
            <a:ext cx="2043112" cy="2287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Obrázek 1">
            <a:extLst>
              <a:ext uri="{FF2B5EF4-FFF2-40B4-BE49-F238E27FC236}">
                <a16:creationId xmlns:a16="http://schemas.microsoft.com/office/drawing/2014/main" id="{384CFDB1-C005-4AD0-B0F3-3795A31E6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966913"/>
            <a:ext cx="28797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ovéPole 2">
            <a:hlinkClick r:id="rId7"/>
            <a:extLst>
              <a:ext uri="{FF2B5EF4-FFF2-40B4-BE49-F238E27FC236}">
                <a16:creationId xmlns:a16="http://schemas.microsoft.com/office/drawing/2014/main" id="{BD3FA137-C8DC-4C38-BBDD-3F2221CBE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3592513"/>
            <a:ext cx="2087562" cy="1262062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9900"/>
                </a:solidFill>
              </a:rPr>
              <a:t>VIDEO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9900"/>
                </a:solidFill>
              </a:rPr>
              <a:t>Slow backhand </a:t>
            </a:r>
            <a:r>
              <a:rPr lang="cs-CZ" altLang="cs-CZ" sz="1600"/>
              <a:t>Novak Djokovic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/>
              <a:t>https://www.youtube.com/watch?v=uXdmm9U_k2Y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C131A7A-86A3-44DA-9766-C6EBE5899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tenis 4/7 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3143A3DC-5FA1-4030-A876-24286A198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35" y="2623904"/>
            <a:ext cx="9278517" cy="342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Obdélník 1">
            <a:extLst>
              <a:ext uri="{FF2B5EF4-FFF2-40B4-BE49-F238E27FC236}">
                <a16:creationId xmlns:a16="http://schemas.microsoft.com/office/drawing/2014/main" id="{EAF9463B-2168-41F6-A632-1D98839F5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812746"/>
            <a:ext cx="9238930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Syndrom karpálního tunelu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Přetížení otok šlach a jejich pochev flexorů v omezeném prostoru v zápěstí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solidFill>
                  <a:srgbClr val="C00000"/>
                </a:solidFill>
              </a:rPr>
              <a:t>tlak na </a:t>
            </a:r>
            <a:r>
              <a:rPr lang="cs-CZ" altLang="cs-CZ" sz="2000" dirty="0" err="1">
                <a:solidFill>
                  <a:srgbClr val="C00000"/>
                </a:solidFill>
              </a:rPr>
              <a:t>n.medianus</a:t>
            </a:r>
            <a:r>
              <a:rPr lang="cs-CZ" altLang="cs-CZ" sz="2000" dirty="0">
                <a:solidFill>
                  <a:srgbClr val="C00000"/>
                </a:solidFill>
              </a:rPr>
              <a:t> </a:t>
            </a: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solidFill>
                  <a:srgbClr val="C00000"/>
                </a:solidFill>
              </a:rPr>
              <a:t>poruchy prokrvení zápěstí a ruky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7030A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solidFill>
                  <a:srgbClr val="7030A0"/>
                </a:solidFill>
              </a:rPr>
              <a:t>otok, bolest a problém s pohybem v zápěstí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Léčba: klid, protizánětlivé a </a:t>
            </a:r>
            <a:r>
              <a:rPr lang="cs-CZ" altLang="cs-CZ" sz="2000" dirty="0" err="1">
                <a:solidFill>
                  <a:srgbClr val="0070C0"/>
                </a:solidFill>
              </a:rPr>
              <a:t>protibolestivé</a:t>
            </a:r>
            <a:r>
              <a:rPr lang="cs-CZ" altLang="cs-CZ" sz="2000" dirty="0">
                <a:solidFill>
                  <a:srgbClr val="0070C0"/>
                </a:solidFill>
              </a:rPr>
              <a:t> léky, příp. operace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5F9F196-4857-4473-A087-26A35972A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tenis 5/7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5692509-A82D-44B8-8609-73BDD0F56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977929"/>
              </p:ext>
            </p:extLst>
          </p:nvPr>
        </p:nvGraphicFramePr>
        <p:xfrm>
          <a:off x="1307123" y="1945254"/>
          <a:ext cx="9577752" cy="2967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5579">
                  <a:extLst>
                    <a:ext uri="{9D8B030D-6E8A-4147-A177-3AD203B41FA5}">
                      <a16:colId xmlns:a16="http://schemas.microsoft.com/office/drawing/2014/main" val="189752122"/>
                    </a:ext>
                  </a:extLst>
                </a:gridCol>
                <a:gridCol w="1916911">
                  <a:extLst>
                    <a:ext uri="{9D8B030D-6E8A-4147-A177-3AD203B41FA5}">
                      <a16:colId xmlns:a16="http://schemas.microsoft.com/office/drawing/2014/main" val="1467907758"/>
                    </a:ext>
                  </a:extLst>
                </a:gridCol>
                <a:gridCol w="2082560">
                  <a:extLst>
                    <a:ext uri="{9D8B030D-6E8A-4147-A177-3AD203B41FA5}">
                      <a16:colId xmlns:a16="http://schemas.microsoft.com/office/drawing/2014/main" val="695203884"/>
                    </a:ext>
                  </a:extLst>
                </a:gridCol>
                <a:gridCol w="2235823">
                  <a:extLst>
                    <a:ext uri="{9D8B030D-6E8A-4147-A177-3AD203B41FA5}">
                      <a16:colId xmlns:a16="http://schemas.microsoft.com/office/drawing/2014/main" val="2683507707"/>
                    </a:ext>
                  </a:extLst>
                </a:gridCol>
                <a:gridCol w="1756879">
                  <a:extLst>
                    <a:ext uri="{9D8B030D-6E8A-4147-A177-3AD203B41FA5}">
                      <a16:colId xmlns:a16="http://schemas.microsoft.com/office/drawing/2014/main" val="3826604132"/>
                    </a:ext>
                  </a:extLst>
                </a:gridCol>
              </a:tblGrid>
              <a:tr h="652146"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Zátěž: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Trénink</a:t>
                      </a:r>
                    </a:p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(velké zatížení)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Vysoce intenzivní trénink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910034"/>
                  </a:ext>
                </a:extLst>
              </a:tr>
              <a:tr h="771782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Stádium únavy: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448942"/>
                  </a:ext>
                </a:extLst>
              </a:tr>
              <a:tr h="771782"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Druh únavy: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akutní únava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funkční OR (krátkodobý) 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nefunkční OR (extrémní) 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OTS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624750"/>
                  </a:ext>
                </a:extLst>
              </a:tr>
              <a:tr h="385891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Odpočinek: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dny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týdny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měsíce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měsíce - roky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08827"/>
                  </a:ext>
                </a:extLst>
              </a:tr>
              <a:tr h="385891"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Výkon: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zvýšení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dočasný pokles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stagnace - snížení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snížení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6944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1370AEA-985C-4293-B9B2-3DF2B816A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782" y="1203927"/>
            <a:ext cx="10480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Vývojová stádia únavy, délky potřebného odpočinku a vlivu na výkon. 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3CA4B0-72AC-42C1-B41D-516111673B41}"/>
              </a:ext>
            </a:extLst>
          </p:cNvPr>
          <p:cNvSpPr txBox="1">
            <a:spLocks noChangeArrowheads="1"/>
          </p:cNvSpPr>
          <p:nvPr/>
        </p:nvSpPr>
        <p:spPr>
          <a:xfrm>
            <a:off x="987589" y="276919"/>
            <a:ext cx="10216821" cy="4576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cs-CZ" altLang="cs-CZ" sz="2400" b="1" cap="all" dirty="0">
                <a:solidFill>
                  <a:srgbClr val="C00000"/>
                </a:solidFill>
                <a:latin typeface="+mn-lt"/>
              </a:rPr>
              <a:t>Přetrénování</a:t>
            </a:r>
            <a:endParaRPr lang="cs-CZ" altLang="cs-CZ" sz="2400" cap="all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F44D41-23BD-4068-8C03-87B5C5C076D4}"/>
              </a:ext>
            </a:extLst>
          </p:cNvPr>
          <p:cNvSpPr txBox="1"/>
          <p:nvPr/>
        </p:nvSpPr>
        <p:spPr>
          <a:xfrm>
            <a:off x="1307124" y="5007742"/>
            <a:ext cx="9577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Vysvětlivky: Pro vznik přetrénování je kritický přechod mezi 2. a 3. stádiem únavy – tj. mezi funkčním a nefunkčním přetížením (OR -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overreaching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); OTS -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overtraining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syndrome.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410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Obrázek 1">
            <a:extLst>
              <a:ext uri="{FF2B5EF4-FFF2-40B4-BE49-F238E27FC236}">
                <a16:creationId xmlns:a16="http://schemas.microsoft.com/office/drawing/2014/main" id="{F820F9C3-71B7-417B-A33F-EC30907BE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725" y="2149642"/>
            <a:ext cx="5306873" cy="4561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3">
            <a:extLst>
              <a:ext uri="{FF2B5EF4-FFF2-40B4-BE49-F238E27FC236}">
                <a16:creationId xmlns:a16="http://schemas.microsoft.com/office/drawing/2014/main" id="{9CED4660-E17C-490A-92E8-B7BEADE3C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2" y="791012"/>
            <a:ext cx="2152829" cy="296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Obdélník 2">
            <a:extLst>
              <a:ext uri="{FF2B5EF4-FFF2-40B4-BE49-F238E27FC236}">
                <a16:creationId xmlns:a16="http://schemas.microsoft.com/office/drawing/2014/main" id="{DB662F4D-073D-4A91-A774-9C02D8AEB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103" y="791012"/>
            <a:ext cx="7897308" cy="200054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</a:rPr>
              <a:t>„Tenisové rameno“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>
                <a:cs typeface="Arial" panose="020B0604020202020204" pitchFamily="34" charset="0"/>
              </a:rPr>
              <a:t>Příčiny</a:t>
            </a:r>
            <a:r>
              <a:rPr lang="cs-CZ" altLang="cs-CZ" sz="2000" dirty="0">
                <a:cs typeface="Arial" panose="020B0604020202020204" pitchFamily="34" charset="0"/>
              </a:rPr>
              <a:t>: oslabené vazy a svaly, zatížení vnitřní rotací paže v rameni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→ přetížení + narážení → poškození – zánět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šlach svalů (vnitřních rotátorů)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subakromiální</a:t>
            </a:r>
            <a:r>
              <a:rPr lang="cs-CZ" alt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 burzy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cs typeface="Arial" panose="020B0604020202020204" pitchFamily="34" charset="0"/>
              </a:rPr>
              <a:t>→ bolest ramene</a:t>
            </a:r>
          </a:p>
        </p:txBody>
      </p:sp>
      <p:pic>
        <p:nvPicPr>
          <p:cNvPr id="34823" name="Obrázek 4">
            <a:extLst>
              <a:ext uri="{FF2B5EF4-FFF2-40B4-BE49-F238E27FC236}">
                <a16:creationId xmlns:a16="http://schemas.microsoft.com/office/drawing/2014/main" id="{3D1AED93-8DB5-44A4-91C0-49242B527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1" b="14771"/>
          <a:stretch>
            <a:fillRect/>
          </a:stretch>
        </p:blipFill>
        <p:spPr bwMode="auto">
          <a:xfrm>
            <a:off x="2461154" y="3096126"/>
            <a:ext cx="4150716" cy="36147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29153E3-CA6B-4C48-961E-49E60BE3F950}"/>
              </a:ext>
            </a:extLst>
          </p:cNvPr>
          <p:cNvSpPr txBox="1"/>
          <p:nvPr/>
        </p:nvSpPr>
        <p:spPr>
          <a:xfrm>
            <a:off x="336347" y="4903480"/>
            <a:ext cx="1912937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0B050"/>
                </a:solidFill>
                <a:hlinkClick r:id="" action="ppaction://noaction"/>
              </a:rPr>
              <a:t>VIDEO:</a:t>
            </a:r>
          </a:p>
          <a:p>
            <a:pPr algn="ctr">
              <a:defRPr/>
            </a:pPr>
            <a:r>
              <a:rPr lang="cs-CZ" sz="2000" dirty="0">
                <a:solidFill>
                  <a:srgbClr val="00B050"/>
                </a:solidFill>
                <a:hlinkClick r:id="" action="ppaction://noaction"/>
              </a:rPr>
              <a:t>Bolest ramene</a:t>
            </a:r>
            <a:endParaRPr lang="cs-CZ" sz="2000" dirty="0">
              <a:solidFill>
                <a:srgbClr val="00B050"/>
              </a:solidFill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476880E1-E29C-4B94-A725-2A0385133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tenis 6/7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52" name="Obrázek 2">
            <a:extLst>
              <a:ext uri="{FF2B5EF4-FFF2-40B4-BE49-F238E27FC236}">
                <a16:creationId xmlns:a16="http://schemas.microsoft.com/office/drawing/2014/main" id="{001A9E5B-50A8-413E-BBFB-2F3937AAF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35" y="1500383"/>
            <a:ext cx="4107303" cy="273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Obrázek 2">
            <a:extLst>
              <a:ext uri="{FF2B5EF4-FFF2-40B4-BE49-F238E27FC236}">
                <a16:creationId xmlns:a16="http://schemas.microsoft.com/office/drawing/2014/main" id="{39307333-17C3-4019-BA38-5F8E1E74B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79" r="-1450" b="3974"/>
          <a:stretch/>
        </p:blipFill>
        <p:spPr bwMode="auto">
          <a:xfrm>
            <a:off x="5749896" y="1510942"/>
            <a:ext cx="4965569" cy="4891087"/>
          </a:xfrm>
          <a:prstGeom prst="rect">
            <a:avLst/>
          </a:prstGeom>
          <a:solidFill>
            <a:srgbClr val="E7FFFF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" name="Rectangle 1">
            <a:extLst>
              <a:ext uri="{FF2B5EF4-FFF2-40B4-BE49-F238E27FC236}">
                <a16:creationId xmlns:a16="http://schemas.microsoft.com/office/drawing/2014/main" id="{BC538BDF-AA4D-489C-B882-10DCCE204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2BBC5113-53E2-4DA4-B32D-30E20DF22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3467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80934BD9-67B4-46B4-B2D8-F10310CFE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35AD1855-89CF-449F-A065-E2EFE453D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CF4073F4-03AF-4977-963D-CA7092C19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23004593-A06D-4AD4-926E-D73149987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3467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AFABF2E6-7165-41EB-B73B-AB41B728B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F5B63BA9-132C-4BA9-A2BD-8705A00E6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2F950697-2B3D-4294-A53C-E1FD00A2E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3F49088F-B948-4785-9F93-0216AA06A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CAF53559-1B6A-4AB5-B981-CC3842F43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DF44DB4-AF88-417D-91EB-01F4E81A4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44101681-01C3-4785-A51A-69D12036B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9" y="13902"/>
            <a:ext cx="65" cy="276999"/>
          </a:xfrm>
          <a:prstGeom prst="rect">
            <a:avLst/>
          </a:prstGeom>
          <a:solidFill>
            <a:srgbClr val="3467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46" name="Obdélník 2">
            <a:extLst>
              <a:ext uri="{FF2B5EF4-FFF2-40B4-BE49-F238E27FC236}">
                <a16:creationId xmlns:a16="http://schemas.microsoft.com/office/drawing/2014/main" id="{4BC987DA-5594-4335-9E2E-3356965F6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746213"/>
            <a:ext cx="9238930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„Uzavřený kruh řetězení příčin a problémů u tenistů“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 dirty="0"/>
              <a:t>(Van der </a:t>
            </a:r>
            <a:r>
              <a:rPr lang="cs-CZ" altLang="cs-CZ" sz="1400" dirty="0" err="1"/>
              <a:t>Hoeven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Kibler</a:t>
            </a:r>
            <a:r>
              <a:rPr lang="cs-CZ" altLang="cs-CZ" sz="1400" dirty="0"/>
              <a:t>. </a:t>
            </a:r>
            <a:r>
              <a:rPr lang="cs-CZ" altLang="cs-CZ" sz="1400" dirty="0" err="1"/>
              <a:t>Shoulder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injuries</a:t>
            </a:r>
            <a:r>
              <a:rPr lang="cs-CZ" altLang="cs-CZ" sz="1400" dirty="0"/>
              <a:t> in tenis </a:t>
            </a:r>
            <a:r>
              <a:rPr lang="cs-CZ" altLang="cs-CZ" sz="1400" dirty="0" err="1"/>
              <a:t>players</a:t>
            </a:r>
            <a:r>
              <a:rPr lang="cs-CZ" altLang="cs-CZ" sz="1400" dirty="0"/>
              <a:t>. </a:t>
            </a:r>
            <a:r>
              <a:rPr lang="cs-CZ" altLang="cs-CZ" sz="1400" dirty="0" err="1"/>
              <a:t>British</a:t>
            </a:r>
            <a:r>
              <a:rPr lang="cs-CZ" altLang="cs-CZ" sz="1400" dirty="0"/>
              <a:t> </a:t>
            </a:r>
            <a:r>
              <a:rPr lang="cs-CZ" altLang="cs-CZ" sz="1400" dirty="0" err="1"/>
              <a:t>Journal</a:t>
            </a:r>
            <a:r>
              <a:rPr lang="cs-CZ" altLang="cs-CZ" sz="1400" dirty="0"/>
              <a:t> of </a:t>
            </a:r>
            <a:r>
              <a:rPr lang="cs-CZ" altLang="cs-CZ" sz="1400" dirty="0" err="1"/>
              <a:t>Sports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Medicine</a:t>
            </a:r>
            <a:r>
              <a:rPr lang="cs-CZ" altLang="cs-CZ" sz="1400" dirty="0"/>
              <a:t>, 40, 2006,5)</a:t>
            </a:r>
          </a:p>
        </p:txBody>
      </p:sp>
      <p:sp>
        <p:nvSpPr>
          <p:cNvPr id="22547" name="Zahnutá šipka doleva 1">
            <a:extLst>
              <a:ext uri="{FF2B5EF4-FFF2-40B4-BE49-F238E27FC236}">
                <a16:creationId xmlns:a16="http://schemas.microsoft.com/office/drawing/2014/main" id="{B93A95F8-1956-479E-9A64-014FCAB35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2036" y="1510939"/>
            <a:ext cx="1152525" cy="4625137"/>
          </a:xfrm>
          <a:prstGeom prst="curvedLeftArrow">
            <a:avLst>
              <a:gd name="adj1" fmla="val 25011"/>
              <a:gd name="adj2" fmla="val 50002"/>
              <a:gd name="adj3" fmla="val 25000"/>
            </a:avLst>
          </a:prstGeom>
          <a:solidFill>
            <a:srgbClr val="D8FBFE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48" name="Zahnutá šipka doleva 22">
            <a:extLst>
              <a:ext uri="{FF2B5EF4-FFF2-40B4-BE49-F238E27FC236}">
                <a16:creationId xmlns:a16="http://schemas.microsoft.com/office/drawing/2014/main" id="{6E7F05A4-DA7D-4788-847D-7441831235A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91524" y="3473087"/>
            <a:ext cx="720725" cy="2429959"/>
          </a:xfrm>
          <a:prstGeom prst="curvedLeftArrow">
            <a:avLst>
              <a:gd name="adj1" fmla="val 24973"/>
              <a:gd name="adj2" fmla="val 49946"/>
              <a:gd name="adj3" fmla="val 25000"/>
            </a:avLst>
          </a:prstGeom>
          <a:solidFill>
            <a:srgbClr val="E7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50" name="Zahnutá šipka doleva 24">
            <a:extLst>
              <a:ext uri="{FF2B5EF4-FFF2-40B4-BE49-F238E27FC236}">
                <a16:creationId xmlns:a16="http://schemas.microsoft.com/office/drawing/2014/main" id="{BF8A80DC-0975-4F79-BC8E-D9C8F277A0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94698" y="1510939"/>
            <a:ext cx="719137" cy="1962147"/>
          </a:xfrm>
          <a:prstGeom prst="curvedLeftArrow">
            <a:avLst>
              <a:gd name="adj1" fmla="val 25022"/>
              <a:gd name="adj2" fmla="val 50051"/>
              <a:gd name="adj3" fmla="val 25000"/>
            </a:avLst>
          </a:prstGeom>
          <a:solidFill>
            <a:srgbClr val="E7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A83788A-980C-41D4-9D1D-C37C419E292D}"/>
              </a:ext>
            </a:extLst>
          </p:cNvPr>
          <p:cNvSpPr txBox="1"/>
          <p:nvPr/>
        </p:nvSpPr>
        <p:spPr>
          <a:xfrm>
            <a:off x="842551" y="4579608"/>
            <a:ext cx="5809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 pro prevenci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Postupné odstranění všech příčin v řetězci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Menší kroky nohou nízko na kurtu</a:t>
            </a:r>
            <a:endParaRPr lang="cs-CZ" sz="2000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Správná technika pohybu</a:t>
            </a: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094873C0-5BE1-473D-B707-F266A4C53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tenis 7/7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7" grpId="0" animBg="1"/>
      <p:bldP spid="22548" grpId="0" animBg="1"/>
      <p:bldP spid="22550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85251F0D-02FB-47A7-A6A2-BD249E150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77" y="814174"/>
            <a:ext cx="1160584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Poškození mozku </a:t>
            </a:r>
            <a:r>
              <a:rPr lang="cs-CZ" altLang="cs-CZ" sz="2400" b="1" dirty="0">
                <a:solidFill>
                  <a:srgbClr val="002060"/>
                </a:solidFill>
              </a:rPr>
              <a:t>boxerů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(20 profesionálů, 24 amatérů; </a:t>
            </a:r>
            <a:r>
              <a:rPr lang="cs-CZ" altLang="cs-CZ" sz="1800" i="1" dirty="0"/>
              <a:t>(G. </a:t>
            </a:r>
            <a:r>
              <a:rPr lang="cs-CZ" altLang="cs-CZ" sz="1800" i="1" dirty="0" err="1"/>
              <a:t>Rodriguez</a:t>
            </a:r>
            <a:r>
              <a:rPr lang="cs-CZ" altLang="cs-CZ" sz="1800" i="1" dirty="0"/>
              <a:t> et al. 1998)</a:t>
            </a:r>
            <a:endParaRPr lang="cs-CZ" altLang="cs-CZ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u="sng" dirty="0">
                <a:solidFill>
                  <a:srgbClr val="002060"/>
                </a:solidFill>
              </a:rPr>
              <a:t>U 75% (25% </a:t>
            </a:r>
            <a:r>
              <a:rPr lang="cs-CZ" altLang="cs-CZ" sz="2000" u="sng" dirty="0" err="1">
                <a:solidFill>
                  <a:srgbClr val="002060"/>
                </a:solidFill>
              </a:rPr>
              <a:t>signif</a:t>
            </a:r>
            <a:r>
              <a:rPr lang="cs-CZ" altLang="cs-CZ" sz="2000" u="sng" dirty="0">
                <a:solidFill>
                  <a:srgbClr val="002060"/>
                </a:solidFill>
              </a:rPr>
              <a:t>.) profesionálních boxerů</a:t>
            </a:r>
            <a:r>
              <a:rPr lang="cs-CZ" altLang="cs-CZ" sz="2000" dirty="0">
                <a:solidFill>
                  <a:srgbClr val="002060"/>
                </a:solidFill>
              </a:rPr>
              <a:t> byla zjištěna </a:t>
            </a:r>
            <a:r>
              <a:rPr lang="cs-CZ" altLang="cs-CZ" sz="2000" b="1" dirty="0">
                <a:solidFill>
                  <a:srgbClr val="C00000"/>
                </a:solidFill>
                <a:sym typeface="Symbol" panose="05050102010706020507" pitchFamily="18" charset="2"/>
              </a:rPr>
              <a:t></a:t>
            </a:r>
            <a:r>
              <a:rPr lang="cs-CZ" altLang="cs-CZ" sz="2000" b="1" dirty="0">
                <a:solidFill>
                  <a:srgbClr val="C00000"/>
                </a:solidFill>
              </a:rPr>
              <a:t> celkový průtok krve mozkem</a:t>
            </a:r>
            <a:r>
              <a:rPr lang="cs-CZ" altLang="cs-CZ" sz="2000" dirty="0">
                <a:solidFill>
                  <a:srgbClr val="002060"/>
                </a:solidFill>
              </a:rPr>
              <a:t>, na rozdíl od amatérských boxerů a judistů.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u="sng" dirty="0">
                <a:solidFill>
                  <a:srgbClr val="002060"/>
                </a:solidFill>
              </a:rPr>
              <a:t>U 35% profesionálních a 29% amatérských boxerů</a:t>
            </a:r>
            <a:r>
              <a:rPr lang="cs-CZ" altLang="cs-CZ" sz="2000" dirty="0">
                <a:solidFill>
                  <a:srgbClr val="002060"/>
                </a:solidFill>
              </a:rPr>
              <a:t> bylo zjištěno </a:t>
            </a:r>
            <a:r>
              <a:rPr lang="cs-CZ" altLang="cs-CZ" sz="2000" b="1" dirty="0">
                <a:solidFill>
                  <a:srgbClr val="C00000"/>
                </a:solidFill>
                <a:sym typeface="Symbol" panose="05050102010706020507" pitchFamily="18" charset="2"/>
              </a:rPr>
              <a:t></a:t>
            </a:r>
            <a:r>
              <a:rPr lang="cs-CZ" altLang="cs-CZ" sz="2000" b="1" dirty="0">
                <a:solidFill>
                  <a:srgbClr val="C00000"/>
                </a:solidFill>
              </a:rPr>
              <a:t> regionální prokrvení mozku</a:t>
            </a:r>
            <a:r>
              <a:rPr lang="cs-CZ" altLang="cs-CZ" sz="2000" dirty="0">
                <a:solidFill>
                  <a:srgbClr val="C00000"/>
                </a:solidFill>
              </a:rPr>
              <a:t> </a:t>
            </a:r>
            <a:r>
              <a:rPr lang="cs-CZ" altLang="cs-CZ" sz="2000" dirty="0">
                <a:solidFill>
                  <a:srgbClr val="002060"/>
                </a:solidFill>
              </a:rPr>
              <a:t>(fronto-centrálně).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u="sng" dirty="0">
                <a:solidFill>
                  <a:srgbClr val="002060"/>
                </a:solidFill>
              </a:rPr>
              <a:t>U 12,5% amatérských boxerů</a:t>
            </a:r>
            <a:r>
              <a:rPr lang="cs-CZ" altLang="cs-CZ" sz="2000" dirty="0">
                <a:solidFill>
                  <a:srgbClr val="002060"/>
                </a:solidFill>
              </a:rPr>
              <a:t> byla zjištěno </a:t>
            </a:r>
            <a:r>
              <a:rPr lang="cs-CZ" altLang="cs-CZ" sz="2000" b="1" dirty="0">
                <a:solidFill>
                  <a:srgbClr val="C00000"/>
                </a:solidFill>
                <a:sym typeface="Symbol" panose="05050102010706020507" pitchFamily="18" charset="2"/>
              </a:rPr>
              <a:t></a:t>
            </a:r>
            <a:r>
              <a:rPr lang="cs-CZ" altLang="cs-CZ" sz="2000" b="1" dirty="0">
                <a:solidFill>
                  <a:srgbClr val="C00000"/>
                </a:solidFill>
              </a:rPr>
              <a:t> celkové prokrvení mozku</a:t>
            </a:r>
            <a:r>
              <a:rPr lang="cs-CZ" altLang="cs-CZ" sz="2000" dirty="0">
                <a:solidFill>
                  <a:srgbClr val="002060"/>
                </a:solidFill>
              </a:rPr>
              <a:t>, ve srovnání s kontrolní skupinou zdravých nesportovců.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Nebyla zjištěna korelace mezi hodnotami prokrvení a počtem zápasů.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u="sng" dirty="0">
                <a:solidFill>
                  <a:srgbClr val="002060"/>
                </a:solidFill>
              </a:rPr>
              <a:t>U 15% profesionálních boxerů</a:t>
            </a:r>
            <a:r>
              <a:rPr lang="cs-CZ" altLang="cs-CZ" sz="2000" dirty="0">
                <a:solidFill>
                  <a:srgbClr val="002060"/>
                </a:solidFill>
              </a:rPr>
              <a:t> bylo zjištěno </a:t>
            </a:r>
            <a:r>
              <a:rPr lang="cs-CZ" altLang="cs-CZ" sz="2000" b="1" dirty="0">
                <a:solidFill>
                  <a:srgbClr val="C00000"/>
                </a:solidFill>
              </a:rPr>
              <a:t>abnormální EEG</a:t>
            </a:r>
            <a:r>
              <a:rPr lang="cs-CZ" altLang="cs-CZ" sz="2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8195" name="Picture 4" descr="Box7">
            <a:extLst>
              <a:ext uri="{FF2B5EF4-FFF2-40B4-BE49-F238E27FC236}">
                <a16:creationId xmlns:a16="http://schemas.microsoft.com/office/drawing/2014/main" id="{584F88B6-0F39-4058-BD6E-504640E41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022" y="3336860"/>
            <a:ext cx="2925269" cy="18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A6B7BFD-4409-4B06-874A-DE9CA1CF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661" y="5232105"/>
            <a:ext cx="797326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i="1" dirty="0"/>
              <a:t>Od 2013 jsou zrušeny přilby v amatérském boxu 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"Nevím, zda to bude přínos, nebo ne, ale </a:t>
            </a:r>
            <a:r>
              <a:rPr lang="cs-CZ" altLang="cs-CZ" sz="2000" b="1" dirty="0">
                <a:solidFill>
                  <a:srgbClr val="FF0000"/>
                </a:solidFill>
              </a:rPr>
              <a:t>určitě to přinese zranění, před kterými helma především chrání," </a:t>
            </a:r>
            <a:r>
              <a:rPr lang="cs-CZ" altLang="cs-CZ" sz="2000" dirty="0"/>
              <a:t>řekla současná česká jednička amatérského boxu Zdeněk Chládek“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/>
              <a:t>Zdroj: </a:t>
            </a:r>
            <a:r>
              <a:rPr lang="cs-CZ" altLang="cs-CZ" sz="1200" dirty="0">
                <a:hlinkClick r:id="rId3"/>
              </a:rPr>
              <a:t>http://sport.idnes.cz/box-pravidla-c9k-/sporty.aspx?c=A130314_155152_sporty_rou</a:t>
            </a:r>
            <a:endParaRPr lang="cs-CZ" altLang="cs-CZ" sz="1200" dirty="0"/>
          </a:p>
        </p:txBody>
      </p:sp>
      <p:pic>
        <p:nvPicPr>
          <p:cNvPr id="7" name="Picture 7" descr="Box - 1">
            <a:extLst>
              <a:ext uri="{FF2B5EF4-FFF2-40B4-BE49-F238E27FC236}">
                <a16:creationId xmlns:a16="http://schemas.microsoft.com/office/drawing/2014/main" id="{92419D08-CCF7-4658-91CD-5AB545497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0" y="4675554"/>
            <a:ext cx="2989138" cy="199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67ED92-D7E6-45FC-AE67-23B9D51E4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14313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CHRONICKÁ POŠKOZENÍ Z PŘETÍŽENÍ – „MIKROTRAUMATA“ </a:t>
            </a:r>
            <a:r>
              <a:rPr lang="cs-CZ" altLang="cs-CZ" sz="2000" b="1" dirty="0">
                <a:solidFill>
                  <a:srgbClr val="002060"/>
                </a:solidFill>
              </a:rPr>
              <a:t>– box 1/2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83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goinggentleintothatgoodnight.files.wordpress.com/2015/03/cte-at-a-glance.jpg">
            <a:extLst>
              <a:ext uri="{FF2B5EF4-FFF2-40B4-BE49-F238E27FC236}">
                <a16:creationId xmlns:a16="http://schemas.microsoft.com/office/drawing/2014/main" id="{BC65837F-B4B9-4492-9464-3ACEDBFE4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2"/>
          <a:stretch/>
        </p:blipFill>
        <p:spPr bwMode="auto">
          <a:xfrm>
            <a:off x="250437" y="3316822"/>
            <a:ext cx="5845563" cy="33105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Obdélník 2">
            <a:extLst>
              <a:ext uri="{FF2B5EF4-FFF2-40B4-BE49-F238E27FC236}">
                <a16:creationId xmlns:a16="http://schemas.microsoft.com/office/drawing/2014/main" id="{F0E3AF15-9846-409F-98DC-2648ADD6C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371" y="5742431"/>
            <a:ext cx="5908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Chronic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Traumatic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Encephalopathy</a:t>
            </a:r>
            <a:r>
              <a:rPr lang="cs-CZ" altLang="cs-CZ" sz="2000" b="1" dirty="0"/>
              <a:t> (CTE)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cs-CZ" sz="1200" b="1" dirty="0"/>
              <a:t>Courtesy of Sports Legacy Institute (</a:t>
            </a:r>
            <a:r>
              <a:rPr lang="en-US" altLang="cs-CZ" sz="1200" b="1" dirty="0">
                <a:hlinkClick r:id="rId3"/>
              </a:rPr>
              <a:t>http://www.sportslegacy.org/</a:t>
            </a:r>
            <a:r>
              <a:rPr lang="en-US" altLang="cs-CZ" sz="1200" b="1" dirty="0"/>
              <a:t>)</a:t>
            </a:r>
            <a:endParaRPr lang="cs-CZ" altLang="cs-CZ" sz="2400" dirty="0"/>
          </a:p>
        </p:txBody>
      </p:sp>
      <p:pic>
        <p:nvPicPr>
          <p:cNvPr id="7" name="Picture 2" descr="https://goinggentleintothatgoodnight.files.wordpress.com/2015/03/cte-at-a-glance.jpg">
            <a:extLst>
              <a:ext uri="{FF2B5EF4-FFF2-40B4-BE49-F238E27FC236}">
                <a16:creationId xmlns:a16="http://schemas.microsoft.com/office/drawing/2014/main" id="{C6F86C7C-50A8-4428-8B61-252A5DD6B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2"/>
          <a:stretch/>
        </p:blipFill>
        <p:spPr bwMode="auto">
          <a:xfrm>
            <a:off x="6125110" y="109150"/>
            <a:ext cx="6056955" cy="54241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32CBD5A2-1446-441E-9E47-B0933C760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37" y="610678"/>
            <a:ext cx="5960329" cy="232371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Chronické poškození mozku </a:t>
            </a:r>
            <a:r>
              <a:rPr lang="cs-CZ" altLang="cs-CZ" sz="2400" b="1" dirty="0">
                <a:solidFill>
                  <a:srgbClr val="002060"/>
                </a:solidFill>
              </a:rPr>
              <a:t>boxerů </a:t>
            </a:r>
            <a:r>
              <a:rPr lang="cs-CZ" altLang="cs-CZ" sz="2400" b="1" dirty="0">
                <a:solidFill>
                  <a:srgbClr val="C00000"/>
                </a:solidFill>
              </a:rPr>
              <a:t>(CTBI – </a:t>
            </a:r>
            <a:r>
              <a:rPr lang="cs-CZ" altLang="cs-CZ" sz="2400" b="1" dirty="0" err="1">
                <a:solidFill>
                  <a:srgbClr val="C00000"/>
                </a:solidFill>
              </a:rPr>
              <a:t>chronic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traumatic</a:t>
            </a:r>
            <a:r>
              <a:rPr lang="cs-CZ" altLang="cs-CZ" sz="2400" b="1" dirty="0">
                <a:solidFill>
                  <a:srgbClr val="C00000"/>
                </a:solidFill>
              </a:rPr>
              <a:t> brain </a:t>
            </a:r>
            <a:r>
              <a:rPr lang="cs-CZ" altLang="cs-CZ" sz="2400" b="1" dirty="0" err="1">
                <a:solidFill>
                  <a:srgbClr val="C00000"/>
                </a:solidFill>
              </a:rPr>
              <a:t>injury</a:t>
            </a:r>
            <a:r>
              <a:rPr lang="cs-CZ" altLang="cs-CZ" sz="2400" b="1" dirty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1800" dirty="0"/>
              <a:t>u 20% profesionálních boxerů; </a:t>
            </a:r>
            <a:r>
              <a:rPr lang="cs-CZ" altLang="cs-CZ" sz="1800" i="1" dirty="0"/>
              <a:t>(B.D. Jordan, 2000)</a:t>
            </a:r>
            <a:endParaRPr lang="cs-CZ" altLang="cs-CZ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má společné znaky s Alzheimerovou nemocí</a:t>
            </a:r>
            <a:r>
              <a:rPr lang="cs-CZ" altLang="cs-CZ" sz="2000" dirty="0">
                <a:solidFill>
                  <a:srgbClr val="002060"/>
                </a:solidFill>
              </a:rPr>
              <a:t> </a:t>
            </a:r>
            <a:r>
              <a:rPr lang="cs-CZ" altLang="cs-CZ" sz="2000" dirty="0" err="1"/>
              <a:t>neurofibrilární</a:t>
            </a:r>
            <a:r>
              <a:rPr lang="cs-CZ" altLang="cs-CZ" sz="2000" dirty="0"/>
              <a:t> triangly, difusní amyloidní plaky, úbytek acetylcholinu, změnu </a:t>
            </a:r>
            <a:r>
              <a:rPr lang="cs-CZ" altLang="cs-CZ" sz="2000" dirty="0" err="1"/>
              <a:t>imunoreaktivity</a:t>
            </a:r>
            <a:endParaRPr lang="cs-CZ" altLang="cs-CZ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4DE9B8-FFC5-4D97-A5DD-92CC41315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14313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CHRONICKÁ POŠKOZENÍ Z PŘETÍŽENÍ – „MIKROTRAUMATA“ </a:t>
            </a:r>
            <a:r>
              <a:rPr lang="cs-CZ" altLang="cs-CZ" sz="2000" b="1" dirty="0">
                <a:solidFill>
                  <a:srgbClr val="002060"/>
                </a:solidFill>
              </a:rPr>
              <a:t>– box 2/2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5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>
            <a:extLst>
              <a:ext uri="{FF2B5EF4-FFF2-40B4-BE49-F238E27FC236}">
                <a16:creationId xmlns:a16="http://schemas.microsoft.com/office/drawing/2014/main" id="{D259A498-6E92-4E2D-AD3C-B34FF4569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840" y="4807263"/>
            <a:ext cx="4512785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rgbClr val="0066FF"/>
                </a:solidFill>
              </a:rPr>
              <a:t>AKTUÁLNÍ ZÁTĚŽ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 </a:t>
            </a:r>
            <a:r>
              <a:rPr lang="en-GB" altLang="cs-CZ" sz="2000" dirty="0" err="1"/>
              <a:t>charakter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způsob</a:t>
            </a:r>
            <a:r>
              <a:rPr lang="en-GB" altLang="cs-CZ" sz="2000" dirty="0"/>
              <a:t> </a:t>
            </a:r>
            <a:r>
              <a:rPr lang="cs-CZ" altLang="cs-CZ" sz="2000" dirty="0"/>
              <a:t>pohybu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 </a:t>
            </a:r>
            <a:r>
              <a:rPr lang="en-GB" altLang="cs-CZ" sz="2000" dirty="0" err="1"/>
              <a:t>trvání</a:t>
            </a:r>
            <a:r>
              <a:rPr lang="cs-CZ" altLang="cs-CZ" sz="2000" dirty="0"/>
              <a:t>, intenzita </a:t>
            </a:r>
            <a:r>
              <a:rPr lang="en-GB" altLang="cs-CZ" sz="2000" dirty="0"/>
              <a:t>a </a:t>
            </a:r>
            <a:r>
              <a:rPr lang="cs-CZ" altLang="cs-CZ" sz="2000" dirty="0" err="1"/>
              <a:t>frakvence</a:t>
            </a:r>
            <a:r>
              <a:rPr lang="en-GB" altLang="cs-CZ" sz="2000" dirty="0"/>
              <a:t> </a:t>
            </a:r>
            <a:r>
              <a:rPr lang="cs-CZ" altLang="cs-CZ" sz="2000" dirty="0"/>
              <a:t>pohybu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 </a:t>
            </a:r>
            <a:r>
              <a:rPr lang="en-GB" altLang="cs-CZ" sz="2000" dirty="0" err="1"/>
              <a:t>trvání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frekvenc</a:t>
            </a:r>
            <a:r>
              <a:rPr lang="cs-CZ" altLang="cs-CZ" sz="2000" dirty="0"/>
              <a:t>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odpočinku</a:t>
            </a:r>
            <a:r>
              <a:rPr lang="cs-CZ" altLang="cs-CZ" sz="2000" dirty="0"/>
              <a:t>, regenerace sil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 odezva organizmu (oxid. stres …)</a:t>
            </a:r>
            <a:endParaRPr lang="en-GB" altLang="cs-CZ" sz="2000" dirty="0"/>
          </a:p>
        </p:txBody>
      </p:sp>
      <p:sp>
        <p:nvSpPr>
          <p:cNvPr id="11267" name="Text Box 6">
            <a:extLst>
              <a:ext uri="{FF2B5EF4-FFF2-40B4-BE49-F238E27FC236}">
                <a16:creationId xmlns:a16="http://schemas.microsoft.com/office/drawing/2014/main" id="{713FC2DE-8980-4F5F-9327-253D86EF6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03" y="1686511"/>
            <a:ext cx="3312478" cy="3477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chemeClr val="hlink"/>
                </a:solidFill>
              </a:rPr>
              <a:t>MÍRA  ADAPTACE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 adaptace </a:t>
            </a:r>
            <a:r>
              <a:rPr lang="en-GB" altLang="cs-CZ" sz="2000" dirty="0" err="1"/>
              <a:t>struktur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pohybového</a:t>
            </a:r>
            <a:r>
              <a:rPr lang="en-GB" altLang="cs-CZ" sz="2000" dirty="0"/>
              <a:t> </a:t>
            </a:r>
            <a:r>
              <a:rPr lang="en-GB" altLang="cs-CZ" sz="2000" dirty="0" err="1"/>
              <a:t>aparátu</a:t>
            </a:r>
            <a:r>
              <a:rPr lang="en-GB" altLang="cs-CZ" sz="2000" dirty="0"/>
              <a:t> – </a:t>
            </a:r>
            <a:r>
              <a:rPr lang="en-GB" altLang="cs-CZ" sz="2000" dirty="0" err="1"/>
              <a:t>protažení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posílení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svalů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šlach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vazů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posílení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kostí</a:t>
            </a:r>
            <a:r>
              <a:rPr lang="en-GB" altLang="cs-CZ" sz="2000" dirty="0"/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 </a:t>
            </a:r>
            <a:r>
              <a:rPr lang="en-GB" altLang="cs-CZ" sz="2000" dirty="0" err="1"/>
              <a:t>technik</a:t>
            </a:r>
            <a:r>
              <a:rPr lang="cs-CZ" altLang="cs-CZ" sz="2000" dirty="0"/>
              <a:t>a</a:t>
            </a:r>
            <a:r>
              <a:rPr lang="en-GB" altLang="cs-CZ" sz="2000" dirty="0"/>
              <a:t> </a:t>
            </a:r>
            <a:r>
              <a:rPr lang="cs-CZ" altLang="cs-CZ" sz="2000" dirty="0"/>
              <a:t>pohyb</a:t>
            </a:r>
            <a:r>
              <a:rPr lang="en-GB" altLang="cs-CZ" sz="2000" dirty="0"/>
              <a:t>u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 </a:t>
            </a:r>
            <a:r>
              <a:rPr lang="en-GB" altLang="cs-CZ" sz="2000" dirty="0" err="1"/>
              <a:t>adaptace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dalších</a:t>
            </a:r>
            <a:r>
              <a:rPr lang="en-GB" altLang="cs-CZ" sz="2000" dirty="0"/>
              <a:t> </a:t>
            </a:r>
            <a:r>
              <a:rPr lang="en-GB" altLang="cs-CZ" sz="2000" dirty="0" err="1"/>
              <a:t>funkcí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orgánů</a:t>
            </a:r>
            <a:r>
              <a:rPr lang="en-GB" altLang="cs-CZ" sz="2000" dirty="0"/>
              <a:t> </a:t>
            </a:r>
            <a:r>
              <a:rPr lang="en-GB" altLang="cs-CZ" sz="2000" dirty="0" err="1"/>
              <a:t>na</a:t>
            </a:r>
            <a:r>
              <a:rPr lang="en-GB" altLang="cs-CZ" sz="2000" dirty="0"/>
              <a:t> </a:t>
            </a:r>
            <a:r>
              <a:rPr lang="en-GB" altLang="cs-CZ" sz="2000" dirty="0" err="1"/>
              <a:t>zátěž</a:t>
            </a:r>
            <a:r>
              <a:rPr lang="en-GB" altLang="cs-CZ" sz="2000" dirty="0"/>
              <a:t> (</a:t>
            </a:r>
            <a:r>
              <a:rPr lang="en-GB" altLang="cs-CZ" sz="2000" dirty="0" err="1"/>
              <a:t>metabolismus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oběh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termoregulace</a:t>
            </a:r>
            <a:r>
              <a:rPr lang="en-GB" altLang="cs-CZ" sz="2000" dirty="0"/>
              <a:t> </a:t>
            </a:r>
            <a:r>
              <a:rPr lang="en-GB" altLang="cs-CZ" sz="2000" dirty="0" err="1"/>
              <a:t>atd</a:t>
            </a:r>
            <a:r>
              <a:rPr lang="en-GB" altLang="cs-CZ" sz="2000" dirty="0"/>
              <a:t>.)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 </a:t>
            </a:r>
            <a:r>
              <a:rPr lang="en-GB" altLang="cs-CZ" sz="2000" dirty="0" err="1"/>
              <a:t>aktuální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zdravotní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stav</a:t>
            </a:r>
            <a:endParaRPr lang="en-GB" altLang="cs-CZ" sz="2000" dirty="0"/>
          </a:p>
        </p:txBody>
      </p:sp>
      <p:sp>
        <p:nvSpPr>
          <p:cNvPr id="11268" name="Text Box 7">
            <a:extLst>
              <a:ext uri="{FF2B5EF4-FFF2-40B4-BE49-F238E27FC236}">
                <a16:creationId xmlns:a16="http://schemas.microsoft.com/office/drawing/2014/main" id="{7E95F39B-838F-4259-A773-78D97652F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594" y="1715990"/>
            <a:ext cx="3383915" cy="3170099"/>
          </a:xfrm>
          <a:prstGeom prst="rect">
            <a:avLst/>
          </a:prstGeom>
          <a:solidFill>
            <a:schemeClr val="bg1"/>
          </a:solidFill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rgbClr val="009900"/>
                </a:solidFill>
              </a:rPr>
              <a:t>FYZIK. A CHEM. PODMÍNKY PROSTŘEDÍ</a:t>
            </a:r>
            <a:r>
              <a:rPr lang="en-GB" altLang="cs-CZ" sz="2000" dirty="0"/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/>
              <a:t>fyzikální vlastnosti působícího tělesa/povrchu</a:t>
            </a:r>
            <a:r>
              <a:rPr lang="en-GB" altLang="cs-CZ" sz="2000" dirty="0"/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cs-CZ" sz="2000" dirty="0" err="1"/>
              <a:t>atmosférické</a:t>
            </a:r>
            <a:r>
              <a:rPr lang="en-GB" altLang="cs-CZ" sz="2000" dirty="0"/>
              <a:t> a </a:t>
            </a:r>
            <a:r>
              <a:rPr lang="en-GB" altLang="cs-CZ" sz="2000" dirty="0" err="1"/>
              <a:t>klimatické</a:t>
            </a:r>
            <a:r>
              <a:rPr lang="en-GB" altLang="cs-CZ" sz="2000" dirty="0"/>
              <a:t> </a:t>
            </a:r>
            <a:r>
              <a:rPr lang="en-GB" altLang="cs-CZ" sz="2000" dirty="0" err="1"/>
              <a:t>podmínky</a:t>
            </a:r>
            <a:r>
              <a:rPr lang="en-GB" altLang="cs-CZ" sz="2000" dirty="0"/>
              <a:t> – </a:t>
            </a:r>
            <a:r>
              <a:rPr lang="en-GB" altLang="cs-CZ" sz="2000" dirty="0" err="1"/>
              <a:t>teplota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vhlkost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čistota</a:t>
            </a:r>
            <a:r>
              <a:rPr lang="en-GB" altLang="cs-CZ" sz="2000" dirty="0"/>
              <a:t> </a:t>
            </a:r>
            <a:r>
              <a:rPr lang="en-GB" altLang="cs-CZ" sz="2000" dirty="0" err="1"/>
              <a:t>ovzduší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vítr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alergeny</a:t>
            </a:r>
            <a:endParaRPr lang="en-GB" altLang="cs-CZ" sz="200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cs-CZ" sz="2000" dirty="0" err="1"/>
              <a:t>blízkost</a:t>
            </a:r>
            <a:r>
              <a:rPr lang="en-GB" altLang="cs-CZ" sz="2000" dirty="0"/>
              <a:t> </a:t>
            </a:r>
            <a:r>
              <a:rPr lang="cs-CZ" altLang="cs-CZ" sz="2000" dirty="0"/>
              <a:t>a působení jiných objektů/</a:t>
            </a:r>
            <a:r>
              <a:rPr lang="en-GB" altLang="cs-CZ" sz="2000" dirty="0" err="1"/>
              <a:t>přírody</a:t>
            </a:r>
            <a:endParaRPr lang="en-GB" altLang="cs-CZ" sz="2000" dirty="0"/>
          </a:p>
        </p:txBody>
      </p:sp>
      <p:sp>
        <p:nvSpPr>
          <p:cNvPr id="11269" name="Rectangle 12">
            <a:extLst>
              <a:ext uri="{FF2B5EF4-FFF2-40B4-BE49-F238E27FC236}">
                <a16:creationId xmlns:a16="http://schemas.microsoft.com/office/drawing/2014/main" id="{5D082F25-7C97-4A76-A18F-996B8B366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688" y="1819087"/>
            <a:ext cx="25106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002060"/>
                </a:solidFill>
              </a:rPr>
              <a:t>Příčinné faktory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297B46-E765-42F3-90CD-BB71C673C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14313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CHRONICKÁ PLÍŽIVÁ POŠKOZENÍ Z PŘETÍŽENÍ – „</a:t>
            </a:r>
            <a:r>
              <a:rPr lang="cs-CZ" altLang="cs-CZ" sz="2000" b="1" dirty="0">
                <a:solidFill>
                  <a:srgbClr val="C00000"/>
                </a:solidFill>
              </a:rPr>
              <a:t>MIKROTRAUMATA</a:t>
            </a:r>
            <a:r>
              <a:rPr lang="cs-CZ" altLang="cs-CZ" sz="2000" dirty="0">
                <a:solidFill>
                  <a:srgbClr val="C00000"/>
                </a:solidFill>
              </a:rPr>
              <a:t>“</a:t>
            </a:r>
            <a:endParaRPr lang="en-GB" altLang="cs-CZ" sz="2000" dirty="0">
              <a:solidFill>
                <a:srgbClr val="C0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C4F210A-3CA1-4D4C-B2AC-9C8363C3D8A5}"/>
              </a:ext>
            </a:extLst>
          </p:cNvPr>
          <p:cNvSpPr txBox="1"/>
          <p:nvPr/>
        </p:nvSpPr>
        <p:spPr>
          <a:xfrm>
            <a:off x="7576140" y="5115039"/>
            <a:ext cx="2667000" cy="16312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JINÁ OPATŘENÍ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obutí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oblečení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ochranné pomůcky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taping a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ortéz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nápoj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výživ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16A00541-784B-4824-AC5C-9B890B46D9CA}"/>
              </a:ext>
            </a:extLst>
          </p:cNvPr>
          <p:cNvCxnSpPr>
            <a:cxnSpLocks/>
            <a:endCxn id="11267" idx="3"/>
          </p:cNvCxnSpPr>
          <p:nvPr/>
        </p:nvCxnSpPr>
        <p:spPr>
          <a:xfrm flipH="1">
            <a:off x="3874181" y="2280752"/>
            <a:ext cx="1729785" cy="1144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EC596E90-246E-40B5-9C6E-E20171BB0F19}"/>
              </a:ext>
            </a:extLst>
          </p:cNvPr>
          <p:cNvCxnSpPr>
            <a:cxnSpLocks/>
          </p:cNvCxnSpPr>
          <p:nvPr/>
        </p:nvCxnSpPr>
        <p:spPr>
          <a:xfrm flipH="1">
            <a:off x="5392518" y="2280752"/>
            <a:ext cx="516603" cy="25265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A2E949A5-E5A3-4CE3-BC23-786AD0B4FECB}"/>
              </a:ext>
            </a:extLst>
          </p:cNvPr>
          <p:cNvCxnSpPr>
            <a:cxnSpLocks/>
          </p:cNvCxnSpPr>
          <p:nvPr/>
        </p:nvCxnSpPr>
        <p:spPr>
          <a:xfrm>
            <a:off x="6400800" y="2280752"/>
            <a:ext cx="1780321" cy="28342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429C9089-5B25-4BD2-A87D-2920A77D3C50}"/>
              </a:ext>
            </a:extLst>
          </p:cNvPr>
          <p:cNvCxnSpPr>
            <a:cxnSpLocks/>
          </p:cNvCxnSpPr>
          <p:nvPr/>
        </p:nvCxnSpPr>
        <p:spPr>
          <a:xfrm>
            <a:off x="6792686" y="2280752"/>
            <a:ext cx="1566908" cy="89997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>
            <a:extLst>
              <a:ext uri="{FF2B5EF4-FFF2-40B4-BE49-F238E27FC236}">
                <a16:creationId xmlns:a16="http://schemas.microsoft.com/office/drawing/2014/main" id="{115F1856-0740-4124-B9A8-DBA3C7444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03" y="765553"/>
            <a:ext cx="11181806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rgbClr val="002060"/>
                </a:solidFill>
              </a:rPr>
              <a:t>Mikroskopické poškození tkání z opakovaného dlouhodobého přetížení</a:t>
            </a:r>
          </a:p>
          <a:p>
            <a:pPr marL="0" lvl="1" algn="ctr">
              <a:spcBef>
                <a:spcPct val="0"/>
              </a:spcBef>
              <a:buNone/>
            </a:pPr>
            <a:r>
              <a:rPr lang="cs-CZ" altLang="cs-CZ" sz="2400" dirty="0">
                <a:solidFill>
                  <a:srgbClr val="002060"/>
                </a:solidFill>
              </a:rPr>
              <a:t>(hodiny – dny – týdny) </a:t>
            </a:r>
            <a:r>
              <a:rPr lang="cs-CZ" altLang="cs-CZ" sz="2400" dirty="0">
                <a:solidFill>
                  <a:srgbClr val="C00000"/>
                </a:solidFill>
              </a:rPr>
              <a:t>→ plíživá poškození pohybového aparátu</a:t>
            </a:r>
            <a:endParaRPr lang="cs-CZ" altLang="cs-CZ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6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8" grpId="0" animBg="1"/>
      <p:bldP spid="1126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11">
            <a:extLst>
              <a:ext uri="{FF2B5EF4-FFF2-40B4-BE49-F238E27FC236}">
                <a16:creationId xmlns:a16="http://schemas.microsoft.com/office/drawing/2014/main" id="{A1A0C8F9-A16F-4227-A636-C30E0435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412875"/>
            <a:ext cx="6858000" cy="51435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8">
            <a:extLst>
              <a:ext uri="{FF2B5EF4-FFF2-40B4-BE49-F238E27FC236}">
                <a16:creationId xmlns:a16="http://schemas.microsoft.com/office/drawing/2014/main" id="{403C2A92-FA46-4F37-9B5C-644B3F86F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825" y="1412876"/>
            <a:ext cx="21323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Riziko vzniku</a:t>
            </a:r>
          </a:p>
        </p:txBody>
      </p:sp>
      <p:sp>
        <p:nvSpPr>
          <p:cNvPr id="7172" name="Text Box 10">
            <a:extLst>
              <a:ext uri="{FF2B5EF4-FFF2-40B4-BE49-F238E27FC236}">
                <a16:creationId xmlns:a16="http://schemas.microsoft.com/office/drawing/2014/main" id="{69DFA27B-4BFB-44D5-B27C-626B733CE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708276"/>
            <a:ext cx="1439862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Intenzita zátěže</a:t>
            </a:r>
          </a:p>
        </p:txBody>
      </p:sp>
      <p:sp>
        <p:nvSpPr>
          <p:cNvPr id="7173" name="Text Box 11">
            <a:extLst>
              <a:ext uri="{FF2B5EF4-FFF2-40B4-BE49-F238E27FC236}">
                <a16:creationId xmlns:a16="http://schemas.microsoft.com/office/drawing/2014/main" id="{9E03803B-95B9-4FA9-8420-8428DA5D7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5670551"/>
            <a:ext cx="1871662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Frekvence zátěže</a:t>
            </a:r>
          </a:p>
        </p:txBody>
      </p:sp>
      <p:sp>
        <p:nvSpPr>
          <p:cNvPr id="7174" name="Text Box 12">
            <a:extLst>
              <a:ext uri="{FF2B5EF4-FFF2-40B4-BE49-F238E27FC236}">
                <a16:creationId xmlns:a16="http://schemas.microsoft.com/office/drawing/2014/main" id="{B1F9859B-2997-4E2D-819C-11146F72F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765176"/>
            <a:ext cx="6858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002060"/>
                </a:solidFill>
              </a:rPr>
              <a:t>Vliv intenzity a frekvence zátěže</a:t>
            </a:r>
          </a:p>
        </p:txBody>
      </p:sp>
      <p:sp>
        <p:nvSpPr>
          <p:cNvPr id="7175" name="Text Box 13">
            <a:extLst>
              <a:ext uri="{FF2B5EF4-FFF2-40B4-BE49-F238E27FC236}">
                <a16:creationId xmlns:a16="http://schemas.microsoft.com/office/drawing/2014/main" id="{92BA0044-DFD6-4491-A433-97AE02584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2852739"/>
            <a:ext cx="2303462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VYSOKÉ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NÍZKÉ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B7869AE-90EC-4B0F-85E2-9493A3E09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14313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CHRONICKÁ PLÍŽIVÁ POŠKOZENÍ Z PŘETÍŽENÍ – „</a:t>
            </a:r>
            <a:r>
              <a:rPr lang="cs-CZ" altLang="cs-CZ" sz="2000" b="1" dirty="0">
                <a:solidFill>
                  <a:srgbClr val="C00000"/>
                </a:solidFill>
              </a:rPr>
              <a:t>MIKROTRAUMATA</a:t>
            </a:r>
            <a:r>
              <a:rPr lang="cs-CZ" altLang="cs-CZ" sz="2000" dirty="0">
                <a:solidFill>
                  <a:srgbClr val="C00000"/>
                </a:solidFill>
              </a:rPr>
              <a:t>“</a:t>
            </a:r>
            <a:endParaRPr lang="en-GB" altLang="cs-CZ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210">
            <a:extLst>
              <a:ext uri="{FF2B5EF4-FFF2-40B4-BE49-F238E27FC236}">
                <a16:creationId xmlns:a16="http://schemas.microsoft.com/office/drawing/2014/main" id="{371DE73D-80C5-480D-84DE-3E0E2FA76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5" b="21698"/>
          <a:stretch/>
        </p:blipFill>
        <p:spPr bwMode="auto">
          <a:xfrm>
            <a:off x="382600" y="5651109"/>
            <a:ext cx="3743788" cy="110900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5">
            <a:extLst>
              <a:ext uri="{FF2B5EF4-FFF2-40B4-BE49-F238E27FC236}">
                <a16:creationId xmlns:a16="http://schemas.microsoft.com/office/drawing/2014/main" id="{0781B9D7-C278-4287-88A6-7C412752D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335" y="843394"/>
            <a:ext cx="9509329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Poškozená tkáň se opravuje (reparuje) zánětem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I. Akutní fáze (hodiny, dny, týdny): </a:t>
            </a:r>
            <a:r>
              <a:rPr lang="cs-CZ" altLang="cs-CZ" sz="2000" dirty="0"/>
              <a:t>silnější a ostřejší bolest, větší otok, vyšší teplota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II. Chronická fáze (měsíce, roky): </a:t>
            </a:r>
            <a:r>
              <a:rPr lang="cs-CZ" altLang="cs-CZ" sz="2000" dirty="0"/>
              <a:t>tupější bolest, mírnější otok, nižší teplota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altLang="cs-CZ" sz="2000" dirty="0">
                <a:solidFill>
                  <a:srgbClr val="7030A0"/>
                </a:solidFill>
              </a:rPr>
              <a:t>III. Akutní vzplanutí chronických potíží (exacerbace) 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0253D18-0943-4CC1-A84D-D7CF00F6F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„MIKROTRAUMATA“ POHYBOVÉHO APARÁTU </a:t>
            </a:r>
            <a:r>
              <a:rPr lang="cs-CZ" altLang="cs-CZ" sz="2000" b="1" dirty="0">
                <a:solidFill>
                  <a:srgbClr val="002060"/>
                </a:solidFill>
              </a:rPr>
              <a:t>– VÝVOJ A ROZDĚLENÍ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13BDC83-8F3C-4E07-9657-F38713669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309" y="2235697"/>
            <a:ext cx="5864169" cy="4031873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zánět </a:t>
            </a:r>
            <a:r>
              <a:rPr lang="en-GB" altLang="cs-CZ" sz="2000" dirty="0" err="1">
                <a:solidFill>
                  <a:srgbClr val="C00000"/>
                </a:solidFill>
              </a:rPr>
              <a:t>sval</a:t>
            </a:r>
            <a:r>
              <a:rPr lang="cs-CZ" altLang="cs-CZ" sz="2000" dirty="0">
                <a:solidFill>
                  <a:srgbClr val="C00000"/>
                </a:solidFill>
              </a:rPr>
              <a:t>u</a:t>
            </a:r>
            <a:r>
              <a:rPr lang="en-GB" altLang="cs-CZ" sz="2000" dirty="0">
                <a:solidFill>
                  <a:srgbClr val="C00000"/>
                </a:solidFill>
              </a:rPr>
              <a:t> (myositis</a:t>
            </a:r>
            <a:r>
              <a:rPr lang="cs-CZ" altLang="cs-CZ" sz="2000" dirty="0">
                <a:solidFill>
                  <a:srgbClr val="C00000"/>
                </a:solidFill>
              </a:rPr>
              <a:t> … </a:t>
            </a:r>
            <a:r>
              <a:rPr lang="cs-CZ" altLang="cs-CZ" sz="2000" dirty="0" err="1">
                <a:solidFill>
                  <a:srgbClr val="C00000"/>
                </a:solidFill>
              </a:rPr>
              <a:t>rhabdomyolysis</a:t>
            </a:r>
            <a:r>
              <a:rPr lang="en-GB" altLang="cs-CZ" sz="2000" dirty="0">
                <a:solidFill>
                  <a:srgbClr val="C00000"/>
                </a:solidFill>
              </a:rPr>
              <a:t>)</a:t>
            </a:r>
            <a:endParaRPr lang="cs-CZ" altLang="cs-CZ" sz="20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zánět </a:t>
            </a:r>
            <a:r>
              <a:rPr lang="en-GB" altLang="cs-CZ" sz="2000" dirty="0" err="1">
                <a:solidFill>
                  <a:srgbClr val="C00000"/>
                </a:solidFill>
              </a:rPr>
              <a:t>šlach</a:t>
            </a:r>
            <a:r>
              <a:rPr lang="cs-CZ" altLang="cs-CZ" sz="2000" dirty="0">
                <a:solidFill>
                  <a:srgbClr val="C00000"/>
                </a:solidFill>
              </a:rPr>
              <a:t>y</a:t>
            </a:r>
            <a:r>
              <a:rPr lang="en-GB" altLang="cs-CZ" sz="2000" dirty="0">
                <a:solidFill>
                  <a:srgbClr val="C00000"/>
                </a:solidFill>
              </a:rPr>
              <a:t> a </a:t>
            </a:r>
            <a:r>
              <a:rPr lang="en-GB" altLang="cs-CZ" sz="2000" dirty="0" err="1">
                <a:solidFill>
                  <a:srgbClr val="C00000"/>
                </a:solidFill>
              </a:rPr>
              <a:t>vaz</a:t>
            </a:r>
            <a:r>
              <a:rPr lang="cs-CZ" altLang="cs-CZ" sz="2000" dirty="0">
                <a:solidFill>
                  <a:srgbClr val="C00000"/>
                </a:solidFill>
              </a:rPr>
              <a:t>u</a:t>
            </a:r>
            <a:r>
              <a:rPr lang="en-GB" altLang="cs-CZ" sz="2000" dirty="0">
                <a:solidFill>
                  <a:srgbClr val="C00000"/>
                </a:solidFill>
              </a:rPr>
              <a:t> (tendinitis)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zánět </a:t>
            </a:r>
            <a:r>
              <a:rPr lang="cs-CZ" altLang="cs-CZ" sz="2000" dirty="0">
                <a:solidFill>
                  <a:srgbClr val="C00000"/>
                </a:solidFill>
              </a:rPr>
              <a:t>šlachové pochvy (</a:t>
            </a:r>
            <a:r>
              <a:rPr lang="cs-CZ" altLang="cs-CZ" sz="2000" dirty="0" err="1">
                <a:solidFill>
                  <a:srgbClr val="C00000"/>
                </a:solidFill>
              </a:rPr>
              <a:t>tendovaginitis</a:t>
            </a:r>
            <a:r>
              <a:rPr lang="cs-CZ" altLang="cs-CZ" sz="2000" dirty="0">
                <a:solidFill>
                  <a:srgbClr val="C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zánět </a:t>
            </a:r>
            <a:r>
              <a:rPr lang="en-GB" altLang="cs-CZ" sz="2000" dirty="0" err="1">
                <a:solidFill>
                  <a:srgbClr val="C00000"/>
                </a:solidFill>
              </a:rPr>
              <a:t>tíhov</a:t>
            </a:r>
            <a:r>
              <a:rPr lang="cs-CZ" altLang="cs-CZ" sz="2000" dirty="0" err="1">
                <a:solidFill>
                  <a:srgbClr val="C00000"/>
                </a:solidFill>
              </a:rPr>
              <a:t>ého</a:t>
            </a:r>
            <a:r>
              <a:rPr lang="en-GB" altLang="cs-CZ" sz="2000" dirty="0">
                <a:solidFill>
                  <a:srgbClr val="C00000"/>
                </a:solidFill>
              </a:rPr>
              <a:t> </a:t>
            </a:r>
            <a:r>
              <a:rPr lang="en-GB" altLang="cs-CZ" sz="2000" dirty="0" err="1">
                <a:solidFill>
                  <a:srgbClr val="C00000"/>
                </a:solidFill>
              </a:rPr>
              <a:t>váčk</a:t>
            </a:r>
            <a:r>
              <a:rPr lang="cs-CZ" altLang="cs-CZ" sz="2000" dirty="0">
                <a:solidFill>
                  <a:srgbClr val="C00000"/>
                </a:solidFill>
              </a:rPr>
              <a:t>u</a:t>
            </a:r>
            <a:r>
              <a:rPr lang="en-GB" altLang="cs-CZ" sz="2000" dirty="0">
                <a:solidFill>
                  <a:srgbClr val="C00000"/>
                </a:solidFill>
              </a:rPr>
              <a:t> (bursitis)</a:t>
            </a:r>
            <a:endParaRPr lang="cs-CZ" altLang="cs-CZ" sz="20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cs-CZ" sz="2200" dirty="0" err="1">
                <a:solidFill>
                  <a:srgbClr val="002060"/>
                </a:solidFill>
              </a:rPr>
              <a:t>plíživá</a:t>
            </a:r>
            <a:r>
              <a:rPr lang="en-GB" altLang="cs-CZ" sz="2200" dirty="0">
                <a:solidFill>
                  <a:srgbClr val="002060"/>
                </a:solidFill>
              </a:rPr>
              <a:t> </a:t>
            </a:r>
            <a:r>
              <a:rPr lang="en-GB" altLang="cs-CZ" sz="2200" dirty="0" err="1">
                <a:solidFill>
                  <a:srgbClr val="002060"/>
                </a:solidFill>
              </a:rPr>
              <a:t>zlomenina</a:t>
            </a:r>
            <a:r>
              <a:rPr lang="en-GB" altLang="cs-CZ" sz="2200" dirty="0">
                <a:solidFill>
                  <a:srgbClr val="002060"/>
                </a:solidFill>
              </a:rPr>
              <a:t> </a:t>
            </a:r>
            <a:r>
              <a:rPr lang="en-GB" altLang="cs-CZ" sz="2200" dirty="0" err="1">
                <a:solidFill>
                  <a:srgbClr val="C00000"/>
                </a:solidFill>
              </a:rPr>
              <a:t>kost</a:t>
            </a:r>
            <a:r>
              <a:rPr lang="cs-CZ" altLang="cs-CZ" sz="2200" dirty="0">
                <a:solidFill>
                  <a:srgbClr val="C00000"/>
                </a:solidFill>
              </a:rPr>
              <a:t>i</a:t>
            </a:r>
            <a:r>
              <a:rPr lang="en-GB" altLang="cs-CZ" sz="2200" dirty="0">
                <a:solidFill>
                  <a:srgbClr val="C00000"/>
                </a:solidFill>
              </a:rPr>
              <a:t> (</a:t>
            </a:r>
            <a:r>
              <a:rPr lang="en-GB" altLang="cs-CZ" sz="2200" dirty="0" err="1">
                <a:solidFill>
                  <a:srgbClr val="C00000"/>
                </a:solidFill>
              </a:rPr>
              <a:t>fractura</a:t>
            </a:r>
            <a:r>
              <a:rPr lang="cs-CZ" altLang="cs-CZ" sz="2200" dirty="0">
                <a:solidFill>
                  <a:srgbClr val="C00000"/>
                </a:solidFill>
              </a:rPr>
              <a:t> </a:t>
            </a:r>
            <a:r>
              <a:rPr lang="cs-CZ" altLang="cs-CZ" sz="2200" dirty="0" err="1">
                <a:solidFill>
                  <a:srgbClr val="C00000"/>
                </a:solidFill>
              </a:rPr>
              <a:t>ossis</a:t>
            </a:r>
            <a:r>
              <a:rPr lang="en-GB" altLang="cs-CZ" sz="2200" dirty="0">
                <a:solidFill>
                  <a:srgbClr val="C00000"/>
                </a:solidFill>
              </a:rPr>
              <a:t>)</a:t>
            </a:r>
            <a:endParaRPr lang="cs-CZ" altLang="cs-CZ" sz="22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200" dirty="0">
                <a:solidFill>
                  <a:srgbClr val="002060"/>
                </a:solidFill>
              </a:rPr>
              <a:t> zánět </a:t>
            </a:r>
            <a:r>
              <a:rPr lang="cs-CZ" altLang="cs-CZ" sz="2200" dirty="0">
                <a:solidFill>
                  <a:srgbClr val="C00000"/>
                </a:solidFill>
              </a:rPr>
              <a:t>okostice</a:t>
            </a:r>
            <a:r>
              <a:rPr lang="en-GB" altLang="cs-CZ" sz="2200" dirty="0">
                <a:solidFill>
                  <a:srgbClr val="C00000"/>
                </a:solidFill>
              </a:rPr>
              <a:t> (periostitis) </a:t>
            </a:r>
            <a:r>
              <a:rPr lang="en-GB" altLang="cs-CZ" sz="2200" dirty="0">
                <a:solidFill>
                  <a:srgbClr val="002060"/>
                </a:solidFill>
              </a:rPr>
              <a:t>v </a:t>
            </a:r>
            <a:r>
              <a:rPr lang="en-GB" altLang="cs-CZ" sz="2200" dirty="0" err="1">
                <a:solidFill>
                  <a:srgbClr val="002060"/>
                </a:solidFill>
              </a:rPr>
              <a:t>oblasti</a:t>
            </a:r>
            <a:r>
              <a:rPr lang="en-GB" altLang="cs-CZ" sz="2200" dirty="0">
                <a:solidFill>
                  <a:srgbClr val="002060"/>
                </a:solidFill>
              </a:rPr>
              <a:t> </a:t>
            </a:r>
            <a:r>
              <a:rPr lang="en-GB" altLang="cs-CZ" sz="2200" dirty="0" err="1">
                <a:solidFill>
                  <a:srgbClr val="002060"/>
                </a:solidFill>
              </a:rPr>
              <a:t>úponů</a:t>
            </a:r>
            <a:r>
              <a:rPr lang="en-GB" altLang="cs-CZ" sz="2200" dirty="0">
                <a:solidFill>
                  <a:srgbClr val="002060"/>
                </a:solidFill>
              </a:rPr>
              <a:t> </a:t>
            </a:r>
            <a:r>
              <a:rPr lang="en-GB" altLang="cs-CZ" sz="2200" dirty="0" err="1">
                <a:solidFill>
                  <a:srgbClr val="002060"/>
                </a:solidFill>
              </a:rPr>
              <a:t>svalů</a:t>
            </a:r>
            <a:r>
              <a:rPr lang="en-GB" altLang="cs-CZ" sz="2200" dirty="0">
                <a:solidFill>
                  <a:srgbClr val="002060"/>
                </a:solidFill>
              </a:rPr>
              <a:t> </a:t>
            </a:r>
            <a:r>
              <a:rPr lang="en-GB" altLang="cs-CZ" sz="2200" dirty="0" err="1">
                <a:solidFill>
                  <a:srgbClr val="002060"/>
                </a:solidFill>
              </a:rPr>
              <a:t>na</a:t>
            </a:r>
            <a:r>
              <a:rPr lang="en-GB" altLang="cs-CZ" sz="2200" dirty="0">
                <a:solidFill>
                  <a:srgbClr val="002060"/>
                </a:solidFill>
              </a:rPr>
              <a:t> </a:t>
            </a:r>
            <a:r>
              <a:rPr lang="en-GB" altLang="cs-CZ" sz="2200" dirty="0" err="1">
                <a:solidFill>
                  <a:srgbClr val="002060"/>
                </a:solidFill>
              </a:rPr>
              <a:t>kost</a:t>
            </a:r>
            <a:endParaRPr lang="cs-CZ" altLang="cs-CZ" sz="22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200" dirty="0">
                <a:solidFill>
                  <a:srgbClr val="002060"/>
                </a:solidFill>
              </a:rPr>
              <a:t> zánět </a:t>
            </a:r>
            <a:r>
              <a:rPr lang="cs-CZ" altLang="cs-CZ" sz="2200" dirty="0">
                <a:solidFill>
                  <a:srgbClr val="C00000"/>
                </a:solidFill>
              </a:rPr>
              <a:t>úponu šlachy nebo vazu </a:t>
            </a:r>
            <a:r>
              <a:rPr lang="cs-CZ" altLang="cs-CZ" sz="2200" dirty="0">
                <a:solidFill>
                  <a:srgbClr val="002060"/>
                </a:solidFill>
              </a:rPr>
              <a:t>na kost</a:t>
            </a:r>
            <a:r>
              <a:rPr lang="cs-CZ" altLang="cs-CZ" sz="2200" dirty="0">
                <a:solidFill>
                  <a:srgbClr val="C00000"/>
                </a:solidFill>
              </a:rPr>
              <a:t> (</a:t>
            </a:r>
            <a:r>
              <a:rPr lang="cs-CZ" altLang="cs-CZ" sz="2200" dirty="0" err="1">
                <a:solidFill>
                  <a:srgbClr val="C00000"/>
                </a:solidFill>
              </a:rPr>
              <a:t>enthezitis</a:t>
            </a:r>
            <a:r>
              <a:rPr lang="cs-CZ" altLang="cs-CZ" sz="2200" dirty="0">
                <a:solidFill>
                  <a:srgbClr val="C00000"/>
                </a:solidFill>
              </a:rPr>
              <a:t>, </a:t>
            </a:r>
            <a:r>
              <a:rPr lang="cs-CZ" altLang="cs-CZ" sz="2200" dirty="0" err="1">
                <a:solidFill>
                  <a:srgbClr val="C00000"/>
                </a:solidFill>
              </a:rPr>
              <a:t>enthezopathia</a:t>
            </a:r>
            <a:r>
              <a:rPr lang="cs-CZ" altLang="cs-CZ" sz="2200" dirty="0">
                <a:solidFill>
                  <a:srgbClr val="C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200" dirty="0">
                <a:solidFill>
                  <a:srgbClr val="002060"/>
                </a:solidFill>
              </a:rPr>
              <a:t> </a:t>
            </a:r>
            <a:r>
              <a:rPr lang="en-GB" altLang="cs-CZ" sz="2200" dirty="0" err="1">
                <a:solidFill>
                  <a:srgbClr val="002060"/>
                </a:solidFill>
              </a:rPr>
              <a:t>poškození</a:t>
            </a:r>
            <a:r>
              <a:rPr lang="en-GB" altLang="cs-CZ" sz="2200" dirty="0">
                <a:solidFill>
                  <a:srgbClr val="002060"/>
                </a:solidFill>
              </a:rPr>
              <a:t> </a:t>
            </a:r>
            <a:r>
              <a:rPr lang="en-GB" altLang="cs-CZ" sz="2200" dirty="0" err="1">
                <a:solidFill>
                  <a:srgbClr val="C00000"/>
                </a:solidFill>
              </a:rPr>
              <a:t>chrupavky</a:t>
            </a:r>
            <a:r>
              <a:rPr lang="en-GB" altLang="cs-CZ" sz="2200" dirty="0">
                <a:solidFill>
                  <a:srgbClr val="C00000"/>
                </a:solidFill>
              </a:rPr>
              <a:t> (</a:t>
            </a:r>
            <a:r>
              <a:rPr lang="cs-CZ" altLang="cs-CZ" sz="2200" dirty="0" err="1">
                <a:solidFill>
                  <a:srgbClr val="C00000"/>
                </a:solidFill>
              </a:rPr>
              <a:t>chondritis</a:t>
            </a:r>
            <a:r>
              <a:rPr lang="cs-CZ" altLang="cs-CZ" sz="2200" dirty="0">
                <a:solidFill>
                  <a:srgbClr val="C00000"/>
                </a:solidFill>
              </a:rPr>
              <a:t>, </a:t>
            </a:r>
            <a:r>
              <a:rPr lang="en-GB" altLang="cs-CZ" sz="2200" dirty="0" err="1">
                <a:solidFill>
                  <a:srgbClr val="C00000"/>
                </a:solidFill>
              </a:rPr>
              <a:t>chondropathia</a:t>
            </a:r>
            <a:r>
              <a:rPr lang="en-GB" altLang="cs-CZ" sz="2200" dirty="0">
                <a:solidFill>
                  <a:srgbClr val="C00000"/>
                </a:solidFill>
              </a:rPr>
              <a:t>)</a:t>
            </a:r>
            <a:endParaRPr lang="cs-CZ" altLang="cs-CZ" sz="22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200" dirty="0">
                <a:solidFill>
                  <a:srgbClr val="002060"/>
                </a:solidFill>
              </a:rPr>
              <a:t> zánět </a:t>
            </a:r>
            <a:r>
              <a:rPr lang="en-GB" altLang="cs-CZ" sz="2200" dirty="0" err="1">
                <a:solidFill>
                  <a:srgbClr val="C00000"/>
                </a:solidFill>
              </a:rPr>
              <a:t>kloubníh</a:t>
            </a:r>
            <a:r>
              <a:rPr lang="cs-CZ" altLang="cs-CZ" sz="2200" dirty="0">
                <a:solidFill>
                  <a:srgbClr val="C00000"/>
                </a:solidFill>
              </a:rPr>
              <a:t>o</a:t>
            </a:r>
            <a:r>
              <a:rPr lang="en-GB" altLang="cs-CZ" sz="2200" dirty="0">
                <a:solidFill>
                  <a:srgbClr val="C00000"/>
                </a:solidFill>
              </a:rPr>
              <a:t> </a:t>
            </a:r>
            <a:r>
              <a:rPr lang="en-GB" altLang="cs-CZ" sz="2200" dirty="0" err="1">
                <a:solidFill>
                  <a:srgbClr val="C00000"/>
                </a:solidFill>
              </a:rPr>
              <a:t>pouzdr</a:t>
            </a:r>
            <a:r>
              <a:rPr lang="cs-CZ" altLang="cs-CZ" sz="2200" dirty="0">
                <a:solidFill>
                  <a:srgbClr val="C00000"/>
                </a:solidFill>
              </a:rPr>
              <a:t>a</a:t>
            </a:r>
            <a:r>
              <a:rPr lang="en-GB" altLang="cs-CZ" sz="2200" dirty="0">
                <a:solidFill>
                  <a:srgbClr val="C00000"/>
                </a:solidFill>
              </a:rPr>
              <a:t> (synovitis)</a:t>
            </a:r>
          </a:p>
        </p:txBody>
      </p:sp>
      <p:pic>
        <p:nvPicPr>
          <p:cNvPr id="10" name="Picture 7" descr="216">
            <a:extLst>
              <a:ext uri="{FF2B5EF4-FFF2-40B4-BE49-F238E27FC236}">
                <a16:creationId xmlns:a16="http://schemas.microsoft.com/office/drawing/2014/main" id="{09041318-C4EB-4D22-9D44-FDBF8D55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2" y="2740953"/>
            <a:ext cx="3058440" cy="229277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27A">
            <a:extLst>
              <a:ext uri="{FF2B5EF4-FFF2-40B4-BE49-F238E27FC236}">
                <a16:creationId xmlns:a16="http://schemas.microsoft.com/office/drawing/2014/main" id="{326F94E0-DE65-4D67-B6FF-DD7EC429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247" y="4853369"/>
            <a:ext cx="2541524" cy="190674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215AB">
            <a:extLst>
              <a:ext uri="{FF2B5EF4-FFF2-40B4-BE49-F238E27FC236}">
                <a16:creationId xmlns:a16="http://schemas.microsoft.com/office/drawing/2014/main" id="{3AACEB68-FBC5-448F-9244-894A55BC2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15562"/>
          <a:stretch/>
        </p:blipFill>
        <p:spPr bwMode="auto">
          <a:xfrm>
            <a:off x="9482045" y="1890381"/>
            <a:ext cx="2466839" cy="2732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F84410-2B47-46DA-A878-55843664A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535" y="207009"/>
            <a:ext cx="9238930" cy="43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„MIKROTRAUMATA“ POHYBOVÉHO APARÁTU</a:t>
            </a:r>
            <a:r>
              <a:rPr lang="cs-CZ" altLang="cs-CZ" sz="2000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>
                <a:solidFill>
                  <a:srgbClr val="002060"/>
                </a:solidFill>
              </a:rPr>
              <a:t>- DIAGNOSTIKA</a:t>
            </a:r>
            <a:endParaRPr lang="en-GB" altLang="cs-CZ" sz="2000" b="1" dirty="0">
              <a:solidFill>
                <a:srgbClr val="002060"/>
              </a:solidFill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F584AD0-1CCF-4DCA-8C74-40DCED744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535" y="706471"/>
            <a:ext cx="9848962" cy="28623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u="sng" dirty="0"/>
              <a:t>Anamnéza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C00000"/>
                </a:solidFill>
              </a:rPr>
              <a:t>Prováděná aktivita </a:t>
            </a:r>
            <a:r>
              <a:rPr lang="cs-CZ" altLang="cs-CZ" sz="2000" dirty="0">
                <a:solidFill>
                  <a:srgbClr val="002060"/>
                </a:solidFill>
              </a:rPr>
              <a:t>-</a:t>
            </a:r>
            <a:r>
              <a:rPr lang="cs-CZ" altLang="cs-CZ" sz="2000" dirty="0">
                <a:solidFill>
                  <a:srgbClr val="C00000"/>
                </a:solidFill>
              </a:rPr>
              <a:t> </a:t>
            </a:r>
            <a:r>
              <a:rPr lang="cs-CZ" altLang="cs-CZ" sz="2000" dirty="0">
                <a:solidFill>
                  <a:srgbClr val="002060"/>
                </a:solidFill>
              </a:rPr>
              <a:t>co a jak bylo zatíženo, </a:t>
            </a:r>
            <a:r>
              <a:rPr lang="cs-CZ" altLang="cs-CZ" sz="2000" dirty="0">
                <a:solidFill>
                  <a:srgbClr val="C00000"/>
                </a:solidFill>
              </a:rPr>
              <a:t>návaznost potíží </a:t>
            </a:r>
            <a:r>
              <a:rPr lang="cs-CZ" altLang="cs-CZ" sz="2000" dirty="0">
                <a:solidFill>
                  <a:srgbClr val="002060"/>
                </a:solidFill>
              </a:rPr>
              <a:t>- plíživý začátek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C00000"/>
                </a:solidFill>
              </a:rPr>
              <a:t>Bolest</a:t>
            </a:r>
            <a:r>
              <a:rPr lang="cs-CZ" altLang="cs-CZ" sz="2000" dirty="0">
                <a:solidFill>
                  <a:srgbClr val="002060"/>
                </a:solidFill>
              </a:rPr>
              <a:t> při aktivním zatížení, pak i při pasivním natažení, stlačení, později i v klidu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u="sng" dirty="0"/>
              <a:t>Lékařské - klinické vyšetření </a:t>
            </a:r>
            <a:r>
              <a:rPr lang="cs-CZ" altLang="cs-CZ" sz="2000" dirty="0"/>
              <a:t>– pohled, pohmat, manévry, poklep atd.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Co kde jak </a:t>
            </a:r>
            <a:r>
              <a:rPr lang="cs-CZ" altLang="cs-CZ" sz="2000" dirty="0">
                <a:solidFill>
                  <a:srgbClr val="C00000"/>
                </a:solidFill>
              </a:rPr>
              <a:t>bolí </a:t>
            </a:r>
            <a:r>
              <a:rPr lang="cs-CZ" altLang="cs-CZ" sz="2000" dirty="0"/>
              <a:t>a je zduřelé - </a:t>
            </a:r>
            <a:r>
              <a:rPr lang="cs-CZ" altLang="cs-CZ" sz="2000" dirty="0">
                <a:solidFill>
                  <a:srgbClr val="C00000"/>
                </a:solidFill>
              </a:rPr>
              <a:t>oteklé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2060"/>
                </a:solidFill>
              </a:rPr>
              <a:t>Vyšší </a:t>
            </a:r>
            <a:r>
              <a:rPr lang="cs-CZ" altLang="cs-CZ" sz="2000" dirty="0">
                <a:solidFill>
                  <a:srgbClr val="C00000"/>
                </a:solidFill>
              </a:rPr>
              <a:t>teplota </a:t>
            </a:r>
            <a:r>
              <a:rPr lang="cs-CZ" altLang="cs-CZ" sz="2000" dirty="0">
                <a:solidFill>
                  <a:srgbClr val="002060"/>
                </a:solidFill>
              </a:rPr>
              <a:t>v akutním stádiu, nižší teplota v chronickém stádiu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u="sng" dirty="0"/>
              <a:t>Zobrazovací metody – struktur a funkcí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2060"/>
                </a:solidFill>
              </a:rPr>
              <a:t> sonografie (ultrazvuk) – 2D, 3D, rentgen (RTG), počítačová tomografie (CT)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solidFill>
                  <a:srgbClr val="002060"/>
                </a:solidFill>
              </a:rPr>
              <a:t> nukleární magnetická rezonance (MRI), infračervená termografie (IR)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AAD89D9-0981-40C9-BEFD-85E18F049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640" y="4667439"/>
            <a:ext cx="2725668" cy="208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7">
            <a:extLst>
              <a:ext uri="{FF2B5EF4-FFF2-40B4-BE49-F238E27FC236}">
                <a16:creationId xmlns:a16="http://schemas.microsoft.com/office/drawing/2014/main" id="{769F9765-648B-454D-A751-39CD49AFA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148" y="3639687"/>
            <a:ext cx="271569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</a:rPr>
              <a:t>IR</a:t>
            </a:r>
            <a:endParaRPr lang="cs-CZ" altLang="cs-CZ" sz="1800" b="1" dirty="0">
              <a:solidFill>
                <a:srgbClr val="FF33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Reflexní vasokonstrikce při bolesti pravé paže</a:t>
            </a:r>
          </a:p>
        </p:txBody>
      </p:sp>
      <p:pic>
        <p:nvPicPr>
          <p:cNvPr id="24" name="Picture 3" descr="image005">
            <a:extLst>
              <a:ext uri="{FF2B5EF4-FFF2-40B4-BE49-F238E27FC236}">
                <a16:creationId xmlns:a16="http://schemas.microsoft.com/office/drawing/2014/main" id="{26847193-0E2A-40DF-90BC-FF19212F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74" y="4697919"/>
            <a:ext cx="2046484" cy="147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75A7BC84-18E4-43E0-B613-9F4EC8D42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974" y="3631834"/>
            <a:ext cx="2050265" cy="92551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</a:rPr>
              <a:t>IR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Akutní radiální </a:t>
            </a:r>
            <a:r>
              <a:rPr lang="cs-CZ" altLang="cs-CZ" sz="1800" dirty="0" err="1"/>
              <a:t>epikondylitis</a:t>
            </a:r>
            <a:endParaRPr lang="cs-CZ" altLang="cs-CZ" sz="1800" dirty="0"/>
          </a:p>
        </p:txBody>
      </p:sp>
      <p:sp>
        <p:nvSpPr>
          <p:cNvPr id="26" name="Line 19">
            <a:extLst>
              <a:ext uri="{FF2B5EF4-FFF2-40B4-BE49-F238E27FC236}">
                <a16:creationId xmlns:a16="http://schemas.microsoft.com/office/drawing/2014/main" id="{E252BC59-6542-4006-BB0E-BFB6F4DC35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9057" y="4940485"/>
            <a:ext cx="825636" cy="7481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8" name="Obrázek 2">
            <a:extLst>
              <a:ext uri="{FF2B5EF4-FFF2-40B4-BE49-F238E27FC236}">
                <a16:creationId xmlns:a16="http://schemas.microsoft.com/office/drawing/2014/main" id="{007EBA81-6807-4D53-A505-694D2DC38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6" r="51094" b="16618"/>
          <a:stretch>
            <a:fillRect/>
          </a:stretch>
        </p:blipFill>
        <p:spPr bwMode="auto">
          <a:xfrm>
            <a:off x="4814147" y="4403944"/>
            <a:ext cx="2352016" cy="24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>
            <a:extLst>
              <a:ext uri="{FF2B5EF4-FFF2-40B4-BE49-F238E27FC236}">
                <a16:creationId xmlns:a16="http://schemas.microsoft.com/office/drawing/2014/main" id="{166B3AEE-744D-43A3-BB27-E3346BE18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147" y="3627755"/>
            <a:ext cx="2352016" cy="646331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</a:rPr>
              <a:t>MRI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Tendinitis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Achylli</a:t>
            </a:r>
            <a:endParaRPr lang="cs-CZ" altLang="cs-CZ" sz="1800" dirty="0"/>
          </a:p>
        </p:txBody>
      </p:sp>
      <p:pic>
        <p:nvPicPr>
          <p:cNvPr id="30" name="Picture 4" descr="1210">
            <a:extLst>
              <a:ext uri="{FF2B5EF4-FFF2-40B4-BE49-F238E27FC236}">
                <a16:creationId xmlns:a16="http://schemas.microsoft.com/office/drawing/2014/main" id="{5D33679B-EA61-4D03-AAFB-B3E4E136D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1" t="15150" r="31984" b="30228"/>
          <a:stretch/>
        </p:blipFill>
        <p:spPr bwMode="auto">
          <a:xfrm>
            <a:off x="2476866" y="4403943"/>
            <a:ext cx="2248247" cy="240510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6">
            <a:extLst>
              <a:ext uri="{FF2B5EF4-FFF2-40B4-BE49-F238E27FC236}">
                <a16:creationId xmlns:a16="http://schemas.microsoft.com/office/drawing/2014/main" id="{209EF328-CBBA-4C8F-895D-FB656B8A0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866" y="3639687"/>
            <a:ext cx="2248247" cy="646331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</a:rPr>
              <a:t>RTG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Periostitis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tibiae</a:t>
            </a:r>
            <a:endParaRPr lang="cs-CZ" altLang="cs-CZ" sz="1800" dirty="0"/>
          </a:p>
        </p:txBody>
      </p:sp>
      <p:pic>
        <p:nvPicPr>
          <p:cNvPr id="3" name="Obrázek 2" descr="Obsah obrázku text, černá&#10;&#10;Popis byl vytvořen automaticky">
            <a:extLst>
              <a:ext uri="{FF2B5EF4-FFF2-40B4-BE49-F238E27FC236}">
                <a16:creationId xmlns:a16="http://schemas.microsoft.com/office/drawing/2014/main" id="{63E16AF2-6F76-4680-8F63-14742FD11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6" y="4630975"/>
            <a:ext cx="2080766" cy="1252621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F1025B2C-F5EB-48B9-AAD9-A8401D9EE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5" y="3624035"/>
            <a:ext cx="2085200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2060"/>
                </a:solidFill>
              </a:rPr>
              <a:t>UZ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Tenosynovitis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tibiae</a:t>
            </a:r>
            <a:r>
              <a:rPr lang="cs-CZ" altLang="cs-CZ" sz="1800" dirty="0"/>
              <a:t> ant.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9" grpId="0" animBg="1"/>
      <p:bldP spid="31" grpId="0" animBg="1"/>
      <p:bldP spid="33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4664</Words>
  <Application>Microsoft Office PowerPoint</Application>
  <PresentationFormat>Širokoúhlá obrazovka</PresentationFormat>
  <Paragraphs>668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1" baseType="lpstr">
      <vt:lpstr>Arabic Typesetting</vt:lpstr>
      <vt:lpstr>Arial</vt:lpstr>
      <vt:lpstr>Calibri</vt:lpstr>
      <vt:lpstr>Calibri Light</vt:lpstr>
      <vt:lpstr>Courier New</vt:lpstr>
      <vt:lpstr>Times New Roman</vt:lpstr>
      <vt:lpstr>Wingdings</vt:lpstr>
      <vt:lpstr>Motiv Office</vt:lpstr>
      <vt:lpstr>CHRONICKÁ POŠKOZENÍ PŘI CVIČENÍ A SPORTU Jan Novotný, Fakulta sportovních studií MU, 2020</vt:lpstr>
      <vt:lpstr>SYNDROM Přetrénování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Novotný</dc:creator>
  <cp:lastModifiedBy>Jan Novotný</cp:lastModifiedBy>
  <cp:revision>301</cp:revision>
  <dcterms:created xsi:type="dcterms:W3CDTF">2020-11-18T07:52:40Z</dcterms:created>
  <dcterms:modified xsi:type="dcterms:W3CDTF">2021-01-17T17:04:28Z</dcterms:modified>
</cp:coreProperties>
</file>