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56" r:id="rId2"/>
    <p:sldId id="373" r:id="rId3"/>
    <p:sldId id="261" r:id="rId4"/>
    <p:sldId id="355" r:id="rId5"/>
    <p:sldId id="356" r:id="rId6"/>
    <p:sldId id="359" r:id="rId7"/>
    <p:sldId id="357" r:id="rId8"/>
    <p:sldId id="259" r:id="rId9"/>
    <p:sldId id="267" r:id="rId10"/>
    <p:sldId id="379" r:id="rId11"/>
    <p:sldId id="350" r:id="rId12"/>
    <p:sldId id="370" r:id="rId13"/>
    <p:sldId id="352" r:id="rId14"/>
    <p:sldId id="349" r:id="rId15"/>
    <p:sldId id="333" r:id="rId16"/>
    <p:sldId id="347" r:id="rId17"/>
    <p:sldId id="364" r:id="rId18"/>
    <p:sldId id="346" r:id="rId19"/>
    <p:sldId id="304" r:id="rId20"/>
    <p:sldId id="343" r:id="rId21"/>
    <p:sldId id="326" r:id="rId22"/>
    <p:sldId id="369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92F25-B009-4B9C-BAEB-A4E0AD726676}" type="datetimeFigureOut">
              <a:rPr lang="cs-CZ" smtClean="0"/>
              <a:t>4.12.2020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6DA13-9FCB-4540-9BAB-3C84065D5A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17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B47583-2D4B-48B0-9577-CBB711C4905B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627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180-A83D-49D4-B404-C441EB1285BC}" type="datetimeFigureOut">
              <a:rPr lang="cs-CZ" smtClean="0"/>
              <a:t>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4C7-32E0-4266-926C-C3EA83CDE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29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180-A83D-49D4-B404-C441EB1285BC}" type="datetimeFigureOut">
              <a:rPr lang="cs-CZ" smtClean="0"/>
              <a:t>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4C7-32E0-4266-926C-C3EA83CDE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3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180-A83D-49D4-B404-C441EB1285BC}" type="datetimeFigureOut">
              <a:rPr lang="cs-CZ" smtClean="0"/>
              <a:t>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4C7-32E0-4266-926C-C3EA83CDE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8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180-A83D-49D4-B404-C441EB1285BC}" type="datetimeFigureOut">
              <a:rPr lang="cs-CZ" smtClean="0"/>
              <a:t>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4C7-32E0-4266-926C-C3EA83CDE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25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180-A83D-49D4-B404-C441EB1285BC}" type="datetimeFigureOut">
              <a:rPr lang="cs-CZ" smtClean="0"/>
              <a:t>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4C7-32E0-4266-926C-C3EA83CDE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97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180-A83D-49D4-B404-C441EB1285BC}" type="datetimeFigureOut">
              <a:rPr lang="cs-CZ" smtClean="0"/>
              <a:t>4.12.2020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4C7-32E0-4266-926C-C3EA83CDE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18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180-A83D-49D4-B404-C441EB1285BC}" type="datetimeFigureOut">
              <a:rPr lang="cs-CZ" smtClean="0"/>
              <a:t>4.12.2020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4C7-32E0-4266-926C-C3EA83CDE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33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180-A83D-49D4-B404-C441EB1285BC}" type="datetimeFigureOut">
              <a:rPr lang="cs-CZ" smtClean="0"/>
              <a:t>4.12.2020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4C7-32E0-4266-926C-C3EA83CDE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76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180-A83D-49D4-B404-C441EB1285BC}" type="datetimeFigureOut">
              <a:rPr lang="cs-CZ" smtClean="0"/>
              <a:t>4.12.2020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4C7-32E0-4266-926C-C3EA83CDE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78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180-A83D-49D4-B404-C441EB1285BC}" type="datetimeFigureOut">
              <a:rPr lang="cs-CZ" smtClean="0"/>
              <a:t>4.12.2020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4C7-32E0-4266-926C-C3EA83CDE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89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180-A83D-49D4-B404-C441EB1285BC}" type="datetimeFigureOut">
              <a:rPr lang="cs-CZ" smtClean="0"/>
              <a:t>4.12.2020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74C7-32E0-4266-926C-C3EA83CDE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73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4E180-A83D-49D4-B404-C441EB1285BC}" type="datetimeFigureOut">
              <a:rPr lang="cs-CZ" smtClean="0"/>
              <a:t>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D74C7-32E0-4266-926C-C3EA83CDE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0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ovotny@fsps.muni.cz" TargetMode="Externa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www.zschemie.euweb.cz/kyslik/kyslik5.html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cardiores.2006.06.03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45653" y="1460834"/>
            <a:ext cx="9144000" cy="393633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2060"/>
                </a:solidFill>
              </a:rPr>
              <a:t>Oxidační stres - Rabdomyolýza - </a:t>
            </a:r>
            <a:r>
              <a:rPr lang="cs-CZ" sz="3200" b="1" dirty="0" err="1">
                <a:solidFill>
                  <a:srgbClr val="002060"/>
                </a:solidFill>
              </a:rPr>
              <a:t>Hyponatrémie</a:t>
            </a:r>
            <a:br>
              <a:rPr lang="cs-CZ" sz="3200" b="1" dirty="0">
                <a:solidFill>
                  <a:srgbClr val="002060"/>
                </a:solidFill>
              </a:rPr>
            </a:br>
            <a:r>
              <a:rPr lang="cs-CZ" sz="3200" b="1" dirty="0">
                <a:solidFill>
                  <a:srgbClr val="002060"/>
                </a:solidFill>
              </a:rPr>
              <a:t>při cvičení a sportu</a:t>
            </a:r>
            <a:br>
              <a:rPr lang="cs-CZ" sz="3200" b="1" dirty="0">
                <a:solidFill>
                  <a:srgbClr val="002060"/>
                </a:solidFill>
              </a:rPr>
            </a:br>
            <a:br>
              <a:rPr lang="cs-CZ" sz="3200" b="1" dirty="0">
                <a:solidFill>
                  <a:srgbClr val="002060"/>
                </a:solidFill>
              </a:rPr>
            </a:br>
            <a:br>
              <a:rPr lang="cs-CZ" sz="3200" b="1" dirty="0">
                <a:solidFill>
                  <a:srgbClr val="002060"/>
                </a:solidFill>
              </a:rPr>
            </a:br>
            <a:r>
              <a:rPr lang="cs-CZ" sz="1600" dirty="0">
                <a:solidFill>
                  <a:srgbClr val="002060"/>
                </a:solidFill>
              </a:rPr>
              <a:t>Jan Novotný, 2020</a:t>
            </a:r>
            <a:br>
              <a:rPr lang="cs-CZ" sz="1600" dirty="0">
                <a:solidFill>
                  <a:srgbClr val="002060"/>
                </a:solidFill>
              </a:rPr>
            </a:br>
            <a:r>
              <a:rPr lang="cs-CZ" sz="1600" dirty="0">
                <a:solidFill>
                  <a:srgbClr val="002060"/>
                </a:solidFill>
              </a:rPr>
              <a:t>Fakulta sportovních studií MU</a:t>
            </a:r>
            <a:br>
              <a:rPr lang="cs-CZ" sz="1600" dirty="0">
                <a:solidFill>
                  <a:srgbClr val="002060"/>
                </a:solidFill>
              </a:rPr>
            </a:br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3" name="Slunce 2">
            <a:extLst>
              <a:ext uri="{FF2B5EF4-FFF2-40B4-BE49-F238E27FC236}">
                <a16:creationId xmlns:a16="http://schemas.microsoft.com/office/drawing/2014/main" id="{DF1C2B13-26D8-4177-BDE0-863845D03F9F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1AA388-E03B-45AC-BACD-DB43C73A5073}"/>
              </a:ext>
            </a:extLst>
          </p:cNvPr>
          <p:cNvSpPr txBox="1"/>
          <p:nvPr/>
        </p:nvSpPr>
        <p:spPr>
          <a:xfrm>
            <a:off x="9702800" y="209490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Označení základu: </a:t>
            </a:r>
          </a:p>
        </p:txBody>
      </p:sp>
    </p:spTree>
    <p:extLst>
      <p:ext uri="{BB962C8B-B14F-4D97-AF65-F5344CB8AC3E}">
        <p14:creationId xmlns:p14="http://schemas.microsoft.com/office/powerpoint/2010/main" val="263918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838200" y="980524"/>
            <a:ext cx="10515600" cy="745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b="1" dirty="0">
                <a:solidFill>
                  <a:srgbClr val="C00000"/>
                </a:solidFill>
                <a:latin typeface="+mn-lt"/>
              </a:rPr>
              <a:t>RHABDOMYOLÝZA A  HYPONATRÉMIE</a:t>
            </a:r>
          </a:p>
          <a:p>
            <a:pPr algn="ctr"/>
            <a:r>
              <a:rPr lang="cs-CZ" sz="2800" dirty="0">
                <a:solidFill>
                  <a:srgbClr val="002060"/>
                </a:solidFill>
                <a:latin typeface="+mn-lt"/>
              </a:rPr>
              <a:t>U </a:t>
            </a:r>
            <a:r>
              <a:rPr lang="cs-CZ" sz="2800" cap="all" dirty="0" err="1">
                <a:solidFill>
                  <a:srgbClr val="002060"/>
                </a:solidFill>
                <a:latin typeface="+mn-lt"/>
              </a:rPr>
              <a:t>SPORTOVCů</a:t>
            </a:r>
            <a:endParaRPr lang="cs-CZ" sz="2800" cap="all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3956" y="3665268"/>
            <a:ext cx="1040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C00000"/>
                </a:solidFill>
              </a:rPr>
              <a:t>HYPONATRÉMIE: </a:t>
            </a:r>
            <a:r>
              <a:rPr lang="cs-CZ" sz="2800" b="1" dirty="0"/>
              <a:t>Na</a:t>
            </a:r>
            <a:r>
              <a:rPr lang="cs-CZ" sz="2800" b="1" baseline="30000" dirty="0"/>
              <a:t>+</a:t>
            </a:r>
            <a:r>
              <a:rPr lang="cs-CZ" sz="2800" b="1" dirty="0"/>
              <a:t> </a:t>
            </a:r>
            <a:r>
              <a:rPr lang="en-US" sz="2800" b="1" dirty="0"/>
              <a:t>&lt;</a:t>
            </a:r>
            <a:r>
              <a:rPr lang="cs-CZ" sz="2800" b="1" dirty="0"/>
              <a:t> 135 mmol•l</a:t>
            </a:r>
            <a:r>
              <a:rPr lang="cs-CZ" sz="2800" b="1" baseline="30000" dirty="0"/>
              <a:t>-1 </a:t>
            </a:r>
          </a:p>
          <a:p>
            <a:pPr algn="ctr"/>
            <a:r>
              <a:rPr lang="cs-CZ" sz="2000" dirty="0"/>
              <a:t>(EAH – </a:t>
            </a:r>
            <a:r>
              <a:rPr lang="cs-CZ" sz="2000" dirty="0" err="1"/>
              <a:t>exercise-associated</a:t>
            </a:r>
            <a:r>
              <a:rPr lang="cs-CZ" sz="2000" dirty="0"/>
              <a:t> </a:t>
            </a:r>
            <a:r>
              <a:rPr lang="cs-CZ" sz="2000" dirty="0" err="1"/>
              <a:t>hyponatremia</a:t>
            </a:r>
            <a:r>
              <a:rPr lang="cs-CZ" sz="2000" dirty="0"/>
              <a:t>)</a:t>
            </a:r>
          </a:p>
        </p:txBody>
      </p:sp>
      <p:sp>
        <p:nvSpPr>
          <p:cNvPr id="5" name="Obdélník 4"/>
          <p:cNvSpPr/>
          <p:nvPr/>
        </p:nvSpPr>
        <p:spPr>
          <a:xfrm>
            <a:off x="893956" y="2449604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C00000"/>
                </a:solidFill>
              </a:rPr>
              <a:t>RHABDOMYOLÝZA: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b="1" dirty="0"/>
              <a:t>rozpad buněk kosterních svalů</a:t>
            </a:r>
            <a:endParaRPr lang="cs-CZ" sz="2800" b="1" dirty="0">
              <a:solidFill>
                <a:srgbClr val="C00000"/>
              </a:solidFill>
            </a:endParaRPr>
          </a:p>
          <a:p>
            <a:pPr algn="ctr"/>
            <a:r>
              <a:rPr lang="cs-CZ" sz="2000" dirty="0"/>
              <a:t>→ v krvi: ↑CK (</a:t>
            </a:r>
            <a:r>
              <a:rPr lang="en-US" sz="2000" dirty="0"/>
              <a:t>&gt;</a:t>
            </a:r>
            <a:r>
              <a:rPr lang="cs-CZ" sz="2000" dirty="0"/>
              <a:t>10.000 U•l</a:t>
            </a:r>
            <a:r>
              <a:rPr lang="cs-CZ" sz="2000" baseline="30000" dirty="0"/>
              <a:t>-1</a:t>
            </a:r>
            <a:r>
              <a:rPr lang="cs-CZ" sz="2000" dirty="0"/>
              <a:t>; norma </a:t>
            </a:r>
            <a:r>
              <a:rPr lang="en-US" sz="2000" dirty="0"/>
              <a:t>&lt;</a:t>
            </a:r>
            <a:r>
              <a:rPr lang="cs-CZ" sz="2000" dirty="0"/>
              <a:t>200 U•l</a:t>
            </a:r>
            <a:r>
              <a:rPr lang="cs-CZ" sz="2000" baseline="30000" dirty="0"/>
              <a:t>-1</a:t>
            </a:r>
            <a:r>
              <a:rPr lang="cs-CZ" sz="2000" dirty="0"/>
              <a:t>), ↑LDH, ↑Myoglobin, …</a:t>
            </a:r>
          </a:p>
        </p:txBody>
      </p:sp>
      <p:sp>
        <p:nvSpPr>
          <p:cNvPr id="6" name="Slunce 5">
            <a:extLst>
              <a:ext uri="{FF2B5EF4-FFF2-40B4-BE49-F238E27FC236}">
                <a16:creationId xmlns:a16="http://schemas.microsoft.com/office/drawing/2014/main" id="{28A32A5F-CE13-47E1-A2E1-6467E5CF2442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9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02" y="79166"/>
            <a:ext cx="3536437" cy="2242693"/>
          </a:xfrm>
          <a:prstGeom prst="rect">
            <a:avLst/>
          </a:prstGeom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13309" y="1062303"/>
            <a:ext cx="11785403" cy="5632311"/>
          </a:xfrm>
          <a:prstGeom prst="rect">
            <a:avLst/>
          </a:prstGeom>
          <a:solidFill>
            <a:schemeClr val="bg1">
              <a:alpha val="25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cs-CZ" sz="2000" dirty="0"/>
              <a:t>Cooper et al.(2002): </a:t>
            </a:r>
            <a:r>
              <a:rPr lang="cs-CZ" sz="2000" dirty="0">
                <a:solidFill>
                  <a:srgbClr val="990000"/>
                </a:solidFill>
              </a:rPr>
              <a:t>20 min běh s kopce </a:t>
            </a:r>
            <a:r>
              <a:rPr lang="cs-CZ" sz="2000" dirty="0">
                <a:solidFill>
                  <a:srgbClr val="0070C0"/>
                </a:solidFill>
              </a:rPr>
              <a:t>(75%VO</a:t>
            </a:r>
            <a:r>
              <a:rPr lang="cs-CZ" sz="2000" baseline="-25000" dirty="0">
                <a:solidFill>
                  <a:srgbClr val="0070C0"/>
                </a:solidFill>
              </a:rPr>
              <a:t>2</a:t>
            </a:r>
            <a:r>
              <a:rPr lang="cs-CZ" sz="2000" dirty="0">
                <a:solidFill>
                  <a:srgbClr val="0070C0"/>
                </a:solidFill>
              </a:rPr>
              <a:t>max) </a:t>
            </a:r>
            <a:r>
              <a:rPr lang="cs-CZ" altLang="cs-CZ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→ OXID.STRES! </a:t>
            </a:r>
            <a:r>
              <a:rPr lang="cs-CZ" altLang="cs-CZ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→ </a:t>
            </a:r>
            <a:r>
              <a:rPr lang="cs-CZ" sz="2000" b="1" dirty="0">
                <a:solidFill>
                  <a:srgbClr val="C00000"/>
                </a:solidFill>
              </a:rPr>
              <a:t>RM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sz="2000" dirty="0" err="1"/>
              <a:t>Overgaard</a:t>
            </a:r>
            <a:r>
              <a:rPr lang="cs-CZ" altLang="cs-CZ" sz="2000" dirty="0"/>
              <a:t> et al.(2004): </a:t>
            </a:r>
            <a:r>
              <a:rPr lang="cs-CZ" altLang="cs-CZ" sz="2000" dirty="0">
                <a:solidFill>
                  <a:srgbClr val="990000"/>
                </a:solidFill>
              </a:rPr>
              <a:t>RM u 24 mladých zdravých mužů a žen </a:t>
            </a:r>
            <a:r>
              <a:rPr lang="cs-CZ" altLang="cs-CZ" sz="2000" b="1" dirty="0">
                <a:solidFill>
                  <a:srgbClr val="990000"/>
                </a:solidFill>
              </a:rPr>
              <a:t>po běhu</a:t>
            </a:r>
            <a:r>
              <a:rPr lang="cs-CZ" altLang="cs-CZ" sz="2000" dirty="0">
                <a:solidFill>
                  <a:srgbClr val="990000"/>
                </a:solidFill>
              </a:rPr>
              <a:t>: </a:t>
            </a:r>
          </a:p>
          <a:p>
            <a:pPr lvl="6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70C0"/>
                </a:solidFill>
              </a:rPr>
              <a:t>běh 10 km </a:t>
            </a:r>
            <a:r>
              <a:rPr lang="cs-CZ" altLang="cs-CZ" dirty="0">
                <a:solidFill>
                  <a:srgbClr val="0070C0"/>
                </a:solidFill>
                <a:sym typeface="Symbol" panose="05050102010706020507" pitchFamily="18" charset="2"/>
              </a:rPr>
              <a:t>  enzymů svalových buněk (LD, CK) v </a:t>
            </a:r>
            <a:r>
              <a:rPr lang="cs-CZ" altLang="cs-CZ" dirty="0" err="1">
                <a:solidFill>
                  <a:srgbClr val="0070C0"/>
                </a:solidFill>
                <a:sym typeface="Symbol" panose="05050102010706020507" pitchFamily="18" charset="2"/>
              </a:rPr>
              <a:t>mezibuněč</a:t>
            </a:r>
            <a:r>
              <a:rPr lang="cs-CZ" altLang="cs-CZ" dirty="0">
                <a:solidFill>
                  <a:srgbClr val="0070C0"/>
                </a:solidFill>
                <a:sym typeface="Symbol" panose="05050102010706020507" pitchFamily="18" charset="2"/>
              </a:rPr>
              <a:t>. prostoru</a:t>
            </a:r>
            <a:endParaRPr lang="cs-CZ" altLang="cs-CZ" dirty="0">
              <a:solidFill>
                <a:srgbClr val="0070C0"/>
              </a:solidFill>
            </a:endParaRPr>
          </a:p>
          <a:p>
            <a:pPr lvl="6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70C0"/>
                </a:solidFill>
              </a:rPr>
              <a:t>běh 20 km </a:t>
            </a:r>
            <a:r>
              <a:rPr lang="cs-CZ" altLang="cs-CZ" dirty="0">
                <a:solidFill>
                  <a:srgbClr val="0070C0"/>
                </a:solidFill>
                <a:sym typeface="Symbol" panose="05050102010706020507" pitchFamily="18" charset="2"/>
              </a:rPr>
              <a:t>  LD, CK ..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Lin </a:t>
            </a:r>
            <a:r>
              <a:rPr lang="en-US" altLang="cs-CZ" sz="2000" dirty="0">
                <a:sym typeface="Symbol" panose="05050102010706020507" pitchFamily="18" charset="2"/>
              </a:rPr>
              <a:t>&amp;</a:t>
            </a:r>
            <a:r>
              <a:rPr lang="cs-CZ" altLang="cs-CZ" sz="2000" dirty="0">
                <a:sym typeface="Symbol" panose="05050102010706020507" pitchFamily="18" charset="2"/>
              </a:rPr>
              <a:t> </a:t>
            </a:r>
            <a:r>
              <a:rPr lang="cs-CZ" altLang="cs-CZ" sz="2000" dirty="0" err="1">
                <a:sym typeface="Symbol" panose="05050102010706020507" pitchFamily="18" charset="2"/>
              </a:rPr>
              <a:t>Wang</a:t>
            </a:r>
            <a:r>
              <a:rPr lang="cs-CZ" altLang="cs-CZ" sz="2000" dirty="0">
                <a:sym typeface="Symbol" panose="05050102010706020507" pitchFamily="18" charset="2"/>
              </a:rPr>
              <a:t> (2005). 	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„Rhabdomyolysis in 119 </a:t>
            </a:r>
            <a:r>
              <a:rPr lang="cs-CZ" altLang="cs-CZ" sz="2000" dirty="0" err="1">
                <a:solidFill>
                  <a:srgbClr val="990000"/>
                </a:solidFill>
                <a:sym typeface="Symbol" panose="05050102010706020507" pitchFamily="18" charset="2"/>
              </a:rPr>
              <a:t>students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dirty="0" err="1">
                <a:solidFill>
                  <a:srgbClr val="990000"/>
                </a:solidFill>
                <a:sym typeface="Symbol" panose="05050102010706020507" pitchFamily="18" charset="2"/>
              </a:rPr>
              <a:t>after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dirty="0" err="1">
                <a:solidFill>
                  <a:srgbClr val="990000"/>
                </a:solidFill>
                <a:sym typeface="Symbol" panose="05050102010706020507" pitchFamily="18" charset="2"/>
              </a:rPr>
              <a:t>repetitive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dirty="0" err="1">
                <a:solidFill>
                  <a:srgbClr val="990000"/>
                </a:solidFill>
                <a:sym typeface="Symbol" panose="05050102010706020507" pitchFamily="18" charset="2"/>
              </a:rPr>
              <a:t>exercise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“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			(17-18 letí chlapci a děvčata; </a:t>
            </a:r>
            <a:r>
              <a:rPr lang="cs-CZ" altLang="cs-CZ" sz="2000" b="1" dirty="0">
                <a:solidFill>
                  <a:srgbClr val="990000"/>
                </a:solidFill>
                <a:sym typeface="Symbol" panose="05050102010706020507" pitchFamily="18" charset="2"/>
              </a:rPr>
              <a:t>120 kliků 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v 5 minutách) </a:t>
            </a:r>
            <a:r>
              <a:rPr lang="cs-CZ" altLang="cs-CZ" sz="2000" dirty="0">
                <a:solidFill>
                  <a:srgbClr val="002060"/>
                </a:solidFill>
                <a:sym typeface="Symbol" panose="05050102010706020507" pitchFamily="18" charset="2"/>
              </a:rPr>
              <a:t>- učitel TV !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>
                <a:sym typeface="Symbol" panose="05050102010706020507" pitchFamily="18" charset="2"/>
              </a:rPr>
              <a:t>Kabíček</a:t>
            </a:r>
            <a:r>
              <a:rPr lang="cs-CZ" altLang="cs-CZ" sz="2000" dirty="0">
                <a:sym typeface="Symbol" panose="05050102010706020507" pitchFamily="18" charset="2"/>
              </a:rPr>
              <a:t> a kol. (2006): 	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Opakovaná RM u 10 letého chlapce </a:t>
            </a:r>
            <a:r>
              <a:rPr lang="cs-CZ" altLang="cs-CZ" sz="2000" b="1" dirty="0">
                <a:solidFill>
                  <a:srgbClr val="990000"/>
                </a:solidFill>
                <a:sym typeface="Symbol" panose="05050102010706020507" pitchFamily="18" charset="2"/>
              </a:rPr>
              <a:t>po fotbale 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se spolužáky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>
                <a:sym typeface="Symbol" panose="05050102010706020507" pitchFamily="18" charset="2"/>
              </a:rPr>
              <a:t>Anzalone</a:t>
            </a:r>
            <a:r>
              <a:rPr lang="cs-CZ" altLang="cs-CZ" sz="2000" dirty="0">
                <a:sym typeface="Symbol" panose="05050102010706020507" pitchFamily="18" charset="2"/>
              </a:rPr>
              <a:t> et al. (2010): 	</a:t>
            </a:r>
            <a:r>
              <a:rPr lang="cs-CZ" altLang="cs-CZ" sz="2000" b="1" dirty="0">
                <a:sym typeface="Symbol" panose="05050102010706020507" pitchFamily="18" charset="2"/>
              </a:rPr>
              <a:t>Smrt 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19-letého fotbalisty při RM po tréninku (lifting se zátěží, sprinty) </a:t>
            </a:r>
            <a:r>
              <a:rPr lang="cs-CZ" altLang="cs-CZ" sz="2000" dirty="0">
                <a:solidFill>
                  <a:srgbClr val="002060"/>
                </a:solidFill>
                <a:sym typeface="Symbol" panose="05050102010706020507" pitchFamily="18" charset="2"/>
              </a:rPr>
              <a:t>- trenér !</a:t>
            </a:r>
            <a:endParaRPr lang="cs-CZ" altLang="cs-CZ" sz="2000" dirty="0">
              <a:solidFill>
                <a:srgbClr val="990000"/>
              </a:solidFill>
              <a:sym typeface="Symbol" panose="05050102010706020507" pitchFamily="18" charset="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>
                <a:sym typeface="Symbol" panose="05050102010706020507" pitchFamily="18" charset="2"/>
              </a:rPr>
              <a:t>Kahanov</a:t>
            </a:r>
            <a:r>
              <a:rPr lang="cs-CZ" altLang="cs-CZ" sz="2000" dirty="0">
                <a:sym typeface="Symbol" panose="05050102010706020507" pitchFamily="18" charset="2"/>
              </a:rPr>
              <a:t> et al. (2012)	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RM 19-letého (</a:t>
            </a:r>
            <a:r>
              <a:rPr lang="cs-CZ" altLang="cs-CZ" sz="2000" dirty="0" err="1">
                <a:solidFill>
                  <a:srgbClr val="990000"/>
                </a:solidFill>
                <a:sym typeface="Symbol" panose="05050102010706020507" pitchFamily="18" charset="2"/>
              </a:rPr>
              <a:t>amer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.) </a:t>
            </a:r>
            <a:r>
              <a:rPr lang="cs-CZ" altLang="cs-CZ" sz="2000" b="1" dirty="0">
                <a:solidFill>
                  <a:srgbClr val="990000"/>
                </a:solidFill>
                <a:sym typeface="Symbol" panose="05050102010706020507" pitchFamily="18" charset="2"/>
              </a:rPr>
              <a:t>fotbalisty po tréninku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. </a:t>
            </a:r>
            <a:r>
              <a:rPr lang="cs-CZ" altLang="cs-CZ" sz="2000" dirty="0">
                <a:solidFill>
                  <a:srgbClr val="002060"/>
                </a:solidFill>
                <a:sym typeface="Symbol" panose="05050102010706020507" pitchFamily="18" charset="2"/>
              </a:rPr>
              <a:t>- trenér !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>
                <a:sym typeface="Symbol" panose="05050102010706020507" pitchFamily="18" charset="2"/>
              </a:rPr>
              <a:t>Parmar</a:t>
            </a:r>
            <a:r>
              <a:rPr lang="cs-CZ" altLang="cs-CZ" sz="2000" dirty="0">
                <a:sym typeface="Symbol" panose="05050102010706020507" pitchFamily="18" charset="2"/>
              </a:rPr>
              <a:t> et al.(2012): 	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RM 26-letého muže </a:t>
            </a:r>
            <a:r>
              <a:rPr lang="cs-CZ" altLang="cs-CZ" sz="2000" b="1" dirty="0">
                <a:solidFill>
                  <a:srgbClr val="990000"/>
                </a:solidFill>
                <a:sym typeface="Symbol" panose="05050102010706020507" pitchFamily="18" charset="2"/>
              </a:rPr>
              <a:t>po 30 min spinningu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. </a:t>
            </a:r>
            <a:r>
              <a:rPr lang="cs-CZ" altLang="cs-CZ" sz="2000" dirty="0">
                <a:solidFill>
                  <a:srgbClr val="002060"/>
                </a:solidFill>
                <a:sym typeface="Symbol" panose="05050102010706020507" pitchFamily="18" charset="2"/>
              </a:rPr>
              <a:t>– cvičitel !</a:t>
            </a:r>
            <a:endParaRPr lang="cs-CZ" altLang="cs-CZ" sz="2000" dirty="0">
              <a:solidFill>
                <a:srgbClr val="990000"/>
              </a:solidFill>
              <a:sym typeface="Symbol" panose="05050102010706020507" pitchFamily="18" charset="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>
                <a:sym typeface="Symbol" panose="05050102010706020507" pitchFamily="18" charset="2"/>
              </a:rPr>
              <a:t>Ciccolella</a:t>
            </a:r>
            <a:r>
              <a:rPr lang="cs-CZ" altLang="cs-CZ" sz="2000" dirty="0">
                <a:sym typeface="Symbol" panose="05050102010706020507" pitchFamily="18" charset="2"/>
              </a:rPr>
              <a:t> et al. (2014): 	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RM 23-letého medika </a:t>
            </a:r>
            <a:r>
              <a:rPr lang="cs-CZ" altLang="cs-CZ" sz="2000" b="1" dirty="0">
                <a:solidFill>
                  <a:srgbClr val="990000"/>
                </a:solidFill>
                <a:sym typeface="Symbol" panose="05050102010706020507" pitchFamily="18" charset="2"/>
              </a:rPr>
              <a:t>po 8 mílích běhu 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v rámci laboratorního pokusu.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			RM 14-letého žáka </a:t>
            </a:r>
            <a:r>
              <a:rPr lang="cs-CZ" altLang="cs-CZ" sz="2000" b="1" dirty="0">
                <a:solidFill>
                  <a:srgbClr val="990000"/>
                </a:solidFill>
                <a:sym typeface="Symbol" panose="05050102010706020507" pitchFamily="18" charset="2"/>
              </a:rPr>
              <a:t>po 100 dřepech </a:t>
            </a:r>
            <a:r>
              <a:rPr lang="cs-CZ" altLang="cs-CZ" sz="2000" dirty="0">
                <a:solidFill>
                  <a:srgbClr val="002060"/>
                </a:solidFill>
                <a:sym typeface="Symbol" panose="05050102010706020507" pitchFamily="18" charset="2"/>
              </a:rPr>
              <a:t>- učitel TV !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			RM 21-letého muže </a:t>
            </a:r>
            <a:r>
              <a:rPr lang="cs-CZ" altLang="cs-CZ" sz="2000" b="1" dirty="0">
                <a:solidFill>
                  <a:srgbClr val="990000"/>
                </a:solidFill>
                <a:sym typeface="Symbol" panose="05050102010706020507" pitchFamily="18" charset="2"/>
              </a:rPr>
              <a:t>po 50 min „fit“ cvičení 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(sed-leh, malé činky) </a:t>
            </a:r>
            <a:r>
              <a:rPr lang="cs-CZ" altLang="cs-CZ" sz="2000" dirty="0">
                <a:solidFill>
                  <a:srgbClr val="002060"/>
                </a:solidFill>
                <a:sym typeface="Symbol" panose="05050102010706020507" pitchFamily="18" charset="2"/>
              </a:rPr>
              <a:t>– cvičitel !</a:t>
            </a:r>
            <a:endParaRPr lang="cs-CZ" altLang="cs-CZ" sz="2000" b="1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>
                <a:sym typeface="Symbol" panose="05050102010706020507" pitchFamily="18" charset="2"/>
              </a:rPr>
              <a:t>Shinde</a:t>
            </a:r>
            <a:r>
              <a:rPr lang="cs-CZ" altLang="cs-CZ" sz="2000" dirty="0">
                <a:sym typeface="Symbol" panose="05050102010706020507" pitchFamily="18" charset="2"/>
              </a:rPr>
              <a:t> et al. (2015): 	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RM </a:t>
            </a:r>
            <a:r>
              <a:rPr lang="cs-CZ" altLang="cs-CZ" sz="2000" b="1" dirty="0">
                <a:sym typeface="Symbol" panose="05050102010706020507" pitchFamily="18" charset="2"/>
              </a:rPr>
              <a:t>s následným akutním poškozením ledvin 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u 20 letého muže 3 dny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7030A0"/>
                </a:solidFill>
                <a:sym typeface="Symbol" panose="05050102010706020507" pitchFamily="18" charset="2"/>
              </a:rPr>
              <a:t>			</a:t>
            </a:r>
            <a:r>
              <a:rPr lang="cs-CZ" altLang="cs-CZ" sz="2000" b="1" dirty="0">
                <a:solidFill>
                  <a:srgbClr val="990000"/>
                </a:solidFill>
                <a:sym typeface="Symbol" panose="05050102010706020507" pitchFamily="18" charset="2"/>
              </a:rPr>
              <a:t>po těžkém cvičení v tělocvičně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. </a:t>
            </a:r>
            <a:r>
              <a:rPr lang="cs-CZ" altLang="cs-CZ" sz="2000" dirty="0">
                <a:solidFill>
                  <a:srgbClr val="002060"/>
                </a:solidFill>
                <a:sym typeface="Symbol" panose="05050102010706020507" pitchFamily="18" charset="2"/>
              </a:rPr>
              <a:t>– cvičitel !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Janko a kol. (2015):</a:t>
            </a:r>
            <a:r>
              <a:rPr lang="cs-CZ" altLang="cs-CZ" sz="2000" b="1" dirty="0">
                <a:solidFill>
                  <a:srgbClr val="00206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RM 18-l chlapce po </a:t>
            </a:r>
            <a:r>
              <a:rPr lang="cs-CZ" altLang="cs-CZ" sz="2000" b="1" dirty="0">
                <a:solidFill>
                  <a:srgbClr val="990000"/>
                </a:solidFill>
                <a:sym typeface="Symbol" panose="05050102010706020507" pitchFamily="18" charset="2"/>
              </a:rPr>
              <a:t>3h „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extrémním“</a:t>
            </a:r>
            <a:r>
              <a:rPr lang="cs-CZ" altLang="cs-CZ" sz="2000" b="1" dirty="0">
                <a:solidFill>
                  <a:srgbClr val="990000"/>
                </a:solidFill>
                <a:sym typeface="Symbol" panose="05050102010706020507" pitchFamily="18" charset="2"/>
              </a:rPr>
              <a:t> posilování 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hor. poloviny těla ve fitcentru.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>
                <a:sym typeface="Symbol" panose="05050102010706020507" pitchFamily="18" charset="2"/>
              </a:rPr>
              <a:t>Henderson</a:t>
            </a:r>
            <a:r>
              <a:rPr lang="cs-CZ" altLang="cs-CZ" sz="2000" dirty="0">
                <a:sym typeface="Symbol" panose="05050102010706020507" pitchFamily="18" charset="2"/>
              </a:rPr>
              <a:t> et al. (2019):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RM 19-leté </a:t>
            </a:r>
            <a:r>
              <a:rPr lang="cs-CZ" altLang="cs-CZ" sz="2000" b="1" dirty="0">
                <a:solidFill>
                  <a:srgbClr val="990000"/>
                </a:solidFill>
                <a:sym typeface="Symbol" panose="05050102010706020507" pitchFamily="18" charset="2"/>
              </a:rPr>
              <a:t>hráčky tenisu 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při 6. zápase v sezóně na jižní Floridě v únoru 		</a:t>
            </a:r>
            <a:r>
              <a:rPr lang="cs-CZ" altLang="cs-CZ" sz="2000">
                <a:solidFill>
                  <a:srgbClr val="990000"/>
                </a:solidFill>
                <a:sym typeface="Symbol" panose="05050102010706020507" pitchFamily="18" charset="2"/>
              </a:rPr>
              <a:t>	(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25,5-27,2°C); křeče v bicepsu pravé paže, </a:t>
            </a:r>
            <a:r>
              <a:rPr lang="cs-CZ" altLang="cs-CZ" sz="2000" dirty="0" err="1">
                <a:solidFill>
                  <a:srgbClr val="990000"/>
                </a:solidFill>
                <a:sym typeface="Symbol" panose="05050102010706020507" pitchFamily="18" charset="2"/>
              </a:rPr>
              <a:t>hypohydratace</a:t>
            </a:r>
            <a:r>
              <a:rPr lang="cs-CZ" altLang="cs-CZ" sz="2000" dirty="0">
                <a:solidFill>
                  <a:srgbClr val="990000"/>
                </a:solidFill>
                <a:sym typeface="Symbol" panose="05050102010706020507" pitchFamily="18" charset="2"/>
              </a:rPr>
              <a:t>, tunelové vidění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solidFill>
                  <a:srgbClr val="C00000"/>
                </a:solidFill>
                <a:latin typeface="+mn-lt"/>
              </a:rPr>
              <a:t>Rabdomyolýza při cvičení a sportu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3310" y="600638"/>
            <a:ext cx="11747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Publikované případy</a:t>
            </a:r>
          </a:p>
        </p:txBody>
      </p:sp>
      <p:sp>
        <p:nvSpPr>
          <p:cNvPr id="6" name="Slunce 5">
            <a:extLst>
              <a:ext uri="{FF2B5EF4-FFF2-40B4-BE49-F238E27FC236}">
                <a16:creationId xmlns:a16="http://schemas.microsoft.com/office/drawing/2014/main" id="{6E479216-C46E-469B-A129-24889B6B7EAA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19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1">
            <a:extLst>
              <a:ext uri="{FF2B5EF4-FFF2-40B4-BE49-F238E27FC236}">
                <a16:creationId xmlns:a16="http://schemas.microsoft.com/office/drawing/2014/main" id="{D69D19E0-0EDD-4698-8E31-FA92ADD046F0}"/>
              </a:ext>
            </a:extLst>
          </p:cNvPr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solidFill>
                  <a:srgbClr val="0070C0"/>
                </a:solidFill>
                <a:latin typeface="+mn-lt"/>
              </a:rPr>
              <a:t>Rabdomyolýza při cvičení a sportu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28" y="783411"/>
            <a:ext cx="6819900" cy="605742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94807" y="740100"/>
            <a:ext cx="11223951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rgbClr val="002060"/>
                </a:solidFill>
              </a:rPr>
              <a:t>Mechanizmus působení ROS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Peroxidace lipidů </a:t>
            </a:r>
            <a:r>
              <a:rPr lang="cs-CZ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rgbClr val="002060"/>
                </a:solidFill>
              </a:rPr>
              <a:t> </a:t>
            </a:r>
            <a:r>
              <a:rPr lang="cs-CZ" altLang="cs-CZ" sz="2000" dirty="0"/>
              <a:t>ničení </a:t>
            </a:r>
            <a:r>
              <a:rPr lang="cs-CZ" altLang="cs-CZ" sz="2000" b="1" dirty="0">
                <a:solidFill>
                  <a:srgbClr val="FF0000"/>
                </a:solidFill>
              </a:rPr>
              <a:t>membrán</a:t>
            </a:r>
            <a:r>
              <a:rPr lang="cs-CZ" altLang="cs-CZ" sz="2000" dirty="0"/>
              <a:t> </a:t>
            </a:r>
            <a:r>
              <a:rPr lang="cs-CZ" altLang="cs-CZ" sz="2000" b="1" dirty="0">
                <a:solidFill>
                  <a:srgbClr val="0070C0"/>
                </a:solidFill>
              </a:rPr>
              <a:t>mitochondrií</a:t>
            </a:r>
            <a:r>
              <a:rPr lang="cs-CZ" altLang="cs-CZ" sz="2000" dirty="0">
                <a:solidFill>
                  <a:srgbClr val="7030A0"/>
                </a:solidFill>
              </a:rPr>
              <a:t> - </a:t>
            </a:r>
            <a:r>
              <a:rPr lang="cs-CZ" altLang="cs-CZ" sz="2000" b="1" dirty="0" err="1">
                <a:solidFill>
                  <a:srgbClr val="7030A0"/>
                </a:solidFill>
              </a:rPr>
              <a:t>myocytů</a:t>
            </a:r>
            <a:r>
              <a:rPr lang="cs-CZ" altLang="cs-CZ" sz="2000" dirty="0">
                <a:solidFill>
                  <a:srgbClr val="7030A0"/>
                </a:solidFill>
              </a:rPr>
              <a:t> </a:t>
            </a:r>
            <a:r>
              <a:rPr lang="cs-CZ" altLang="cs-CZ" sz="2000" dirty="0"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.. krev → další tkáně ..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Oxidace proteinů </a:t>
            </a:r>
            <a:r>
              <a:rPr lang="cs-CZ" altLang="cs-CZ" sz="2000" dirty="0">
                <a:solidFill>
                  <a:srgbClr val="002060"/>
                </a:solidFill>
              </a:rPr>
              <a:t>→ </a:t>
            </a:r>
            <a:r>
              <a:rPr lang="cs-CZ" altLang="cs-CZ" sz="2000" dirty="0"/>
              <a:t>ničení </a:t>
            </a:r>
            <a:r>
              <a:rPr lang="cs-CZ" altLang="cs-CZ" sz="2000" dirty="0">
                <a:solidFill>
                  <a:srgbClr val="FF0000"/>
                </a:solidFill>
              </a:rPr>
              <a:t>enzymů, hormonů, nosičů látek, struktur</a:t>
            </a:r>
            <a:r>
              <a:rPr lang="cs-CZ" altLang="cs-CZ" sz="2000" dirty="0"/>
              <a:t> intra- a extracelulárně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Poškození </a:t>
            </a:r>
            <a:r>
              <a:rPr lang="cs-CZ" altLang="cs-CZ" sz="2000" b="1" dirty="0">
                <a:solidFill>
                  <a:srgbClr val="FF0000"/>
                </a:solidFill>
              </a:rPr>
              <a:t>DNA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dirty="0"/>
              <a:t>v jádrech buněk </a:t>
            </a:r>
            <a:r>
              <a:rPr lang="cs-CZ" altLang="cs-CZ" sz="2000" dirty="0">
                <a:solidFill>
                  <a:srgbClr val="002060"/>
                </a:solidFill>
              </a:rPr>
              <a:t>– </a:t>
            </a:r>
            <a:r>
              <a:rPr lang="cs-CZ" altLang="cs-CZ" sz="2000" b="1" dirty="0">
                <a:solidFill>
                  <a:srgbClr val="7030A0"/>
                </a:solidFill>
              </a:rPr>
              <a:t>genů</a:t>
            </a:r>
            <a:endParaRPr lang="cs-CZ" altLang="cs-CZ" sz="2000" dirty="0">
              <a:solidFill>
                <a:srgbClr val="7030A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99010" y="6594616"/>
            <a:ext cx="4700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http://www.medicinehack.com/2011/06/cardiac-muscles-properties-morphology.html</a:t>
            </a:r>
          </a:p>
        </p:txBody>
      </p:sp>
      <p:sp>
        <p:nvSpPr>
          <p:cNvPr id="7" name="Bublinový popisek se šipkou doprava 6"/>
          <p:cNvSpPr/>
          <p:nvPr/>
        </p:nvSpPr>
        <p:spPr>
          <a:xfrm>
            <a:off x="612617" y="3944649"/>
            <a:ext cx="1486393" cy="447675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JÁDRO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05" y="3871472"/>
            <a:ext cx="3601453" cy="2713094"/>
          </a:xfrm>
          <a:prstGeom prst="rect">
            <a:avLst/>
          </a:prstGeom>
          <a:ln>
            <a:solidFill>
              <a:srgbClr val="CC66FF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8758149" y="3482984"/>
            <a:ext cx="2338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cap="all" dirty="0">
                <a:solidFill>
                  <a:srgbClr val="7030A0"/>
                </a:solidFill>
              </a:rPr>
              <a:t>RABDOMYOLÝZA</a:t>
            </a:r>
            <a:endParaRPr lang="cs-CZ" sz="2400" dirty="0">
              <a:solidFill>
                <a:srgbClr val="7030A0"/>
              </a:solidFill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7345378" y="1614804"/>
            <a:ext cx="1321211" cy="2197320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 rot="2293596">
            <a:off x="8256785" y="4597733"/>
            <a:ext cx="3526066" cy="101476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5233481" y="1614804"/>
            <a:ext cx="367219" cy="1196490"/>
          </a:xfrm>
          <a:prstGeom prst="straightConnector1">
            <a:avLst/>
          </a:prstGeom>
          <a:ln w="635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221804" y="2797067"/>
            <a:ext cx="1011677" cy="916749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4851965" y="2791542"/>
            <a:ext cx="412228" cy="92227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260503" y="2811294"/>
            <a:ext cx="53855" cy="100083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unce 15">
            <a:extLst>
              <a:ext uri="{FF2B5EF4-FFF2-40B4-BE49-F238E27FC236}">
                <a16:creationId xmlns:a16="http://schemas.microsoft.com/office/drawing/2014/main" id="{DDE75CCD-98D6-4D9E-A133-7AE9982230D9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59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Přímá spojnice se šipkou 175"/>
          <p:cNvCxnSpPr/>
          <p:nvPr/>
        </p:nvCxnSpPr>
        <p:spPr>
          <a:xfrm>
            <a:off x="4194231" y="3789447"/>
            <a:ext cx="5569" cy="153832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Zahnutá šipka doprava 110"/>
          <p:cNvSpPr/>
          <p:nvPr/>
        </p:nvSpPr>
        <p:spPr>
          <a:xfrm>
            <a:off x="577631" y="1419845"/>
            <a:ext cx="225755" cy="2033015"/>
          </a:xfrm>
          <a:prstGeom prst="curvedRightArrow">
            <a:avLst>
              <a:gd name="adj1" fmla="val 8415"/>
              <a:gd name="adj2" fmla="val 119925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58" name="Přímá spojnice se šipkou 57"/>
          <p:cNvCxnSpPr>
            <a:endCxn id="27" idx="0"/>
          </p:cNvCxnSpPr>
          <p:nvPr/>
        </p:nvCxnSpPr>
        <p:spPr>
          <a:xfrm>
            <a:off x="7038753" y="3765452"/>
            <a:ext cx="7264" cy="327639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13791" y="3924993"/>
            <a:ext cx="17259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SLABOST, BOLEST, ÚNAVA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15934" r="19076"/>
          <a:stretch/>
        </p:blipFill>
        <p:spPr>
          <a:xfrm>
            <a:off x="10745087" y="0"/>
            <a:ext cx="1329518" cy="23487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407" y="636144"/>
            <a:ext cx="11748317" cy="35034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latin typeface="+mn-lt"/>
              </a:rPr>
              <a:t>Příčiny – mechanizmy vzniku – příznaky – následky - komplikace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838199" y="1035274"/>
            <a:ext cx="7237785" cy="522515"/>
          </a:xfrm>
          <a:prstGeom prst="roundRect">
            <a:avLst/>
          </a:prstGeom>
          <a:solidFill>
            <a:srgbClr val="990000">
              <a:alpha val="8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rgbClr val="C00000"/>
                </a:solidFill>
              </a:rPr>
              <a:t>VYČERPÁVAJÍCÍ VÝKON </a:t>
            </a:r>
            <a:r>
              <a:rPr lang="cs-CZ" sz="2200" b="1" dirty="0">
                <a:solidFill>
                  <a:srgbClr val="002060"/>
                </a:solidFill>
              </a:rPr>
              <a:t>+ VROZENÁ DISPOZICE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874109" y="2277515"/>
            <a:ext cx="1935739" cy="5793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HYPOHYDRATACE</a:t>
            </a:r>
          </a:p>
          <a:p>
            <a:pPr algn="ctr"/>
            <a:r>
              <a:rPr lang="cs-CZ" b="1" dirty="0">
                <a:solidFill>
                  <a:srgbClr val="0070C0"/>
                </a:solidFill>
              </a:rPr>
              <a:t>HYPOVOLÉMIE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2413101" y="5320491"/>
            <a:ext cx="5502788" cy="4636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NEFROPATIE 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cs-CZ" sz="2000" cap="all" dirty="0">
                <a:solidFill>
                  <a:schemeClr val="accent6">
                    <a:lumMod val="50000"/>
                  </a:schemeClr>
                </a:solidFill>
              </a:rPr>
              <a:t>TUBULY) 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→ AKUTNÍ … CHRONICKÁ</a:t>
            </a:r>
            <a:endParaRPr lang="cs-CZ" sz="2000" b="1" cap="al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838201" y="3242937"/>
            <a:ext cx="6947596" cy="522515"/>
          </a:xfrm>
          <a:prstGeom prst="roundRect">
            <a:avLst/>
          </a:prstGeom>
          <a:solidFill>
            <a:srgbClr val="990000">
              <a:alpha val="9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RABDOMYOLÝZA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058511" y="4093091"/>
            <a:ext cx="2283144" cy="8930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>
                <a:solidFill>
                  <a:srgbClr val="FF0000"/>
                </a:solidFill>
              </a:rPr>
              <a:t>V krvi ↑</a:t>
            </a:r>
          </a:p>
          <a:p>
            <a:r>
              <a:rPr lang="cs-CZ" sz="2000" dirty="0">
                <a:solidFill>
                  <a:srgbClr val="FF0000"/>
                </a:solidFill>
              </a:rPr>
              <a:t>CK, LDH, ALT, AST,  </a:t>
            </a:r>
            <a:r>
              <a:rPr lang="cs-CZ" sz="2000" b="1" dirty="0">
                <a:solidFill>
                  <a:srgbClr val="FF0000"/>
                </a:solidFill>
              </a:rPr>
              <a:t>K</a:t>
            </a:r>
            <a:r>
              <a:rPr lang="cs-CZ" sz="2000" b="1" baseline="30000" dirty="0">
                <a:solidFill>
                  <a:srgbClr val="FF0000"/>
                </a:solidFill>
              </a:rPr>
              <a:t>+</a:t>
            </a:r>
            <a:r>
              <a:rPr lang="cs-CZ" sz="2000" dirty="0">
                <a:solidFill>
                  <a:srgbClr val="FF0000"/>
                </a:solidFill>
              </a:rPr>
              <a:t>, PO</a:t>
            </a:r>
            <a:r>
              <a:rPr lang="cs-CZ" sz="2000" baseline="-25000" dirty="0">
                <a:solidFill>
                  <a:srgbClr val="FF0000"/>
                </a:solidFill>
              </a:rPr>
              <a:t>4</a:t>
            </a:r>
            <a:r>
              <a:rPr lang="cs-CZ" sz="2000" baseline="30000" dirty="0">
                <a:solidFill>
                  <a:srgbClr val="FF0000"/>
                </a:solidFill>
              </a:rPr>
              <a:t>3-</a:t>
            </a:r>
            <a:r>
              <a:rPr lang="cs-CZ" sz="2000" dirty="0">
                <a:solidFill>
                  <a:srgbClr val="FF0000"/>
                </a:solidFill>
              </a:rPr>
              <a:t>, </a:t>
            </a:r>
            <a:r>
              <a:rPr lang="cs-CZ" sz="2000" b="1" dirty="0" err="1">
                <a:solidFill>
                  <a:srgbClr val="FF0000"/>
                </a:solidFill>
              </a:rPr>
              <a:t>Mb</a:t>
            </a:r>
            <a:r>
              <a:rPr lang="cs-CZ" sz="2000" dirty="0">
                <a:solidFill>
                  <a:srgbClr val="FF0000"/>
                </a:solidFill>
              </a:rPr>
              <a:t>, Urea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3037037" y="2871111"/>
            <a:ext cx="10825" cy="36435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2466497" y="2300001"/>
            <a:ext cx="1173797" cy="5483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ACIDÓZA ACIDURIE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2406030" y="6165740"/>
            <a:ext cx="188267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KOAGULOPATIE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3406158" y="5760250"/>
            <a:ext cx="55" cy="405490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bdélník 78"/>
          <p:cNvSpPr/>
          <p:nvPr/>
        </p:nvSpPr>
        <p:spPr>
          <a:xfrm>
            <a:off x="4732126" y="6157405"/>
            <a:ext cx="78489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/>
              <a:t>SMRT</a:t>
            </a:r>
          </a:p>
        </p:txBody>
      </p:sp>
      <p:cxnSp>
        <p:nvCxnSpPr>
          <p:cNvPr id="82" name="Přímá spojnice se šipkou 81"/>
          <p:cNvCxnSpPr>
            <a:stCxn id="21" idx="3"/>
            <a:endCxn id="79" idx="1"/>
          </p:cNvCxnSpPr>
          <p:nvPr/>
        </p:nvCxnSpPr>
        <p:spPr>
          <a:xfrm flipV="1">
            <a:off x="4288704" y="6357460"/>
            <a:ext cx="443422" cy="833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>
            <a:stCxn id="141" idx="1"/>
            <a:endCxn id="79" idx="3"/>
          </p:cNvCxnSpPr>
          <p:nvPr/>
        </p:nvCxnSpPr>
        <p:spPr>
          <a:xfrm flipH="1" flipV="1">
            <a:off x="5517021" y="6357460"/>
            <a:ext cx="443423" cy="361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5075133" y="1962587"/>
            <a:ext cx="732" cy="33061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w="med" len="sm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aoblený obdélník 39"/>
          <p:cNvSpPr/>
          <p:nvPr/>
        </p:nvSpPr>
        <p:spPr>
          <a:xfrm>
            <a:off x="838198" y="1566280"/>
            <a:ext cx="4396993" cy="376448"/>
          </a:xfrm>
          <a:prstGeom prst="round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7030A0"/>
                </a:solidFill>
              </a:rPr>
              <a:t>↑aerobní intenzita </a:t>
            </a:r>
            <a:r>
              <a:rPr lang="cs-CZ" sz="2000" b="1" dirty="0">
                <a:solidFill>
                  <a:srgbClr val="0070C0"/>
                </a:solidFill>
              </a:rPr>
              <a:t>+ ↓ příjem tekutin </a:t>
            </a:r>
          </a:p>
        </p:txBody>
      </p:sp>
      <p:sp>
        <p:nvSpPr>
          <p:cNvPr id="43" name="Zaoblený obdélník 42"/>
          <p:cNvSpPr/>
          <p:nvPr/>
        </p:nvSpPr>
        <p:spPr>
          <a:xfrm>
            <a:off x="1178801" y="2293202"/>
            <a:ext cx="1227229" cy="544937"/>
          </a:xfrm>
          <a:prstGeom prst="roundRect">
            <a:avLst/>
          </a:prstGeom>
          <a:solidFill>
            <a:srgbClr val="7030A0">
              <a:alpha val="8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OXIDAČNÍ STRES</a:t>
            </a:r>
          </a:p>
        </p:txBody>
      </p:sp>
      <p:cxnSp>
        <p:nvCxnSpPr>
          <p:cNvPr id="44" name="Přímá spojnice se šipkou 43"/>
          <p:cNvCxnSpPr>
            <a:endCxn id="43" idx="0"/>
          </p:cNvCxnSpPr>
          <p:nvPr/>
        </p:nvCxnSpPr>
        <p:spPr>
          <a:xfrm>
            <a:off x="1792416" y="1986097"/>
            <a:ext cx="0" cy="307105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43" idx="2"/>
          </p:cNvCxnSpPr>
          <p:nvPr/>
        </p:nvCxnSpPr>
        <p:spPr>
          <a:xfrm>
            <a:off x="1792416" y="2838139"/>
            <a:ext cx="0" cy="392622"/>
          </a:xfrm>
          <a:prstGeom prst="straightConnector1">
            <a:avLst/>
          </a:prstGeom>
          <a:ln w="127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5815623" y="2883878"/>
            <a:ext cx="1" cy="35905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aoblený obdélník 48"/>
          <p:cNvSpPr/>
          <p:nvPr/>
        </p:nvSpPr>
        <p:spPr>
          <a:xfrm>
            <a:off x="5545800" y="1574561"/>
            <a:ext cx="2558293" cy="3616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HYPERTERMIE</a:t>
            </a: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6392668" y="1959005"/>
            <a:ext cx="0" cy="306558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stCxn id="40" idx="3"/>
            <a:endCxn id="49" idx="1"/>
          </p:cNvCxnSpPr>
          <p:nvPr/>
        </p:nvCxnSpPr>
        <p:spPr>
          <a:xfrm>
            <a:off x="5235191" y="1754504"/>
            <a:ext cx="310609" cy="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aoblený obdélník 79"/>
          <p:cNvSpPr/>
          <p:nvPr/>
        </p:nvSpPr>
        <p:spPr>
          <a:xfrm>
            <a:off x="4625364" y="4094108"/>
            <a:ext cx="1335080" cy="908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V moči ↑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Mb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, Urea, KM</a:t>
            </a:r>
          </a:p>
        </p:txBody>
      </p:sp>
      <p:cxnSp>
        <p:nvCxnSpPr>
          <p:cNvPr id="89" name="Přímá spojnice se šipkou 88"/>
          <p:cNvCxnSpPr>
            <a:stCxn id="11" idx="3"/>
            <a:endCxn id="80" idx="1"/>
          </p:cNvCxnSpPr>
          <p:nvPr/>
        </p:nvCxnSpPr>
        <p:spPr>
          <a:xfrm>
            <a:off x="4341655" y="4539598"/>
            <a:ext cx="283709" cy="86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aoblený obdélník 112"/>
          <p:cNvSpPr/>
          <p:nvPr/>
        </p:nvSpPr>
        <p:spPr>
          <a:xfrm>
            <a:off x="3696734" y="2293202"/>
            <a:ext cx="1142563" cy="576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↓sval. </a:t>
            </a:r>
            <a:r>
              <a:rPr lang="cs-CZ" b="1" dirty="0" err="1">
                <a:solidFill>
                  <a:schemeClr val="tx1"/>
                </a:solidFill>
              </a:rPr>
              <a:t>gykogen</a:t>
            </a:r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121" name="Přímá spojnice se šipkou 120"/>
          <p:cNvCxnSpPr>
            <a:stCxn id="40" idx="2"/>
          </p:cNvCxnSpPr>
          <p:nvPr/>
        </p:nvCxnSpPr>
        <p:spPr>
          <a:xfrm>
            <a:off x="3036695" y="1942728"/>
            <a:ext cx="717760" cy="3499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Přímá spojnice se šipkou 192"/>
          <p:cNvCxnSpPr/>
          <p:nvPr/>
        </p:nvCxnSpPr>
        <p:spPr>
          <a:xfrm flipH="1">
            <a:off x="3341807" y="3772796"/>
            <a:ext cx="1" cy="3083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 rot="16200000">
            <a:off x="10923296" y="1090293"/>
            <a:ext cx="23975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https://leytonsportsmassage.com</a:t>
            </a:r>
          </a:p>
        </p:txBody>
      </p:sp>
      <p:sp>
        <p:nvSpPr>
          <p:cNvPr id="6" name="Bublinový popisek se šipkou doleva 5"/>
          <p:cNvSpPr/>
          <p:nvPr/>
        </p:nvSpPr>
        <p:spPr>
          <a:xfrm>
            <a:off x="7785797" y="2406561"/>
            <a:ext cx="4288808" cy="2355980"/>
          </a:xfrm>
          <a:prstGeom prst="leftArrowCallout">
            <a:avLst>
              <a:gd name="adj1" fmla="val 16189"/>
              <a:gd name="adj2" fmla="val 15658"/>
              <a:gd name="adj3" fmla="val 12613"/>
              <a:gd name="adj4" fmla="val 8910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>
                <a:solidFill>
                  <a:srgbClr val="7030A0"/>
                </a:solidFill>
              </a:rPr>
              <a:t>NÍZKÁ ZDATNOST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Užití antiflogistik, analgetik, </a:t>
            </a:r>
            <a:r>
              <a:rPr lang="cs-CZ" sz="2000" b="1" dirty="0" err="1">
                <a:solidFill>
                  <a:schemeClr val="tx1"/>
                </a:solidFill>
              </a:rPr>
              <a:t>statinů</a:t>
            </a:r>
            <a:r>
              <a:rPr lang="cs-CZ" sz="2000" b="1" dirty="0">
                <a:solidFill>
                  <a:schemeClr val="tx1"/>
                </a:solidFill>
              </a:rPr>
              <a:t>, alkoholu; zranění, infekce, </a:t>
            </a:r>
            <a:r>
              <a:rPr lang="cs-CZ" sz="2000" b="1" dirty="0">
                <a:solidFill>
                  <a:srgbClr val="7030A0"/>
                </a:solidFill>
              </a:rPr>
              <a:t>VROZENÉ ENZYMATICKÉ DEFEKTY</a:t>
            </a:r>
          </a:p>
          <a:p>
            <a:r>
              <a:rPr lang="cs-CZ" sz="1600" dirty="0" err="1">
                <a:solidFill>
                  <a:srgbClr val="7030A0"/>
                </a:solidFill>
              </a:rPr>
              <a:t>Myofosforyláza</a:t>
            </a:r>
            <a:r>
              <a:rPr lang="cs-CZ" sz="1600" dirty="0">
                <a:solidFill>
                  <a:srgbClr val="7030A0"/>
                </a:solidFill>
              </a:rPr>
              <a:t> (</a:t>
            </a:r>
            <a:r>
              <a:rPr lang="cs-CZ" sz="1600" dirty="0" err="1">
                <a:solidFill>
                  <a:srgbClr val="7030A0"/>
                </a:solidFill>
              </a:rPr>
              <a:t>McArdler</a:t>
            </a:r>
            <a:r>
              <a:rPr lang="cs-CZ" sz="1600" dirty="0">
                <a:solidFill>
                  <a:srgbClr val="7030A0"/>
                </a:solidFill>
              </a:rPr>
              <a:t> </a:t>
            </a:r>
            <a:r>
              <a:rPr lang="cs-CZ" sz="1600" dirty="0" err="1">
                <a:solidFill>
                  <a:srgbClr val="7030A0"/>
                </a:solidFill>
              </a:rPr>
              <a:t>sy</a:t>
            </a:r>
            <a:r>
              <a:rPr lang="cs-CZ" sz="1600" dirty="0">
                <a:solidFill>
                  <a:srgbClr val="7030A0"/>
                </a:solidFill>
              </a:rPr>
              <a:t>), </a:t>
            </a:r>
            <a:r>
              <a:rPr lang="cs-CZ" sz="1600" dirty="0" err="1">
                <a:solidFill>
                  <a:srgbClr val="7030A0"/>
                </a:solidFill>
              </a:rPr>
              <a:t>Carnitinpalmitoyltransferáza</a:t>
            </a:r>
            <a:r>
              <a:rPr lang="cs-CZ" sz="1600" dirty="0">
                <a:solidFill>
                  <a:srgbClr val="7030A0"/>
                </a:solidFill>
              </a:rPr>
              <a:t>, </a:t>
            </a:r>
            <a:r>
              <a:rPr lang="cs-CZ" sz="1600" dirty="0" err="1">
                <a:solidFill>
                  <a:srgbClr val="7030A0"/>
                </a:solidFill>
              </a:rPr>
              <a:t>Myoadenylátdeamináza</a:t>
            </a:r>
            <a:r>
              <a:rPr lang="cs-CZ" sz="1600" dirty="0">
                <a:solidFill>
                  <a:srgbClr val="7030A0"/>
                </a:solidFill>
              </a:rPr>
              <a:t> ..</a:t>
            </a:r>
          </a:p>
          <a:p>
            <a:r>
              <a:rPr lang="cs-CZ" b="1" dirty="0">
                <a:solidFill>
                  <a:srgbClr val="C00000"/>
                </a:solidFill>
              </a:rPr>
              <a:t>Užití </a:t>
            </a:r>
            <a:r>
              <a:rPr lang="cs-CZ" b="1" dirty="0" err="1">
                <a:solidFill>
                  <a:srgbClr val="C00000"/>
                </a:solidFill>
              </a:rPr>
              <a:t>creatin</a:t>
            </a:r>
            <a:r>
              <a:rPr lang="cs-CZ" b="1" dirty="0">
                <a:solidFill>
                  <a:srgbClr val="C00000"/>
                </a:solidFill>
              </a:rPr>
              <a:t>-mono-hydrátu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0" y="6609916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Armstrong et al., 2010; </a:t>
            </a:r>
            <a:r>
              <a:rPr lang="cs-CZ" sz="1200" b="1" dirty="0" err="1"/>
              <a:t>Brancaccio</a:t>
            </a:r>
            <a:r>
              <a:rPr lang="cs-CZ" sz="1200" b="1" dirty="0"/>
              <a:t> et al., 2007; </a:t>
            </a:r>
            <a:r>
              <a:rPr lang="cs-CZ" sz="1200" b="1" dirty="0" err="1"/>
              <a:t>Clarkson</a:t>
            </a:r>
            <a:r>
              <a:rPr lang="cs-CZ" sz="1200" b="1" dirty="0"/>
              <a:t>, 2007; Cooper, 2002; </a:t>
            </a:r>
            <a:r>
              <a:rPr lang="cs-CZ" sz="1200" b="1" dirty="0" err="1"/>
              <a:t>Landau</a:t>
            </a:r>
            <a:r>
              <a:rPr lang="cs-CZ" sz="1200" b="1" dirty="0"/>
              <a:t> et al., 2012; </a:t>
            </a:r>
            <a:r>
              <a:rPr lang="cs-CZ" sz="1200" b="1" dirty="0" err="1"/>
              <a:t>Hew-Butler</a:t>
            </a:r>
            <a:r>
              <a:rPr lang="cs-CZ" sz="1200" b="1" dirty="0"/>
              <a:t>, 2013;  </a:t>
            </a:r>
            <a:r>
              <a:rPr lang="cs-CZ" sz="1200" b="1" dirty="0" err="1"/>
              <a:t>Keltz</a:t>
            </a:r>
            <a:r>
              <a:rPr lang="cs-CZ" sz="1200" b="1" dirty="0"/>
              <a:t> et al., 2013; </a:t>
            </a:r>
            <a:r>
              <a:rPr lang="cs-CZ" sz="1200" b="1" dirty="0" err="1"/>
              <a:t>Lenz</a:t>
            </a:r>
            <a:r>
              <a:rPr lang="cs-CZ" sz="1200" b="1" dirty="0"/>
              <a:t>, 2009; </a:t>
            </a:r>
            <a:r>
              <a:rPr lang="cs-CZ" sz="1200" b="1" dirty="0" err="1"/>
              <a:t>Palazzetti</a:t>
            </a:r>
            <a:r>
              <a:rPr lang="cs-CZ" sz="1200" b="1" dirty="0"/>
              <a:t> et al., 2003 et al… 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solidFill>
                  <a:srgbClr val="0070C0"/>
                </a:solidFill>
                <a:latin typeface="+mn-lt"/>
              </a:rPr>
              <a:t>Rabdomyolýza při cvičení a sportu</a:t>
            </a:r>
          </a:p>
        </p:txBody>
      </p:sp>
      <p:sp>
        <p:nvSpPr>
          <p:cNvPr id="13" name="Bublinový popisek se šipkou doleva 12"/>
          <p:cNvSpPr/>
          <p:nvPr/>
        </p:nvSpPr>
        <p:spPr>
          <a:xfrm>
            <a:off x="8130574" y="1570670"/>
            <a:ext cx="1048870" cy="36166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02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990000"/>
                </a:solidFill>
              </a:rPr>
              <a:t>HORKO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6170777" y="4093091"/>
            <a:ext cx="1750479" cy="913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SYNDROM LÓŽE</a:t>
            </a:r>
          </a:p>
          <a:p>
            <a:pPr algn="ctr"/>
            <a:r>
              <a:rPr lang="cs-CZ" sz="1600" dirty="0">
                <a:solidFill>
                  <a:srgbClr val="C00000"/>
                </a:solidFill>
              </a:rPr>
              <a:t>(COMPARTMENT)</a:t>
            </a:r>
          </a:p>
        </p:txBody>
      </p:sp>
      <p:cxnSp>
        <p:nvCxnSpPr>
          <p:cNvPr id="105" name="Přímá spojnice se šipkou 104"/>
          <p:cNvCxnSpPr/>
          <p:nvPr/>
        </p:nvCxnSpPr>
        <p:spPr>
          <a:xfrm flipH="1">
            <a:off x="7945091" y="4571718"/>
            <a:ext cx="370965" cy="0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aoblený obdélník 59"/>
          <p:cNvSpPr/>
          <p:nvPr/>
        </p:nvSpPr>
        <p:spPr>
          <a:xfrm>
            <a:off x="6842093" y="2278784"/>
            <a:ext cx="1257536" cy="5715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HYPO-NATRÉMIE</a:t>
            </a:r>
            <a:endParaRPr lang="cs-CZ" b="1" baseline="30000" dirty="0">
              <a:solidFill>
                <a:srgbClr val="0070C0"/>
              </a:solidFill>
            </a:endParaRPr>
          </a:p>
        </p:txBody>
      </p:sp>
      <p:cxnSp>
        <p:nvCxnSpPr>
          <p:cNvPr id="64" name="Přímá spojnice se šipkou 63"/>
          <p:cNvCxnSpPr/>
          <p:nvPr/>
        </p:nvCxnSpPr>
        <p:spPr>
          <a:xfrm>
            <a:off x="7357230" y="2853987"/>
            <a:ext cx="0" cy="39885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aoblený obdélník 70"/>
          <p:cNvSpPr/>
          <p:nvPr/>
        </p:nvSpPr>
        <p:spPr>
          <a:xfrm>
            <a:off x="8261966" y="1966991"/>
            <a:ext cx="2506765" cy="377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příjem 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</a:rPr>
              <a:t>↑</a:t>
            </a:r>
            <a:r>
              <a:rPr lang="cs-CZ" b="1" dirty="0">
                <a:solidFill>
                  <a:srgbClr val="0070C0"/>
                </a:solidFill>
              </a:rPr>
              <a:t>vody bez iontů</a:t>
            </a:r>
          </a:p>
        </p:txBody>
      </p:sp>
      <p:cxnSp>
        <p:nvCxnSpPr>
          <p:cNvPr id="72" name="Přímá spojnice se šipkou 71"/>
          <p:cNvCxnSpPr/>
          <p:nvPr/>
        </p:nvCxnSpPr>
        <p:spPr>
          <a:xfrm flipH="1">
            <a:off x="7995684" y="2171466"/>
            <a:ext cx="266283" cy="17263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se šipkou 111"/>
          <p:cNvCxnSpPr>
            <a:endCxn id="26" idx="0"/>
          </p:cNvCxnSpPr>
          <p:nvPr/>
        </p:nvCxnSpPr>
        <p:spPr>
          <a:xfrm>
            <a:off x="2886482" y="1957778"/>
            <a:ext cx="166914" cy="34222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aoblený obdélník 116"/>
          <p:cNvSpPr/>
          <p:nvPr/>
        </p:nvSpPr>
        <p:spPr>
          <a:xfrm>
            <a:off x="74344" y="2300001"/>
            <a:ext cx="1078048" cy="5495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MECHAN. STRES</a:t>
            </a:r>
          </a:p>
        </p:txBody>
      </p:sp>
      <p:cxnSp>
        <p:nvCxnSpPr>
          <p:cNvPr id="130" name="Přímá spojnice se šipkou 129"/>
          <p:cNvCxnSpPr/>
          <p:nvPr/>
        </p:nvCxnSpPr>
        <p:spPr>
          <a:xfrm flipH="1">
            <a:off x="4206358" y="2866957"/>
            <a:ext cx="1" cy="35905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bdélník 140"/>
          <p:cNvSpPr/>
          <p:nvPr/>
        </p:nvSpPr>
        <p:spPr>
          <a:xfrm>
            <a:off x="5960444" y="6161021"/>
            <a:ext cx="195544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SELHÁNÍ LEDVIN</a:t>
            </a:r>
          </a:p>
        </p:txBody>
      </p:sp>
      <p:cxnSp>
        <p:nvCxnSpPr>
          <p:cNvPr id="162" name="Přímá spojnice se šipkou 161"/>
          <p:cNvCxnSpPr/>
          <p:nvPr/>
        </p:nvCxnSpPr>
        <p:spPr>
          <a:xfrm>
            <a:off x="6756042" y="5760250"/>
            <a:ext cx="55" cy="40549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Obrázek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1" t="48633" r="12325" b="31662"/>
          <a:stretch/>
        </p:blipFill>
        <p:spPr>
          <a:xfrm>
            <a:off x="1013526" y="5072720"/>
            <a:ext cx="1182081" cy="1140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71" name="Obdélník 170"/>
          <p:cNvSpPr/>
          <p:nvPr/>
        </p:nvSpPr>
        <p:spPr>
          <a:xfrm>
            <a:off x="4622077" y="3799145"/>
            <a:ext cx="142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TMAVÁ MOČ</a:t>
            </a:r>
          </a:p>
        </p:txBody>
      </p:sp>
      <p:sp>
        <p:nvSpPr>
          <p:cNvPr id="174" name="TextovéPole 173"/>
          <p:cNvSpPr txBox="1"/>
          <p:nvPr/>
        </p:nvSpPr>
        <p:spPr>
          <a:xfrm>
            <a:off x="195439" y="4644471"/>
            <a:ext cx="172590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DYSRYTMIE SRDCE</a:t>
            </a:r>
          </a:p>
          <a:p>
            <a:r>
              <a:rPr lang="cs-CZ" b="1" dirty="0">
                <a:solidFill>
                  <a:srgbClr val="C00000"/>
                </a:solidFill>
              </a:rPr>
              <a:t>EKG:</a:t>
            </a:r>
          </a:p>
        </p:txBody>
      </p:sp>
      <p:cxnSp>
        <p:nvCxnSpPr>
          <p:cNvPr id="57" name="Přímá spojnice se šipkou 56"/>
          <p:cNvCxnSpPr/>
          <p:nvPr/>
        </p:nvCxnSpPr>
        <p:spPr>
          <a:xfrm flipH="1">
            <a:off x="1751386" y="4868855"/>
            <a:ext cx="427334" cy="39930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Přímá spojnice se šipkou 180"/>
          <p:cNvCxnSpPr/>
          <p:nvPr/>
        </p:nvCxnSpPr>
        <p:spPr>
          <a:xfrm flipH="1">
            <a:off x="3347905" y="5005400"/>
            <a:ext cx="1" cy="3083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lunce 54">
            <a:extLst>
              <a:ext uri="{FF2B5EF4-FFF2-40B4-BE49-F238E27FC236}">
                <a16:creationId xmlns:a16="http://schemas.microsoft.com/office/drawing/2014/main" id="{A7B0669F-F42F-41B8-B43D-1B2B49AFA872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7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5" grpId="0" animBg="1"/>
      <p:bldP spid="11" grpId="0" animBg="1"/>
      <p:bldP spid="26" grpId="0" animBg="1"/>
      <p:bldP spid="21" grpId="0" animBg="1"/>
      <p:bldP spid="79" grpId="0" animBg="1"/>
      <p:bldP spid="80" grpId="0" animBg="1"/>
      <p:bldP spid="113" grpId="0" animBg="1"/>
      <p:bldP spid="6" grpId="0" animBg="1"/>
      <p:bldP spid="27" grpId="0" animBg="1"/>
      <p:bldP spid="60" grpId="0" animBg="1"/>
      <p:bldP spid="71" grpId="0" animBg="1"/>
      <p:bldP spid="117" grpId="0" animBg="1"/>
      <p:bldP spid="141" grpId="0" animBg="1"/>
      <p:bldP spid="171" grpId="0"/>
      <p:bldP spid="1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0" descr="IR0000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295" y="4660151"/>
            <a:ext cx="3052851" cy="2106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786808" y="5535397"/>
            <a:ext cx="7682277" cy="123110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TERMOGRAM LÝTEK ZEZADU u 40 letého badmintonisty po tréninku</a:t>
            </a:r>
          </a:p>
          <a:p>
            <a:r>
              <a:rPr lang="cs-CZ" sz="2000" dirty="0">
                <a:solidFill>
                  <a:srgbClr val="CC0066"/>
                </a:solidFill>
              </a:rPr>
              <a:t>vyšší teplota </a:t>
            </a:r>
            <a:r>
              <a:rPr lang="cs-CZ" sz="2000" dirty="0" err="1">
                <a:solidFill>
                  <a:srgbClr val="CC0066"/>
                </a:solidFill>
              </a:rPr>
              <a:t>caput</a:t>
            </a:r>
            <a:r>
              <a:rPr lang="cs-CZ" sz="2000" dirty="0">
                <a:solidFill>
                  <a:srgbClr val="CC0066"/>
                </a:solidFill>
              </a:rPr>
              <a:t> </a:t>
            </a:r>
            <a:r>
              <a:rPr lang="cs-CZ" sz="2000" dirty="0" err="1">
                <a:solidFill>
                  <a:srgbClr val="CC0066"/>
                </a:solidFill>
              </a:rPr>
              <a:t>mediale</a:t>
            </a:r>
            <a:r>
              <a:rPr lang="cs-CZ" sz="2000" dirty="0">
                <a:solidFill>
                  <a:srgbClr val="CC0066"/>
                </a:solidFill>
              </a:rPr>
              <a:t> m. </a:t>
            </a:r>
            <a:r>
              <a:rPr lang="cs-CZ" sz="2000" dirty="0" err="1">
                <a:solidFill>
                  <a:srgbClr val="CC0066"/>
                </a:solidFill>
              </a:rPr>
              <a:t>gastrocnemius</a:t>
            </a:r>
            <a:endParaRPr lang="cs-CZ" sz="2000" dirty="0">
              <a:solidFill>
                <a:srgbClr val="CC0066"/>
              </a:solidFill>
            </a:endParaRPr>
          </a:p>
          <a:p>
            <a:r>
              <a:rPr lang="cs-CZ" sz="2000" b="1" dirty="0">
                <a:solidFill>
                  <a:srgbClr val="CC0066"/>
                </a:solidFill>
              </a:rPr>
              <a:t>MYOSITIS</a:t>
            </a:r>
            <a:r>
              <a:rPr lang="cs-CZ" sz="2000" dirty="0">
                <a:solidFill>
                  <a:srgbClr val="002060"/>
                </a:solidFill>
              </a:rPr>
              <a:t> -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990000"/>
                </a:solidFill>
              </a:rPr>
              <a:t>ZAČÍNAJÍCÍ </a:t>
            </a:r>
            <a:r>
              <a:rPr lang="cs-CZ" sz="2000" b="1" dirty="0">
                <a:solidFill>
                  <a:srgbClr val="990000"/>
                </a:solidFill>
              </a:rPr>
              <a:t>RABDOMYOLÝZA ?</a:t>
            </a:r>
          </a:p>
          <a:p>
            <a:r>
              <a:rPr lang="cs-CZ" sz="1400" dirty="0"/>
              <a:t>(archiv autora - Laboratoř sportovní medicíny FSpS MU)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5671457" y="5713326"/>
            <a:ext cx="3600134" cy="36090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3310" y="598408"/>
            <a:ext cx="11747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Klasifikace, diagnostika, příznaky</a:t>
            </a:r>
            <a:endParaRPr lang="cs-CZ" altLang="cs-CZ" sz="2000" b="1" i="1" dirty="0">
              <a:solidFill>
                <a:srgbClr val="7030A0"/>
              </a:solidFill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solidFill>
                  <a:srgbClr val="0070C0"/>
                </a:solidFill>
                <a:latin typeface="+mn-lt"/>
              </a:rPr>
              <a:t>Rabdomyolýza při cvičení a sportu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786810" y="1042594"/>
          <a:ext cx="10835092" cy="2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0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KLASIFIKACE POŠKOZENÍ KOSTERNÍCH </a:t>
                      </a:r>
                      <a:r>
                        <a:rPr lang="cs-CZ" sz="2000" b="1" dirty="0" err="1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SVAL</a:t>
                      </a:r>
                      <a:r>
                        <a:rPr lang="cs-CZ" sz="2000" b="1" cap="all" baseline="0" dirty="0" err="1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ů</a:t>
                      </a:r>
                      <a:endParaRPr lang="cs-CZ" sz="2000" b="1" cap="all" baseline="0" dirty="0">
                        <a:solidFill>
                          <a:schemeClr val="bg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</a:t>
                      </a:r>
                      <a:r>
                        <a:rPr lang="cs-CZ" sz="16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cs-CZ" sz="16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cs-CZ" sz="1600" b="1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Cardiology</a:t>
                      </a:r>
                      <a:r>
                        <a:rPr lang="cs-CZ" sz="16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cs-CZ" sz="1600" b="1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</a:t>
                      </a:r>
                      <a:r>
                        <a:rPr lang="cs-CZ" sz="16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</a:t>
                      </a:r>
                      <a:r>
                        <a:rPr lang="cs-CZ" sz="16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Association</a:t>
                      </a:r>
                      <a:r>
                        <a:rPr lang="cs-CZ" sz="16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cs-CZ" sz="1600" b="1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Lung</a:t>
                      </a:r>
                      <a:r>
                        <a:rPr lang="cs-CZ" sz="16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s-CZ" sz="1600" b="1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</a:t>
                      </a:r>
                      <a:r>
                        <a:rPr lang="cs-CZ" sz="16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Institute </a:t>
                      </a:r>
                      <a:r>
                        <a:rPr lang="cs-CZ" sz="1600" b="1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</a:t>
                      </a:r>
                      <a:r>
                        <a:rPr lang="cs-CZ" sz="16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Advisory</a:t>
                      </a:r>
                      <a:r>
                        <a:rPr lang="cs-CZ" sz="16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600" b="1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Pasternak</a:t>
                      </a:r>
                      <a:r>
                        <a:rPr lang="cs-CZ" sz="16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2002)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0070C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Myopatie</a:t>
                      </a:r>
                      <a:endParaRPr lang="cs-CZ" sz="18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0070C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jakékoliv poškození svalů</a:t>
                      </a:r>
                      <a:endParaRPr lang="cs-CZ" sz="18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9966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Myalgie</a:t>
                      </a:r>
                      <a:endParaRPr lang="cs-CZ" sz="1800" dirty="0">
                        <a:solidFill>
                          <a:srgbClr val="99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svalová bolest nebo křeč s </a:t>
                      </a:r>
                      <a:r>
                        <a:rPr lang="cs-CZ" sz="1800" dirty="0" err="1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kreatinkinázou</a:t>
                      </a:r>
                      <a:r>
                        <a:rPr lang="cs-CZ" sz="1800" dirty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(CK)</a:t>
                      </a:r>
                      <a:r>
                        <a:rPr lang="cs-CZ" sz="1800" baseline="0" dirty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cs-CZ" sz="1800" dirty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horní hranice normy</a:t>
                      </a:r>
                      <a:endParaRPr lang="cs-CZ" sz="1800" dirty="0">
                        <a:solidFill>
                          <a:srgbClr val="9966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CC0066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Myositis</a:t>
                      </a:r>
                      <a:endParaRPr lang="cs-CZ" sz="1800" dirty="0">
                        <a:solidFill>
                          <a:srgbClr val="CC0066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svalové symptomy se zvýšenou CK </a:t>
                      </a:r>
                      <a:r>
                        <a:rPr lang="en-US" sz="1800" b="1" baseline="0" dirty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cs-CZ" sz="1800" dirty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10x </a:t>
                      </a:r>
                      <a:r>
                        <a:rPr lang="cs-CZ" sz="1800" dirty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horní hranice normy</a:t>
                      </a:r>
                      <a:endParaRPr lang="cs-CZ" sz="1800" dirty="0">
                        <a:solidFill>
                          <a:srgbClr val="CC0066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99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Rabdomyolýza</a:t>
                      </a:r>
                      <a:endParaRPr lang="cs-CZ" sz="2000" b="1" dirty="0">
                        <a:solidFill>
                          <a:srgbClr val="99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svalové symptomy se zvýšenou CK </a:t>
                      </a:r>
                      <a:r>
                        <a:rPr lang="en-US" sz="2000" b="1" baseline="0" dirty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dirty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10x </a:t>
                      </a:r>
                      <a:r>
                        <a:rPr lang="cs-CZ" sz="2000" b="1" dirty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horní hranice normy</a:t>
                      </a:r>
                      <a:endParaRPr lang="cs-CZ" sz="2000" b="1" dirty="0">
                        <a:solidFill>
                          <a:srgbClr val="9900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Norma CK</a:t>
                      </a:r>
                      <a:r>
                        <a:rPr lang="cs-CZ" sz="1600" dirty="0">
                          <a:latin typeface="+mn-lt"/>
                        </a:rPr>
                        <a:t>:</a:t>
                      </a:r>
                      <a:r>
                        <a:rPr lang="cs-CZ" sz="1600" baseline="0" dirty="0">
                          <a:latin typeface="+mn-lt"/>
                        </a:rPr>
                        <a:t> od 0,2 do 3-4 </a:t>
                      </a:r>
                      <a:r>
                        <a:rPr lang="el-GR" sz="1600" dirty="0">
                          <a:latin typeface="+mn-lt"/>
                        </a:rPr>
                        <a:t>μ</a:t>
                      </a:r>
                      <a:r>
                        <a:rPr lang="cs-CZ" sz="1600" dirty="0">
                          <a:latin typeface="+mn-lt"/>
                        </a:rPr>
                        <a:t>kat/l  v séru; do 200 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+mn-lt"/>
                        </a:rPr>
                        <a:t>•l</a:t>
                      </a:r>
                      <a:r>
                        <a:rPr lang="cs-CZ" sz="16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-1 </a:t>
                      </a:r>
                      <a:r>
                        <a:rPr lang="cs-CZ" sz="1600" dirty="0">
                          <a:latin typeface="+mn-lt"/>
                        </a:rPr>
                        <a:t>(u mužů a starších spíše vyšší než u mladších a žen)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86809" y="4904688"/>
            <a:ext cx="4780273" cy="400110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↑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Myoglobin v krvi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→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v moči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→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b="1" dirty="0">
                <a:solidFill>
                  <a:srgbClr val="990000"/>
                </a:solidFill>
              </a:rPr>
              <a:t>tmavá moč</a:t>
            </a:r>
            <a:endParaRPr lang="cs-CZ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86809" y="3654455"/>
          <a:ext cx="108252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4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cs-CZ" dirty="0"/>
                        <a:t>KLASIFIKACE RABDOMYOLÝZY </a:t>
                      </a:r>
                      <a:r>
                        <a:rPr lang="cs-CZ" b="0" dirty="0"/>
                        <a:t>(</a:t>
                      </a:r>
                      <a:r>
                        <a:rPr lang="cs-CZ" b="0" dirty="0" err="1"/>
                        <a:t>O´Connor</a:t>
                      </a:r>
                      <a:r>
                        <a:rPr lang="cs-CZ" b="0" dirty="0"/>
                        <a:t> et al., 2013)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2060"/>
                          </a:solidFill>
                        </a:rPr>
                        <a:t>VYČERPÁVAJÍCÍ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2060"/>
                          </a:solidFill>
                        </a:rPr>
                        <a:t>MÍRNÁ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2060"/>
                          </a:solidFill>
                        </a:rPr>
                        <a:t>STŘEDNĚ ZÁVAŽNÁ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2060"/>
                          </a:solidFill>
                        </a:rPr>
                        <a:t>TĚŽKÁ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2060"/>
                          </a:solidFill>
                        </a:rPr>
                        <a:t>PRUDKÁ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2060"/>
                          </a:solidFill>
                        </a:rPr>
                        <a:t>IZOLOVANÁ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kolaps</a:t>
                      </a:r>
                      <a:r>
                        <a:rPr lang="cs-CZ" sz="1600" baseline="0" dirty="0"/>
                        <a:t> homeostázy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ALT/AST </a:t>
                      </a:r>
                      <a:r>
                        <a:rPr lang="en-US" sz="1600" dirty="0"/>
                        <a:t>&lt;</a:t>
                      </a:r>
                      <a:r>
                        <a:rPr lang="cs-CZ" sz="1600" baseline="0" dirty="0"/>
                        <a:t> 3xN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ALT/AST </a:t>
                      </a:r>
                      <a:r>
                        <a:rPr lang="en-US" sz="1600" dirty="0"/>
                        <a:t>&gt;</a:t>
                      </a:r>
                      <a:r>
                        <a:rPr lang="cs-CZ" sz="1600" baseline="0" dirty="0"/>
                        <a:t> 3xN 1 den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ALT/AST </a:t>
                      </a:r>
                      <a:r>
                        <a:rPr lang="en-US" sz="1600" dirty="0"/>
                        <a:t>&gt;</a:t>
                      </a:r>
                      <a:r>
                        <a:rPr lang="cs-CZ" sz="1600" baseline="0" dirty="0"/>
                        <a:t> 3xN 3 dny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 acidózou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homeostáza, </a:t>
                      </a:r>
                      <a:r>
                        <a:rPr lang="cs-CZ" sz="1600" dirty="0"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cs-CZ" sz="1600" dirty="0" err="1"/>
                        <a:t>Mb</a:t>
                      </a:r>
                      <a:r>
                        <a:rPr lang="cs-CZ" sz="16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92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14" y="2372646"/>
            <a:ext cx="2622691" cy="1741466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11" y="668989"/>
            <a:ext cx="2874712" cy="1913127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67" y="4235538"/>
            <a:ext cx="3524798" cy="2347573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793902" y="1105499"/>
            <a:ext cx="7746782" cy="3063992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u="sng" cap="al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NEVHODNÉ zátěže</a:t>
            </a:r>
            <a:r>
              <a:rPr lang="cs-CZ" sz="2400" cap="al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cap="al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600" dirty="0" err="1"/>
              <a:t>Hew-Butler</a:t>
            </a:r>
            <a:r>
              <a:rPr lang="cs-CZ" sz="1600" dirty="0"/>
              <a:t>, 2013)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vyčerpávající kontinuální dlouhodobé výkony ve vedru,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vyčerpávající excentrické cvičení (běh s kopce).</a:t>
            </a:r>
          </a:p>
          <a:p>
            <a:pPr lvl="1"/>
            <a:r>
              <a:rPr lang="cs-CZ" sz="2400" dirty="0"/>
              <a:t>Neřídit se pravidlem „žádná bolest = žádný trénink“.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u="sng" cap="all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Vhodná zátěž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„Lehké“ až „namáhavé“ cvičení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 příjemným pocitem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 přestávkami na regeneraci.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3310" y="600638"/>
            <a:ext cx="11747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Prevence 1/2: </a:t>
            </a:r>
            <a:r>
              <a:rPr lang="cs-CZ" sz="2400" b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Volit vhodnou zátěž</a:t>
            </a:r>
            <a:endParaRPr lang="cs-CZ" sz="2400" dirty="0">
              <a:solidFill>
                <a:srgbClr val="002060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solidFill>
                  <a:srgbClr val="0070C0"/>
                </a:solidFill>
                <a:latin typeface="+mn-lt"/>
              </a:rPr>
              <a:t>Rabdomyolýza při cvičení a sportu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793902" y="4212687"/>
            <a:ext cx="6261322" cy="2369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180340">
              <a:spcAft>
                <a:spcPts val="0"/>
              </a:spcAft>
            </a:pP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Preventivní </a:t>
            </a:r>
            <a:r>
              <a:rPr lang="cs-CZ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podávání antioxidancií </a:t>
            </a: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(vit. C a E) se nedoporučuje, protože to potlačuje vlastní </a:t>
            </a:r>
            <a:r>
              <a:rPr lang="cs-CZ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protioxidační</a:t>
            </a: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schopnosti (</a:t>
            </a:r>
            <a:r>
              <a:rPr lang="cs-CZ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glutathion</a:t>
            </a: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R="180340">
              <a:spcAft>
                <a:spcPts val="0"/>
              </a:spcAft>
            </a:pPr>
            <a:r>
              <a:rPr lang="cs-CZ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/>
              <a:t>Leonardo </a:t>
            </a:r>
            <a:r>
              <a:rPr lang="en-GB" sz="1400" dirty="0" err="1"/>
              <a:t>Mendonça</a:t>
            </a:r>
            <a:r>
              <a:rPr lang="en-GB" sz="1400" dirty="0"/>
              <a:t> et al., 2014</a:t>
            </a:r>
            <a:r>
              <a:rPr lang="cs-CZ" sz="1400" dirty="0"/>
              <a:t>).</a:t>
            </a:r>
          </a:p>
          <a:p>
            <a:pPr marR="180340">
              <a:spcAft>
                <a:spcPts val="0"/>
              </a:spcAft>
            </a:pPr>
            <a:endParaRPr lang="cs-CZ" sz="1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>
              <a:spcAft>
                <a:spcPts val="0"/>
              </a:spcAft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Pravidelné lehké až středně namáhavé cvičení zlepšuje vlastní antioxidační schopnosti </a:t>
            </a:r>
          </a:p>
          <a:p>
            <a:pPr marR="180340">
              <a:spcAft>
                <a:spcPts val="0"/>
              </a:spcAft>
            </a:pPr>
            <a:r>
              <a:rPr lang="cs-CZ" sz="1400" dirty="0"/>
              <a:t>(</a:t>
            </a:r>
            <a:r>
              <a:rPr lang="cs-CZ" sz="1400" dirty="0" err="1"/>
              <a:t>Goon</a:t>
            </a:r>
            <a:r>
              <a:rPr lang="cs-CZ" sz="1400" dirty="0"/>
              <a:t> et al., 2009).</a:t>
            </a:r>
            <a:endParaRPr lang="cs-CZ" sz="14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38" y="2750816"/>
            <a:ext cx="1395406" cy="1118143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sp>
        <p:nvSpPr>
          <p:cNvPr id="12" name="Slunce 11">
            <a:extLst>
              <a:ext uri="{FF2B5EF4-FFF2-40B4-BE49-F238E27FC236}">
                <a16:creationId xmlns:a16="http://schemas.microsoft.com/office/drawing/2014/main" id="{15E50748-8EAF-4C4F-AD93-3111C73BC39F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91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3310" y="3357717"/>
            <a:ext cx="6003074" cy="286232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cs-CZ" sz="2000" u="sng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RIZIKOVÉ FAKTORY TĚSNĚ PŘED STARTEM A PŘI VÝKONU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alkohol, analgetika, antiflogistika, jiné drogy,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vyčerpání zdrojů energie,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poruchy metabolizmu minerálů (především K</a:t>
            </a:r>
            <a:r>
              <a:rPr lang="cs-CZ" sz="2000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a Na</a:t>
            </a:r>
            <a:r>
              <a:rPr lang="cs-CZ" sz="2000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přehřátí, podchlazení, otoky,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pobodání hmyzem, zranění,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poruchy dýchání a oběhu,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svalová slabost, bolest, křeče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bolest hlavy, zmatenost, závratě, zvracení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213310" y="1293317"/>
            <a:ext cx="6003074" cy="1938992"/>
          </a:xfrm>
          <a:prstGeom prst="rect">
            <a:avLst/>
          </a:prstGeom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cs-CZ" sz="2000" u="sng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RIZIKOVÉ FAKTORY DLOUHODOBĚ PŘED STARTEM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vyšší věk, nízká hmotnost,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dřívější myopatie,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celková infekce,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hypotyreóza, zhoršené jaterní a ledvinné funkce,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nedostatku vitamínu D.</a:t>
            </a:r>
            <a:endParaRPr lang="cs-CZ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solidFill>
                  <a:srgbClr val="0070C0"/>
                </a:solidFill>
                <a:latin typeface="+mn-lt"/>
              </a:rPr>
              <a:t>Rabdomyolýza při cvičení a sportu</a:t>
            </a:r>
          </a:p>
        </p:txBody>
      </p:sp>
      <p:sp>
        <p:nvSpPr>
          <p:cNvPr id="9" name="Obdélník 8"/>
          <p:cNvSpPr/>
          <p:nvPr/>
        </p:nvSpPr>
        <p:spPr>
          <a:xfrm>
            <a:off x="213310" y="600638"/>
            <a:ext cx="117474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Prevence 2/2: </a:t>
            </a:r>
            <a:r>
              <a:rPr lang="cs-CZ" sz="2400" b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Omezit rizikové faktory před a v průběhu výkonu</a:t>
            </a:r>
          </a:p>
          <a:p>
            <a:pPr algn="ctr"/>
            <a:r>
              <a:rPr lang="cs-CZ" sz="1400" dirty="0"/>
              <a:t>(Armstrong et al., 2010; </a:t>
            </a:r>
            <a:r>
              <a:rPr lang="cs-CZ" sz="1400" dirty="0" err="1"/>
              <a:t>Hew-Butler</a:t>
            </a:r>
            <a:r>
              <a:rPr lang="cs-CZ" sz="1400" dirty="0"/>
              <a:t>, 2013)</a:t>
            </a:r>
            <a:endParaRPr lang="cs-CZ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343170" y="1293317"/>
            <a:ext cx="5621442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cs-CZ" sz="2000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VROZENÉ DISPOZICE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Neobvyklá slabost, únava a bolest svalů nebo křeče po zatížení.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Zjištění deficitu enzymů; genetika.</a:t>
            </a:r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3217072-450A-4A22-AA74-03F32FBB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77" y="2752509"/>
            <a:ext cx="3905794" cy="3905794"/>
          </a:xfrm>
          <a:prstGeom prst="rect">
            <a:avLst/>
          </a:prstGeom>
        </p:spPr>
      </p:pic>
      <p:pic>
        <p:nvPicPr>
          <p:cNvPr id="10" name="Obrázek 11">
            <a:extLst>
              <a:ext uri="{FF2B5EF4-FFF2-40B4-BE49-F238E27FC236}">
                <a16:creationId xmlns:a16="http://schemas.microsoft.com/office/drawing/2014/main" id="{408C7969-273E-4965-B95E-D93A0E65D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88" y="4676542"/>
            <a:ext cx="2975850" cy="19817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unce 10">
            <a:extLst>
              <a:ext uri="{FF2B5EF4-FFF2-40B4-BE49-F238E27FC236}">
                <a16:creationId xmlns:a16="http://schemas.microsoft.com/office/drawing/2014/main" id="{D622F5C7-7CA5-4298-BA08-86F391989B1F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3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3310" y="1095137"/>
            <a:ext cx="11747461" cy="538609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R="180340"/>
            <a:r>
              <a:rPr lang="cs-CZ" u="sng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Clarkson</a:t>
            </a:r>
            <a:r>
              <a:rPr lang="cs-CZ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(2007), </a:t>
            </a:r>
            <a:r>
              <a:rPr lang="cs-CZ" u="sng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Milne</a:t>
            </a:r>
            <a:r>
              <a:rPr lang="cs-CZ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(2012), </a:t>
            </a:r>
            <a:r>
              <a:rPr lang="cs-CZ" u="sng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Keltz</a:t>
            </a:r>
            <a:r>
              <a:rPr lang="cs-CZ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 (2013) </a:t>
            </a:r>
          </a:p>
          <a:p>
            <a:pPr marL="457200" marR="18034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dosažení a udržení dobré hydratace a mineralizace</a:t>
            </a:r>
          </a:p>
          <a:p>
            <a:pPr marR="180340" lvl="1"/>
            <a:r>
              <a:rPr lang="cs-CZ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(nepodávat K</a:t>
            </a:r>
            <a:r>
              <a:rPr lang="cs-CZ" sz="2000" baseline="30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marL="457200" marR="18034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odstranění místní a celkové hypertermie</a:t>
            </a:r>
          </a:p>
          <a:p>
            <a:pPr marL="457200" marR="18034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přesun do zdravotního zařízení</a:t>
            </a:r>
          </a:p>
          <a:p>
            <a:pPr marL="457200" marR="180340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1.+2. podle výsledků biochemického vyšetření</a:t>
            </a:r>
          </a:p>
          <a:p>
            <a:pPr marR="180340" lvl="1"/>
            <a:r>
              <a:rPr lang="cs-CZ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podpora činnosti ledvin (dialýza) a srdce </a:t>
            </a:r>
          </a:p>
          <a:p>
            <a:pPr marR="180340"/>
            <a:endParaRPr lang="cs-CZ" sz="1000" u="sng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/>
            <a:r>
              <a:rPr lang="cs-CZ" sz="2000" u="sng" dirty="0" err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Kjerulf</a:t>
            </a:r>
            <a:r>
              <a:rPr lang="cs-CZ" sz="2000" u="sng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u="sng" dirty="0" err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Greer</a:t>
            </a:r>
            <a:r>
              <a:rPr lang="cs-CZ" sz="2000" u="sng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 (2007)</a:t>
            </a:r>
          </a:p>
          <a:p>
            <a:pPr marR="180340">
              <a:spcAft>
                <a:spcPts val="0"/>
              </a:spcAft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Podávání „větvených“ esenciálních aminokyselin</a:t>
            </a:r>
          </a:p>
          <a:p>
            <a:pPr marR="180340">
              <a:spcAft>
                <a:spcPts val="0"/>
              </a:spcAft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(izoleucin, leucin, valin)</a:t>
            </a:r>
          </a:p>
          <a:p>
            <a:pPr marR="180340">
              <a:spcAft>
                <a:spcPts val="0"/>
              </a:spcAft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→ ↓ ukazatelů myolýzy (CK a LDH).</a:t>
            </a:r>
          </a:p>
          <a:p>
            <a:pPr marR="180340">
              <a:spcAft>
                <a:spcPts val="0"/>
              </a:spcAft>
            </a:pPr>
            <a:r>
              <a:rPr lang="cs-CZ" sz="2000" u="sng" dirty="0" err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Howatson</a:t>
            </a:r>
            <a:r>
              <a:rPr lang="cs-CZ" sz="2000" u="sng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 (2010)</a:t>
            </a:r>
          </a:p>
          <a:p>
            <a:pPr marR="180340"/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Třešňový džus → ↓ ukazatelů myolýzy, zánětu a antioxidační aktivity.</a:t>
            </a:r>
          </a:p>
          <a:p>
            <a:pPr marR="180340"/>
            <a:endParaRPr lang="cs-CZ" sz="1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>
              <a:spcAft>
                <a:spcPts val="0"/>
              </a:spcAft>
            </a:pP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Podávání samotných antioxidancií (vit. C, E, A) je logické, ale nejsou důkazy o jejich příznivém vlivu (</a:t>
            </a:r>
            <a:r>
              <a:rPr lang="cs-CZ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Bloomer</a:t>
            </a: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al., 2005).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9"/>
          <a:stretch/>
        </p:blipFill>
        <p:spPr>
          <a:xfrm>
            <a:off x="7188138" y="1218414"/>
            <a:ext cx="4719472" cy="387033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7188138" y="4688636"/>
            <a:ext cx="4719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(</a:t>
            </a:r>
            <a:r>
              <a:rPr lang="cs-CZ" sz="1000" dirty="0" err="1">
                <a:solidFill>
                  <a:schemeClr val="bg1"/>
                </a:solidFill>
              </a:rPr>
              <a:t>Iannetta</a:t>
            </a:r>
            <a:r>
              <a:rPr lang="cs-CZ" sz="1000" dirty="0">
                <a:solidFill>
                  <a:schemeClr val="bg1"/>
                </a:solidFill>
              </a:rPr>
              <a:t>, 2015 </a:t>
            </a:r>
            <a:r>
              <a:rPr lang="en-US" sz="1000" dirty="0">
                <a:solidFill>
                  <a:schemeClr val="bg1"/>
                </a:solidFill>
              </a:rPr>
              <a:t>&lt;</a:t>
            </a:r>
            <a:r>
              <a:rPr lang="cs-CZ" sz="1000" dirty="0">
                <a:solidFill>
                  <a:schemeClr val="bg1"/>
                </a:solidFill>
              </a:rPr>
              <a:t>http://www.denverpost.com/2015/07/13/endurance-athletes-turn-to-hydration-by-iv-despite-medical-skepticism/)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solidFill>
                  <a:srgbClr val="0070C0"/>
                </a:solidFill>
                <a:latin typeface="+mn-lt"/>
              </a:rPr>
              <a:t>Rabdomyolýza při cvičení a sportu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13310" y="600638"/>
            <a:ext cx="11747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První pomoc </a:t>
            </a:r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lékařská péče</a:t>
            </a:r>
          </a:p>
        </p:txBody>
      </p:sp>
      <p:sp>
        <p:nvSpPr>
          <p:cNvPr id="7" name="Slunce 6">
            <a:extLst>
              <a:ext uri="{FF2B5EF4-FFF2-40B4-BE49-F238E27FC236}">
                <a16:creationId xmlns:a16="http://schemas.microsoft.com/office/drawing/2014/main" id="{F7E49684-F655-4750-BEDA-1FC308304118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1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8" y="1763318"/>
            <a:ext cx="5731358" cy="3813582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14472"/>
              </p:ext>
            </p:extLst>
          </p:nvPr>
        </p:nvGraphicFramePr>
        <p:xfrm>
          <a:off x="329087" y="295054"/>
          <a:ext cx="11561379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bg1"/>
                          </a:solidFill>
                        </a:rPr>
                        <a:t>HYPONATRÉMIE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0070C0"/>
                          </a:solidFill>
                        </a:rPr>
                        <a:t>EAH – </a:t>
                      </a:r>
                      <a:r>
                        <a:rPr lang="cs-CZ" sz="2400" dirty="0" err="1">
                          <a:solidFill>
                            <a:srgbClr val="0070C0"/>
                          </a:solidFill>
                        </a:rPr>
                        <a:t>exercise-associated</a:t>
                      </a:r>
                      <a:r>
                        <a:rPr lang="cs-CZ" sz="24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0070C0"/>
                          </a:solidFill>
                        </a:rPr>
                        <a:t>hyponatremia</a:t>
                      </a:r>
                      <a:endParaRPr lang="cs-CZ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ztráty sodíku pocením ---˃  </a:t>
                      </a:r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Na</a:t>
                      </a:r>
                      <a:r>
                        <a:rPr lang="cs-CZ" sz="2400" b="1" baseline="30000" dirty="0">
                          <a:solidFill>
                            <a:srgbClr val="002060"/>
                          </a:solidFill>
                        </a:rPr>
                        <a:t>+</a:t>
                      </a:r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&lt;</a:t>
                      </a:r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 135 mmol•l</a:t>
                      </a:r>
                      <a:r>
                        <a:rPr lang="cs-CZ" sz="2400" b="1" baseline="30000" dirty="0">
                          <a:solidFill>
                            <a:srgbClr val="002060"/>
                          </a:solidFill>
                        </a:rPr>
                        <a:t>-1</a:t>
                      </a:r>
                      <a:r>
                        <a:rPr lang="cs-CZ" sz="2400" b="1" baseline="0" dirty="0">
                          <a:solidFill>
                            <a:srgbClr val="002060"/>
                          </a:solidFill>
                        </a:rPr>
                        <a:t> v krevní plazmě  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˂--- nadbytek vody pitím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47" y="1760573"/>
            <a:ext cx="5708361" cy="321233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8923706" y="3894396"/>
            <a:ext cx="2411437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„otrava vodou“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otoky (obličej)</a:t>
            </a:r>
            <a:r>
              <a:rPr lang="cs-CZ" altLang="cs-CZ" sz="2000" baseline="300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78417" y="4129991"/>
            <a:ext cx="5708360" cy="261610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cap="all" dirty="0">
                <a:solidFill>
                  <a:srgbClr val="C00000"/>
                </a:solidFill>
              </a:rPr>
              <a:t>Výskyt hyponatrémie</a:t>
            </a:r>
          </a:p>
          <a:p>
            <a:pPr algn="ctr">
              <a:defRPr/>
            </a:pPr>
            <a:r>
              <a:rPr lang="cs-CZ" sz="2000" dirty="0"/>
              <a:t>(</a:t>
            </a:r>
            <a:r>
              <a:rPr lang="en-GB" sz="2000" dirty="0" err="1"/>
              <a:t>Knechtle</a:t>
            </a:r>
            <a:r>
              <a:rPr lang="en-GB" sz="2000" dirty="0"/>
              <a:t> B.</a:t>
            </a:r>
            <a:r>
              <a:rPr lang="cs-CZ" sz="2000" dirty="0"/>
              <a:t>,</a:t>
            </a:r>
            <a:r>
              <a:rPr lang="en-GB" sz="2000" dirty="0"/>
              <a:t> </a:t>
            </a:r>
            <a:r>
              <a:rPr lang="cs-CZ" sz="2000" dirty="0"/>
              <a:t>2013)</a:t>
            </a:r>
          </a:p>
          <a:p>
            <a:pPr lvl="1">
              <a:defRPr/>
            </a:pPr>
            <a:r>
              <a:rPr lang="cs-CZ" sz="2400" dirty="0">
                <a:solidFill>
                  <a:srgbClr val="0070C0"/>
                </a:solidFill>
              </a:rPr>
              <a:t>Plavání 26 km 		</a:t>
            </a:r>
            <a:r>
              <a:rPr lang="cs-CZ" sz="2400" b="1" dirty="0">
                <a:solidFill>
                  <a:srgbClr val="0070C0"/>
                </a:solidFill>
                <a:cs typeface="Arial" panose="020B0604020202020204" pitchFamily="34" charset="0"/>
              </a:rPr>
              <a:t>♂</a:t>
            </a:r>
            <a:r>
              <a:rPr lang="cs-CZ" sz="2400" dirty="0">
                <a:solidFill>
                  <a:srgbClr val="0070C0"/>
                </a:solidFill>
              </a:rPr>
              <a:t>8%, </a:t>
            </a:r>
            <a:r>
              <a:rPr lang="cs-CZ" sz="2400" b="1" dirty="0">
                <a:solidFill>
                  <a:srgbClr val="0070C0"/>
                </a:solidFill>
                <a:cs typeface="Arial" panose="020B0604020202020204" pitchFamily="34" charset="0"/>
              </a:rPr>
              <a:t>♀</a:t>
            </a:r>
            <a:r>
              <a:rPr lang="cs-CZ" sz="2400" dirty="0">
                <a:solidFill>
                  <a:srgbClr val="0070C0"/>
                </a:solidFill>
              </a:rPr>
              <a:t>36%</a:t>
            </a:r>
          </a:p>
          <a:p>
            <a:pPr lvl="1">
              <a:defRPr/>
            </a:pPr>
            <a:r>
              <a:rPr lang="cs-CZ" sz="2400" dirty="0">
                <a:solidFill>
                  <a:srgbClr val="0070C0"/>
                </a:solidFill>
              </a:rPr>
              <a:t>Kolo 109-720 km		0-0,5%</a:t>
            </a:r>
          </a:p>
          <a:p>
            <a:pPr lvl="1">
              <a:defRPr/>
            </a:pPr>
            <a:r>
              <a:rPr lang="cs-CZ" sz="2400" dirty="0">
                <a:solidFill>
                  <a:srgbClr val="0070C0"/>
                </a:solidFill>
              </a:rPr>
              <a:t>Běh 100 km silnice	0-4,8%</a:t>
            </a:r>
          </a:p>
          <a:p>
            <a:pPr lvl="1">
              <a:defRPr/>
            </a:pPr>
            <a:r>
              <a:rPr lang="cs-CZ" sz="2400" dirty="0">
                <a:solidFill>
                  <a:srgbClr val="0070C0"/>
                </a:solidFill>
              </a:rPr>
              <a:t>161 km hory		30-51%</a:t>
            </a:r>
          </a:p>
          <a:p>
            <a:pPr lvl="1">
              <a:defRPr/>
            </a:pPr>
            <a:r>
              <a:rPr lang="cs-CZ" sz="2400" dirty="0">
                <a:solidFill>
                  <a:srgbClr val="0070C0"/>
                </a:solidFill>
              </a:rPr>
              <a:t>Dlouhý triatlon		2-28%</a:t>
            </a:r>
            <a:endParaRPr lang="cs-CZ" sz="800" dirty="0">
              <a:solidFill>
                <a:srgbClr val="0070C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177547" y="5100724"/>
            <a:ext cx="570836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2" algn="ctr"/>
            <a:r>
              <a:rPr lang="cs-CZ" sz="2400" dirty="0">
                <a:solidFill>
                  <a:srgbClr val="C00000"/>
                </a:solidFill>
                <a:ea typeface="Calibri" panose="020F0502020204030204" pitchFamily="34" charset="0"/>
              </a:rPr>
              <a:t>u </a:t>
            </a:r>
            <a:r>
              <a:rPr lang="cs-CZ" sz="2400" b="1" dirty="0">
                <a:solidFill>
                  <a:srgbClr val="C00000"/>
                </a:solidFill>
                <a:ea typeface="Calibri" panose="020F0502020204030204" pitchFamily="34" charset="0"/>
              </a:rPr>
              <a:t>5,7% </a:t>
            </a:r>
            <a:r>
              <a:rPr lang="cs-CZ" sz="2400" dirty="0">
                <a:solidFill>
                  <a:srgbClr val="C00000"/>
                </a:solidFill>
                <a:ea typeface="Calibri" panose="020F0502020204030204" pitchFamily="34" charset="0"/>
              </a:rPr>
              <a:t>českých ultramaratonců po 24 hod. závodě </a:t>
            </a:r>
            <a:r>
              <a:rPr lang="cs-CZ" sz="2000" dirty="0">
                <a:ea typeface="Calibri" panose="020F0502020204030204" pitchFamily="34" charset="0"/>
              </a:rPr>
              <a:t>(Chlíbková et al., 2014)</a:t>
            </a:r>
            <a:endParaRPr lang="cs-CZ" sz="20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</a:rPr>
              <a:t>u běžců: 8,3%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</a:rPr>
              <a:t>u </a:t>
            </a:r>
            <a:r>
              <a:rPr lang="cs-CZ" sz="2400" dirty="0" err="1">
                <a:solidFill>
                  <a:srgbClr val="0070C0"/>
                </a:solidFill>
                <a:ea typeface="Calibri" panose="020F0502020204030204" pitchFamily="34" charset="0"/>
              </a:rPr>
              <a:t>bikerů</a:t>
            </a: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</a:rPr>
              <a:t>: 3,7%</a:t>
            </a:r>
          </a:p>
        </p:txBody>
      </p:sp>
      <p:sp>
        <p:nvSpPr>
          <p:cNvPr id="9" name="Slunce 8">
            <a:extLst>
              <a:ext uri="{FF2B5EF4-FFF2-40B4-BE49-F238E27FC236}">
                <a16:creationId xmlns:a16="http://schemas.microsoft.com/office/drawing/2014/main" id="{3D8DBBD5-6D17-45E1-A61D-2FFA38EF813B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34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3025"/>
            <a:ext cx="10515600" cy="967699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+mn-lt"/>
              </a:rPr>
              <a:t>ETIOPATOGENEZE A NÁSLEDKY </a:t>
            </a:r>
            <a:r>
              <a:rPr lang="cs-CZ" sz="2800" b="1" dirty="0">
                <a:solidFill>
                  <a:srgbClr val="FF0000"/>
                </a:solidFill>
                <a:latin typeface="+mn-lt"/>
              </a:rPr>
              <a:t>RABDOMYOLÝZY</a:t>
            </a:r>
            <a:r>
              <a:rPr lang="cs-CZ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2800" dirty="0">
                <a:latin typeface="+mn-lt"/>
              </a:rPr>
              <a:t>A </a:t>
            </a:r>
            <a:r>
              <a:rPr lang="cs-CZ" sz="2800" b="1" dirty="0">
                <a:solidFill>
                  <a:srgbClr val="0070C0"/>
                </a:solidFill>
                <a:latin typeface="+mn-lt"/>
              </a:rPr>
              <a:t>HYPONATRÉMIE</a:t>
            </a:r>
            <a:br>
              <a:rPr lang="cs-CZ" sz="2800" dirty="0">
                <a:solidFill>
                  <a:srgbClr val="C00000"/>
                </a:solidFill>
                <a:latin typeface="+mn-lt"/>
              </a:rPr>
            </a:br>
            <a:r>
              <a:rPr lang="cs-CZ" sz="1300" dirty="0"/>
              <a:t>Armstrong et al., 2010; </a:t>
            </a:r>
            <a:r>
              <a:rPr lang="cs-CZ" sz="1300" dirty="0" err="1"/>
              <a:t>Brancaccio</a:t>
            </a:r>
            <a:r>
              <a:rPr lang="cs-CZ" sz="1300" dirty="0"/>
              <a:t> et al., 2007; </a:t>
            </a:r>
            <a:r>
              <a:rPr lang="cs-CZ" sz="1300" dirty="0" err="1"/>
              <a:t>Clarkson</a:t>
            </a:r>
            <a:r>
              <a:rPr lang="cs-CZ" sz="1300" dirty="0"/>
              <a:t>, 2007; Cooper, 2002; </a:t>
            </a:r>
            <a:r>
              <a:rPr lang="cs-CZ" sz="1300" dirty="0" err="1"/>
              <a:t>Hew-Butler</a:t>
            </a:r>
            <a:r>
              <a:rPr lang="cs-CZ" sz="1300" dirty="0"/>
              <a:t>, 2013;  </a:t>
            </a:r>
            <a:r>
              <a:rPr lang="cs-CZ" sz="1300" dirty="0" err="1"/>
              <a:t>Keltz</a:t>
            </a:r>
            <a:r>
              <a:rPr lang="cs-CZ" sz="1300" dirty="0"/>
              <a:t> et al., 2013; </a:t>
            </a:r>
            <a:r>
              <a:rPr lang="cs-CZ" sz="1300" dirty="0" err="1"/>
              <a:t>Lenz</a:t>
            </a:r>
            <a:r>
              <a:rPr lang="cs-CZ" sz="1300" dirty="0"/>
              <a:t>, 2009; </a:t>
            </a:r>
            <a:r>
              <a:rPr lang="cs-CZ" sz="1300" dirty="0" err="1"/>
              <a:t>Palazzetti</a:t>
            </a:r>
            <a:r>
              <a:rPr lang="cs-CZ" sz="1300" dirty="0"/>
              <a:t> et al., 2003 et al … </a:t>
            </a:r>
            <a:endParaRPr lang="cs-CZ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38199" y="998113"/>
            <a:ext cx="10515601" cy="522515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chemeClr val="accent6">
                    <a:lumMod val="50000"/>
                  </a:schemeClr>
                </a:solidFill>
              </a:rPr>
              <a:t>VYČERPÁVAJÍCÍ VYTRVALOSTNÍ VÝKON + VEDRO → POCENÍ → DEHYDRATACE + VLHKO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606673" y="2269308"/>
            <a:ext cx="2092191" cy="60031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C00000"/>
                </a:solidFill>
              </a:rPr>
              <a:t>HYPOHYDRATACE</a:t>
            </a:r>
          </a:p>
          <a:p>
            <a:pPr algn="ctr"/>
            <a:r>
              <a:rPr lang="cs-CZ" sz="2000" b="1" dirty="0">
                <a:solidFill>
                  <a:srgbClr val="C00000"/>
                </a:solidFill>
              </a:rPr>
              <a:t>HYPOVOLÉMIE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8662062" y="2411069"/>
            <a:ext cx="2611621" cy="64693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0070C0"/>
                </a:solidFill>
              </a:rPr>
              <a:t>↑ pití vody z hypotonického nápoje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838198" y="5309973"/>
            <a:ext cx="6136534" cy="522515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NEFROPATIE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cap="all" dirty="0">
                <a:solidFill>
                  <a:schemeClr val="tx1"/>
                </a:solidFill>
              </a:rPr>
              <a:t>TUBULY) </a:t>
            </a:r>
            <a:r>
              <a:rPr lang="cs-CZ" sz="2000" dirty="0">
                <a:solidFill>
                  <a:schemeClr val="tx1"/>
                </a:solidFill>
              </a:rPr>
              <a:t>→ AKUTNÍ SELHÁNÍ LEDVIN</a:t>
            </a:r>
            <a:endParaRPr lang="cs-CZ" sz="2000" b="1" cap="all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8742178" y="4332474"/>
            <a:ext cx="2611621" cy="5225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2060"/>
                </a:solidFill>
              </a:rPr>
              <a:t>↓Na</a:t>
            </a:r>
            <a:r>
              <a:rPr lang="cs-CZ" sz="2400" b="1" baseline="30000" dirty="0">
                <a:solidFill>
                  <a:srgbClr val="002060"/>
                </a:solidFill>
              </a:rPr>
              <a:t>+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838202" y="3242937"/>
            <a:ext cx="4876810" cy="522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RABDOMYOLÝZA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058511" y="4093091"/>
            <a:ext cx="2463678" cy="89301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>
                <a:solidFill>
                  <a:srgbClr val="C00000"/>
                </a:solidFill>
              </a:rPr>
              <a:t>V krvi↑</a:t>
            </a:r>
          </a:p>
          <a:p>
            <a:r>
              <a:rPr lang="cs-CZ" sz="2000" dirty="0">
                <a:solidFill>
                  <a:srgbClr val="C00000"/>
                </a:solidFill>
              </a:rPr>
              <a:t>CK, LDH, ALT, AST,  K</a:t>
            </a:r>
            <a:r>
              <a:rPr lang="cs-CZ" sz="2000" baseline="30000" dirty="0">
                <a:solidFill>
                  <a:srgbClr val="C00000"/>
                </a:solidFill>
              </a:rPr>
              <a:t>+</a:t>
            </a:r>
            <a:r>
              <a:rPr lang="cs-CZ" sz="2000" dirty="0">
                <a:solidFill>
                  <a:srgbClr val="C00000"/>
                </a:solidFill>
              </a:rPr>
              <a:t>, PO</a:t>
            </a:r>
            <a:r>
              <a:rPr lang="cs-CZ" sz="2000" baseline="-25000" dirty="0">
                <a:solidFill>
                  <a:srgbClr val="C00000"/>
                </a:solidFill>
              </a:rPr>
              <a:t>4</a:t>
            </a:r>
            <a:r>
              <a:rPr lang="cs-CZ" sz="2000" baseline="30000" dirty="0">
                <a:solidFill>
                  <a:srgbClr val="C00000"/>
                </a:solidFill>
              </a:rPr>
              <a:t>3-</a:t>
            </a:r>
            <a:r>
              <a:rPr lang="cs-CZ" sz="2000" dirty="0">
                <a:solidFill>
                  <a:srgbClr val="C00000"/>
                </a:solidFill>
              </a:rPr>
              <a:t>, </a:t>
            </a:r>
            <a:r>
              <a:rPr lang="cs-CZ" sz="2000" b="1" dirty="0" err="1">
                <a:solidFill>
                  <a:srgbClr val="C00000"/>
                </a:solidFill>
              </a:rPr>
              <a:t>Mglb</a:t>
            </a:r>
            <a:r>
              <a:rPr lang="cs-CZ" sz="2000" dirty="0">
                <a:solidFill>
                  <a:srgbClr val="C00000"/>
                </a:solidFill>
              </a:rPr>
              <a:t>, Urea</a:t>
            </a:r>
          </a:p>
        </p:txBody>
      </p:sp>
      <p:cxnSp>
        <p:nvCxnSpPr>
          <p:cNvPr id="19" name="Přímá spojnice 18"/>
          <p:cNvCxnSpPr>
            <a:endCxn id="26" idx="0"/>
          </p:cNvCxnSpPr>
          <p:nvPr/>
        </p:nvCxnSpPr>
        <p:spPr>
          <a:xfrm>
            <a:off x="2712014" y="1909598"/>
            <a:ext cx="1" cy="365800"/>
          </a:xfrm>
          <a:prstGeom prst="line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cxnSpLocks/>
          </p:cNvCxnSpPr>
          <p:nvPr/>
        </p:nvCxnSpPr>
        <p:spPr>
          <a:xfrm>
            <a:off x="2712014" y="2858093"/>
            <a:ext cx="0" cy="391429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1983596" y="2275398"/>
            <a:ext cx="1456837" cy="5724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C00000"/>
                </a:solidFill>
              </a:rPr>
              <a:t>ACIDOSA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000" b="1" dirty="0">
                <a:solidFill>
                  <a:srgbClr val="C00000"/>
                </a:solidFill>
              </a:rPr>
              <a:t>ACIDURIE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815742" y="6154672"/>
            <a:ext cx="177587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/>
              <a:t>KOAGULOPATIE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976626" y="6161021"/>
            <a:ext cx="2995376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CHRONICKÁ NEFROPATIE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1075561" y="5828608"/>
            <a:ext cx="9468" cy="31757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4290018" y="5849053"/>
            <a:ext cx="0" cy="30561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aoblený obdélník 63"/>
          <p:cNvSpPr/>
          <p:nvPr/>
        </p:nvSpPr>
        <p:spPr>
          <a:xfrm>
            <a:off x="9662257" y="5752317"/>
            <a:ext cx="1873434" cy="8861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MOZKU</a:t>
            </a:r>
            <a:r>
              <a:rPr lang="cs-CZ" sz="2000" dirty="0">
                <a:solidFill>
                  <a:schemeClr val="tx1"/>
                </a:solidFill>
              </a:rPr>
              <a:t> poruchy funkcí, bezvědomí</a:t>
            </a:r>
          </a:p>
        </p:txBody>
      </p:sp>
      <p:sp>
        <p:nvSpPr>
          <p:cNvPr id="79" name="Obdélník 78"/>
          <p:cNvSpPr/>
          <p:nvPr/>
        </p:nvSpPr>
        <p:spPr>
          <a:xfrm>
            <a:off x="2877808" y="6161021"/>
            <a:ext cx="78489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/>
              <a:t>SMRT</a:t>
            </a:r>
          </a:p>
        </p:txBody>
      </p:sp>
      <p:cxnSp>
        <p:nvCxnSpPr>
          <p:cNvPr id="82" name="Přímá spojnice se šipkou 81"/>
          <p:cNvCxnSpPr>
            <a:stCxn id="21" idx="3"/>
            <a:endCxn id="79" idx="1"/>
          </p:cNvCxnSpPr>
          <p:nvPr/>
        </p:nvCxnSpPr>
        <p:spPr>
          <a:xfrm>
            <a:off x="2591613" y="6354727"/>
            <a:ext cx="286195" cy="6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>
            <a:stCxn id="22" idx="1"/>
            <a:endCxn id="79" idx="3"/>
          </p:cNvCxnSpPr>
          <p:nvPr/>
        </p:nvCxnSpPr>
        <p:spPr>
          <a:xfrm flipH="1">
            <a:off x="3662703" y="6361076"/>
            <a:ext cx="31392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délník 90"/>
          <p:cNvSpPr/>
          <p:nvPr/>
        </p:nvSpPr>
        <p:spPr>
          <a:xfrm>
            <a:off x="6091929" y="2749789"/>
            <a:ext cx="1984056" cy="104644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antiflogistika,</a:t>
            </a:r>
            <a:endParaRPr lang="cs-CZ" sz="2000" dirty="0">
              <a:solidFill>
                <a:srgbClr val="C00000"/>
              </a:solidFill>
            </a:endParaRPr>
          </a:p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alkohol, </a:t>
            </a:r>
            <a:r>
              <a:rPr lang="cs-CZ" sz="2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statiny</a:t>
            </a:r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zranění, infekce</a:t>
            </a:r>
            <a:endParaRPr lang="cs-CZ" sz="2000" dirty="0">
              <a:solidFill>
                <a:srgbClr val="C00000"/>
              </a:solidFill>
            </a:endParaRPr>
          </a:p>
        </p:txBody>
      </p:sp>
      <p:cxnSp>
        <p:nvCxnSpPr>
          <p:cNvPr id="96" name="Přímá spojnice se šipkou 95"/>
          <p:cNvCxnSpPr/>
          <p:nvPr/>
        </p:nvCxnSpPr>
        <p:spPr>
          <a:xfrm flipH="1" flipV="1">
            <a:off x="2270394" y="4961111"/>
            <a:ext cx="2441" cy="35840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se šipkou 111"/>
          <p:cNvCxnSpPr>
            <a:cxnSpLocks/>
          </p:cNvCxnSpPr>
          <p:nvPr/>
        </p:nvCxnSpPr>
        <p:spPr>
          <a:xfrm flipH="1">
            <a:off x="5715012" y="3067118"/>
            <a:ext cx="376917" cy="175819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4533412" y="1949205"/>
            <a:ext cx="0" cy="3067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Kříž 31"/>
          <p:cNvSpPr/>
          <p:nvPr/>
        </p:nvSpPr>
        <p:spPr>
          <a:xfrm>
            <a:off x="9811812" y="2011529"/>
            <a:ext cx="315767" cy="344674"/>
          </a:xfrm>
          <a:prstGeom prst="plus">
            <a:avLst>
              <a:gd name="adj" fmla="val 35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aoblený obdélník 36"/>
          <p:cNvSpPr/>
          <p:nvPr/>
        </p:nvSpPr>
        <p:spPr>
          <a:xfrm>
            <a:off x="8687220" y="1587546"/>
            <a:ext cx="2666580" cy="37188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70C0"/>
                </a:solidFill>
              </a:rPr>
              <a:t>↓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70C0"/>
                </a:solidFill>
              </a:rPr>
              <a:t>intenzita (delší)</a:t>
            </a:r>
          </a:p>
        </p:txBody>
      </p:sp>
      <p:sp>
        <p:nvSpPr>
          <p:cNvPr id="40" name="Zaoblený obdélník 39"/>
          <p:cNvSpPr/>
          <p:nvPr/>
        </p:nvSpPr>
        <p:spPr>
          <a:xfrm>
            <a:off x="838198" y="1587546"/>
            <a:ext cx="4396993" cy="376448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↑intenzita (kratší) ↓pití </a:t>
            </a:r>
          </a:p>
        </p:txBody>
      </p:sp>
      <p:sp>
        <p:nvSpPr>
          <p:cNvPr id="43" name="Zaoblený obdélník 42"/>
          <p:cNvSpPr/>
          <p:nvPr/>
        </p:nvSpPr>
        <p:spPr>
          <a:xfrm>
            <a:off x="847783" y="2268319"/>
            <a:ext cx="888175" cy="579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C00000"/>
                </a:solidFill>
              </a:rPr>
              <a:t>O</a:t>
            </a:r>
            <a:r>
              <a:rPr lang="cs-CZ" sz="2000" b="1" baseline="-25000" dirty="0">
                <a:solidFill>
                  <a:srgbClr val="C00000"/>
                </a:solidFill>
              </a:rPr>
              <a:t>2</a:t>
            </a:r>
            <a:r>
              <a:rPr lang="cs-CZ" sz="2000" b="1" dirty="0">
                <a:solidFill>
                  <a:srgbClr val="C00000"/>
                </a:solidFill>
              </a:rPr>
              <a:t> stres</a:t>
            </a:r>
          </a:p>
        </p:txBody>
      </p:sp>
      <p:cxnSp>
        <p:nvCxnSpPr>
          <p:cNvPr id="44" name="Přímá spojnice se šipkou 43"/>
          <p:cNvCxnSpPr>
            <a:endCxn id="43" idx="0"/>
          </p:cNvCxnSpPr>
          <p:nvPr/>
        </p:nvCxnSpPr>
        <p:spPr>
          <a:xfrm>
            <a:off x="1291870" y="1969991"/>
            <a:ext cx="1" cy="2983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43" idx="2"/>
          </p:cNvCxnSpPr>
          <p:nvPr/>
        </p:nvCxnSpPr>
        <p:spPr>
          <a:xfrm flipH="1">
            <a:off x="1282097" y="2848044"/>
            <a:ext cx="9774" cy="415766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>
            <a:cxnSpLocks/>
            <a:stCxn id="9" idx="1"/>
          </p:cNvCxnSpPr>
          <p:nvPr/>
        </p:nvCxnSpPr>
        <p:spPr>
          <a:xfrm flipH="1" flipV="1">
            <a:off x="5698866" y="3765452"/>
            <a:ext cx="3043312" cy="82828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>
            <a:cxnSpLocks/>
          </p:cNvCxnSpPr>
          <p:nvPr/>
        </p:nvCxnSpPr>
        <p:spPr>
          <a:xfrm flipV="1">
            <a:off x="6972002" y="4882615"/>
            <a:ext cx="1921802" cy="84384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>
            <a:cxnSpLocks/>
          </p:cNvCxnSpPr>
          <p:nvPr/>
        </p:nvCxnSpPr>
        <p:spPr>
          <a:xfrm>
            <a:off x="4487660" y="2854490"/>
            <a:ext cx="0" cy="388284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aoblený obdélník 48"/>
          <p:cNvSpPr/>
          <p:nvPr/>
        </p:nvSpPr>
        <p:spPr>
          <a:xfrm>
            <a:off x="5537492" y="1600013"/>
            <a:ext cx="2558293" cy="3621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HYPERTERMIE</a:t>
            </a:r>
          </a:p>
        </p:txBody>
      </p:sp>
      <p:cxnSp>
        <p:nvCxnSpPr>
          <p:cNvPr id="50" name="Přímá spojnice se šipkou 49"/>
          <p:cNvCxnSpPr>
            <a:cxnSpLocks/>
          </p:cNvCxnSpPr>
          <p:nvPr/>
        </p:nvCxnSpPr>
        <p:spPr>
          <a:xfrm flipH="1">
            <a:off x="5026818" y="1909598"/>
            <a:ext cx="510674" cy="346392"/>
          </a:xfrm>
          <a:prstGeom prst="straightConnector1">
            <a:avLst/>
          </a:prstGeom>
          <a:ln w="25400">
            <a:solidFill>
              <a:srgbClr val="C00000"/>
            </a:solidFill>
            <a:headEnd type="none" w="sm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cxnSpLocks/>
            <a:stCxn id="40" idx="3"/>
            <a:endCxn id="49" idx="1"/>
          </p:cNvCxnSpPr>
          <p:nvPr/>
        </p:nvCxnSpPr>
        <p:spPr>
          <a:xfrm>
            <a:off x="5235191" y="1775770"/>
            <a:ext cx="302301" cy="52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>
            <a:cxnSpLocks/>
            <a:stCxn id="37" idx="1"/>
            <a:endCxn id="49" idx="3"/>
          </p:cNvCxnSpPr>
          <p:nvPr/>
        </p:nvCxnSpPr>
        <p:spPr>
          <a:xfrm flipH="1">
            <a:off x="8095785" y="1773488"/>
            <a:ext cx="591435" cy="7579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61"/>
          <p:cNvCxnSpPr>
            <a:cxnSpLocks/>
          </p:cNvCxnSpPr>
          <p:nvPr/>
        </p:nvCxnSpPr>
        <p:spPr>
          <a:xfrm>
            <a:off x="10475865" y="3067118"/>
            <a:ext cx="0" cy="1265356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aoblený obdélník 64"/>
          <p:cNvSpPr/>
          <p:nvPr/>
        </p:nvSpPr>
        <p:spPr>
          <a:xfrm>
            <a:off x="8717589" y="3285446"/>
            <a:ext cx="1378336" cy="8964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ztráty Na</a:t>
            </a:r>
            <a:r>
              <a:rPr lang="cs-CZ" sz="2000" b="1" baseline="30000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 potem</a:t>
            </a:r>
          </a:p>
        </p:txBody>
      </p:sp>
      <p:sp>
        <p:nvSpPr>
          <p:cNvPr id="80" name="Zaoblený obdélník 79"/>
          <p:cNvSpPr/>
          <p:nvPr/>
        </p:nvSpPr>
        <p:spPr>
          <a:xfrm>
            <a:off x="4898734" y="4095513"/>
            <a:ext cx="1473195" cy="91894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C00000"/>
                </a:solidFill>
              </a:rPr>
              <a:t>V moči↑ </a:t>
            </a:r>
            <a:r>
              <a:rPr lang="cs-CZ" sz="2000" dirty="0" err="1">
                <a:solidFill>
                  <a:srgbClr val="C00000"/>
                </a:solidFill>
              </a:rPr>
              <a:t>Mglb</a:t>
            </a:r>
            <a:r>
              <a:rPr lang="cs-CZ" sz="2000" dirty="0">
                <a:solidFill>
                  <a:srgbClr val="C00000"/>
                </a:solidFill>
              </a:rPr>
              <a:t>, Urea, KM</a:t>
            </a:r>
          </a:p>
        </p:txBody>
      </p:sp>
      <p:cxnSp>
        <p:nvCxnSpPr>
          <p:cNvPr id="89" name="Přímá spojnice se šipkou 88"/>
          <p:cNvCxnSpPr/>
          <p:nvPr/>
        </p:nvCxnSpPr>
        <p:spPr>
          <a:xfrm flipV="1">
            <a:off x="4528580" y="4293708"/>
            <a:ext cx="363938" cy="6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aoblený obdélník 112"/>
          <p:cNvSpPr/>
          <p:nvPr/>
        </p:nvSpPr>
        <p:spPr>
          <a:xfrm>
            <a:off x="6070485" y="2285611"/>
            <a:ext cx="2005500" cy="308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↓</a:t>
            </a:r>
            <a:r>
              <a:rPr lang="cs-CZ" sz="2000" b="1" dirty="0" err="1">
                <a:solidFill>
                  <a:schemeClr val="accent6">
                    <a:lumMod val="75000"/>
                  </a:schemeClr>
                </a:solidFill>
              </a:rPr>
              <a:t>sval.gykogenu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5" name="Přímá spojnice se šipkou 114"/>
          <p:cNvCxnSpPr>
            <a:cxnSpLocks/>
          </p:cNvCxnSpPr>
          <p:nvPr/>
        </p:nvCxnSpPr>
        <p:spPr>
          <a:xfrm flipH="1">
            <a:off x="5208216" y="2591079"/>
            <a:ext cx="879497" cy="645509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/>
          <p:cNvCxnSpPr>
            <a:cxnSpLocks/>
          </p:cNvCxnSpPr>
          <p:nvPr/>
        </p:nvCxnSpPr>
        <p:spPr>
          <a:xfrm flipH="1">
            <a:off x="8075984" y="1978686"/>
            <a:ext cx="1404001" cy="488836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se šipkou 120"/>
          <p:cNvCxnSpPr>
            <a:cxnSpLocks/>
            <a:endCxn id="113" idx="1"/>
          </p:cNvCxnSpPr>
          <p:nvPr/>
        </p:nvCxnSpPr>
        <p:spPr>
          <a:xfrm>
            <a:off x="5228678" y="1968597"/>
            <a:ext cx="841807" cy="471436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nice se šipkou 125"/>
          <p:cNvCxnSpPr>
            <a:cxnSpLocks/>
          </p:cNvCxnSpPr>
          <p:nvPr/>
        </p:nvCxnSpPr>
        <p:spPr>
          <a:xfrm flipV="1">
            <a:off x="5349922" y="1996668"/>
            <a:ext cx="348942" cy="265798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headEnd type="none" w="sm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se šipkou 137"/>
          <p:cNvCxnSpPr>
            <a:cxnSpLocks/>
          </p:cNvCxnSpPr>
          <p:nvPr/>
        </p:nvCxnSpPr>
        <p:spPr>
          <a:xfrm flipV="1">
            <a:off x="3343974" y="4926842"/>
            <a:ext cx="1623811" cy="386901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aoblený obdélník 73"/>
          <p:cNvSpPr/>
          <p:nvPr/>
        </p:nvSpPr>
        <p:spPr>
          <a:xfrm>
            <a:off x="6626541" y="3945523"/>
            <a:ext cx="1422148" cy="4235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ADH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→ ↓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GF</a:t>
            </a:r>
          </a:p>
        </p:txBody>
      </p:sp>
      <p:sp>
        <p:nvSpPr>
          <p:cNvPr id="93" name="Zaoblený obdélník 92"/>
          <p:cNvSpPr/>
          <p:nvPr/>
        </p:nvSpPr>
        <p:spPr>
          <a:xfrm>
            <a:off x="6634302" y="4682368"/>
            <a:ext cx="1426366" cy="552616"/>
          </a:xfrm>
          <a:prstGeom prst="roundRect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RETENCE TEKUTIN</a:t>
            </a:r>
          </a:p>
        </p:txBody>
      </p:sp>
      <p:cxnSp>
        <p:nvCxnSpPr>
          <p:cNvPr id="114" name="Přímá spojnice se šipkou 113"/>
          <p:cNvCxnSpPr>
            <a:cxnSpLocks/>
          </p:cNvCxnSpPr>
          <p:nvPr/>
        </p:nvCxnSpPr>
        <p:spPr>
          <a:xfrm flipH="1">
            <a:off x="3625881" y="5103095"/>
            <a:ext cx="3008421" cy="28890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Zaoblený obdélník 136"/>
          <p:cNvSpPr/>
          <p:nvPr/>
        </p:nvSpPr>
        <p:spPr>
          <a:xfrm>
            <a:off x="9175711" y="5237909"/>
            <a:ext cx="1177046" cy="409666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OTOKY</a:t>
            </a:r>
          </a:p>
        </p:txBody>
      </p:sp>
      <p:sp>
        <p:nvSpPr>
          <p:cNvPr id="141" name="Zaoblený obdélník 140"/>
          <p:cNvSpPr/>
          <p:nvPr/>
        </p:nvSpPr>
        <p:spPr>
          <a:xfrm>
            <a:off x="8229439" y="5773480"/>
            <a:ext cx="1250546" cy="7355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PLIC</a:t>
            </a:r>
            <a:r>
              <a:rPr lang="cs-CZ" sz="2000" dirty="0">
                <a:solidFill>
                  <a:schemeClr val="tx1"/>
                </a:solidFill>
              </a:rPr>
              <a:t> dušnost</a:t>
            </a:r>
          </a:p>
        </p:txBody>
      </p:sp>
      <p:cxnSp>
        <p:nvCxnSpPr>
          <p:cNvPr id="142" name="Přímá spojnice se šipkou 141"/>
          <p:cNvCxnSpPr>
            <a:cxnSpLocks/>
          </p:cNvCxnSpPr>
          <p:nvPr/>
        </p:nvCxnSpPr>
        <p:spPr>
          <a:xfrm>
            <a:off x="10037499" y="4846887"/>
            <a:ext cx="0" cy="4006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Přímá spojnice se šipkou 171"/>
          <p:cNvCxnSpPr>
            <a:cxnSpLocks/>
            <a:endCxn id="141" idx="0"/>
          </p:cNvCxnSpPr>
          <p:nvPr/>
        </p:nvCxnSpPr>
        <p:spPr>
          <a:xfrm flipH="1">
            <a:off x="8854712" y="5618159"/>
            <a:ext cx="320999" cy="1553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Přímá spojnice se šipkou 173"/>
          <p:cNvCxnSpPr>
            <a:cxnSpLocks/>
          </p:cNvCxnSpPr>
          <p:nvPr/>
        </p:nvCxnSpPr>
        <p:spPr>
          <a:xfrm>
            <a:off x="10401732" y="5618159"/>
            <a:ext cx="246217" cy="13415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se šipkou 190"/>
          <p:cNvCxnSpPr/>
          <p:nvPr/>
        </p:nvCxnSpPr>
        <p:spPr>
          <a:xfrm>
            <a:off x="3249723" y="5849053"/>
            <a:ext cx="0" cy="30561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Přímá spojnice se šipkou 192"/>
          <p:cNvCxnSpPr/>
          <p:nvPr/>
        </p:nvCxnSpPr>
        <p:spPr>
          <a:xfrm flipH="1">
            <a:off x="2508399" y="3786403"/>
            <a:ext cx="10824" cy="3012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Přímá spojnice se šipkou 193"/>
          <p:cNvCxnSpPr>
            <a:cxnSpLocks/>
            <a:stCxn id="11" idx="2"/>
          </p:cNvCxnSpPr>
          <p:nvPr/>
        </p:nvCxnSpPr>
        <p:spPr>
          <a:xfrm flipH="1">
            <a:off x="2648460" y="4986104"/>
            <a:ext cx="641890" cy="307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>
            <a:extLst>
              <a:ext uri="{FF2B5EF4-FFF2-40B4-BE49-F238E27FC236}">
                <a16:creationId xmlns:a16="http://schemas.microsoft.com/office/drawing/2014/main" id="{E9C6C7C2-ACDA-4F26-8EA6-AF891B4AFECD}"/>
              </a:ext>
            </a:extLst>
          </p:cNvPr>
          <p:cNvCxnSpPr>
            <a:cxnSpLocks/>
          </p:cNvCxnSpPr>
          <p:nvPr/>
        </p:nvCxnSpPr>
        <p:spPr>
          <a:xfrm>
            <a:off x="8253504" y="2114750"/>
            <a:ext cx="487288" cy="123890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se šipkou 97">
            <a:extLst>
              <a:ext uri="{FF2B5EF4-FFF2-40B4-BE49-F238E27FC236}">
                <a16:creationId xmlns:a16="http://schemas.microsoft.com/office/drawing/2014/main" id="{9A18EED3-0065-4EB4-BBED-F65D5381BD4F}"/>
              </a:ext>
            </a:extLst>
          </p:cNvPr>
          <p:cNvCxnSpPr>
            <a:cxnSpLocks/>
          </p:cNvCxnSpPr>
          <p:nvPr/>
        </p:nvCxnSpPr>
        <p:spPr>
          <a:xfrm>
            <a:off x="10107537" y="3937732"/>
            <a:ext cx="245220" cy="36811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Šipka: zahnutá doleva 128">
            <a:extLst>
              <a:ext uri="{FF2B5EF4-FFF2-40B4-BE49-F238E27FC236}">
                <a16:creationId xmlns:a16="http://schemas.microsoft.com/office/drawing/2014/main" id="{7DF31ED1-48D2-45EF-8829-FB6492061C94}"/>
              </a:ext>
            </a:extLst>
          </p:cNvPr>
          <p:cNvSpPr/>
          <p:nvPr/>
        </p:nvSpPr>
        <p:spPr>
          <a:xfrm>
            <a:off x="8075984" y="1914552"/>
            <a:ext cx="311874" cy="2237070"/>
          </a:xfrm>
          <a:prstGeom prst="curved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164" name="Přímá spojnice se šipkou 163">
            <a:extLst>
              <a:ext uri="{FF2B5EF4-FFF2-40B4-BE49-F238E27FC236}">
                <a16:creationId xmlns:a16="http://schemas.microsoft.com/office/drawing/2014/main" id="{145A79FE-03EB-4182-B824-4BC8DE4CBA21}"/>
              </a:ext>
            </a:extLst>
          </p:cNvPr>
          <p:cNvCxnSpPr>
            <a:cxnSpLocks/>
            <a:stCxn id="74" idx="2"/>
            <a:endCxn id="93" idx="0"/>
          </p:cNvCxnSpPr>
          <p:nvPr/>
        </p:nvCxnSpPr>
        <p:spPr>
          <a:xfrm>
            <a:off x="7337615" y="4369109"/>
            <a:ext cx="9870" cy="31325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lunce 65">
            <a:extLst>
              <a:ext uri="{FF2B5EF4-FFF2-40B4-BE49-F238E27FC236}">
                <a16:creationId xmlns:a16="http://schemas.microsoft.com/office/drawing/2014/main" id="{7277F0BC-FCD2-437E-A187-4EA254CBFA38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1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32" grpId="0" animBg="1"/>
      <p:bldP spid="65" grpId="0" animBg="1"/>
      <p:bldP spid="137" grpId="0" animBg="1"/>
      <p:bldP spid="1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50" y="1994350"/>
            <a:ext cx="6247290" cy="4144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" y="907532"/>
            <a:ext cx="5767093" cy="3736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9946083" y="5429209"/>
            <a:ext cx="2018739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KOSTER.SVALY</a:t>
            </a:r>
          </a:p>
          <a:p>
            <a:pPr algn="ctr"/>
            <a:r>
              <a:rPr lang="cs-CZ" sz="2000" dirty="0">
                <a:solidFill>
                  <a:srgbClr val="FF0000"/>
                </a:solidFill>
              </a:rPr>
              <a:t>Rabdomyolýza</a:t>
            </a:r>
          </a:p>
        </p:txBody>
      </p:sp>
      <p:pic>
        <p:nvPicPr>
          <p:cNvPr id="9" name="Picture 2" descr="Pohy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16" y="4188040"/>
            <a:ext cx="1921606" cy="258454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10594939" y="2049260"/>
            <a:ext cx="136988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7030A0"/>
                </a:solidFill>
              </a:rPr>
              <a:t>Kardiopatie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71513" y="4694783"/>
            <a:ext cx="4203722" cy="212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solidFill>
                  <a:srgbClr val="002060"/>
                </a:solidFill>
              </a:rPr>
              <a:t>vysoce intenzivní</a:t>
            </a:r>
          </a:p>
          <a:p>
            <a:pPr algn="ctr">
              <a:spcBef>
                <a:spcPct val="0"/>
              </a:spcBef>
            </a:pPr>
            <a:r>
              <a:rPr lang="cs-CZ" altLang="cs-CZ" sz="2400" b="1" dirty="0">
                <a:solidFill>
                  <a:srgbClr val="002060"/>
                </a:solidFill>
              </a:rPr>
              <a:t>aerobní svalová práce</a:t>
            </a:r>
            <a:endParaRPr lang="cs-CZ" altLang="cs-CZ" sz="2400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cs-CZ" altLang="cs-CZ" sz="1600" dirty="0" err="1">
                <a:sym typeface="Symbol" panose="05050102010706020507" pitchFamily="18" charset="2"/>
              </a:rPr>
              <a:t>Palazzetti</a:t>
            </a:r>
            <a:r>
              <a:rPr lang="cs-CZ" altLang="cs-CZ" sz="1600" dirty="0">
                <a:sym typeface="Symbol" panose="05050102010706020507" pitchFamily="18" charset="2"/>
              </a:rPr>
              <a:t> et al. (2003). </a:t>
            </a:r>
            <a:r>
              <a:rPr lang="cs-CZ" altLang="cs-CZ" sz="1600" b="1" dirty="0" err="1">
                <a:sym typeface="Symbol" panose="05050102010706020507" pitchFamily="18" charset="2"/>
              </a:rPr>
              <a:t>Overloading</a:t>
            </a:r>
            <a:r>
              <a:rPr lang="cs-CZ" altLang="cs-CZ" sz="1600" b="1" dirty="0">
                <a:sym typeface="Symbol" panose="05050102010706020507" pitchFamily="18" charset="2"/>
              </a:rPr>
              <a:t> </a:t>
            </a:r>
            <a:r>
              <a:rPr lang="cs-CZ" altLang="cs-CZ" sz="1600" b="1" dirty="0" err="1">
                <a:sym typeface="Symbol" panose="05050102010706020507" pitchFamily="18" charset="2"/>
              </a:rPr>
              <a:t>training</a:t>
            </a:r>
            <a:r>
              <a:rPr lang="cs-CZ" altLang="cs-CZ" sz="1600" b="1" dirty="0">
                <a:sym typeface="Symbol" panose="05050102010706020507" pitchFamily="18" charset="2"/>
              </a:rPr>
              <a:t> </a:t>
            </a:r>
            <a:r>
              <a:rPr lang="cs-CZ" altLang="cs-CZ" sz="1600" b="1" dirty="0" err="1">
                <a:sym typeface="Symbol" panose="05050102010706020507" pitchFamily="18" charset="2"/>
              </a:rPr>
              <a:t>increases</a:t>
            </a:r>
            <a:r>
              <a:rPr lang="cs-CZ" altLang="cs-CZ" sz="1600" b="1" dirty="0">
                <a:sym typeface="Symbol" panose="05050102010706020507" pitchFamily="18" charset="2"/>
              </a:rPr>
              <a:t> </a:t>
            </a:r>
            <a:r>
              <a:rPr lang="cs-CZ" altLang="cs-CZ" sz="1600" b="1" dirty="0" err="1">
                <a:sym typeface="Symbol" panose="05050102010706020507" pitchFamily="18" charset="2"/>
              </a:rPr>
              <a:t>exercise-induced</a:t>
            </a:r>
            <a:r>
              <a:rPr lang="cs-CZ" altLang="cs-CZ" sz="1600" b="1" dirty="0">
                <a:sym typeface="Symbol" panose="05050102010706020507" pitchFamily="18" charset="2"/>
              </a:rPr>
              <a:t> </a:t>
            </a:r>
            <a:r>
              <a:rPr lang="cs-CZ" altLang="cs-CZ" sz="1600" b="1" dirty="0" err="1">
                <a:sym typeface="Symbol" panose="05050102010706020507" pitchFamily="18" charset="2"/>
              </a:rPr>
              <a:t>oxidative</a:t>
            </a:r>
            <a:r>
              <a:rPr lang="cs-CZ" altLang="cs-CZ" sz="1600" b="1" dirty="0">
                <a:sym typeface="Symbol" panose="05050102010706020507" pitchFamily="18" charset="2"/>
              </a:rPr>
              <a:t> stress and </a:t>
            </a:r>
            <a:r>
              <a:rPr lang="cs-CZ" altLang="cs-CZ" sz="1600" b="1" dirty="0" err="1">
                <a:sym typeface="Symbol" panose="05050102010706020507" pitchFamily="18" charset="2"/>
              </a:rPr>
              <a:t>damage</a:t>
            </a:r>
            <a:r>
              <a:rPr lang="cs-CZ" altLang="cs-CZ" sz="1600" b="1" dirty="0">
                <a:sym typeface="Symbol" panose="05050102010706020507" pitchFamily="18" charset="2"/>
              </a:rPr>
              <a:t>.</a:t>
            </a:r>
          </a:p>
          <a:p>
            <a:pPr algn="ctr"/>
            <a:r>
              <a:rPr lang="cs-CZ" sz="1600" dirty="0">
                <a:solidFill>
                  <a:srgbClr val="002060"/>
                </a:solidFill>
              </a:rPr>
              <a:t>To je intenzita aerobní zátěže</a:t>
            </a:r>
          </a:p>
          <a:p>
            <a:pPr algn="ctr"/>
            <a:r>
              <a:rPr lang="cs-CZ" sz="1600" dirty="0">
                <a:solidFill>
                  <a:srgbClr val="002060"/>
                </a:solidFill>
              </a:rPr>
              <a:t>mezi 2.VT a VO</a:t>
            </a:r>
            <a:r>
              <a:rPr lang="cs-CZ" sz="1600" baseline="-25000" dirty="0">
                <a:solidFill>
                  <a:srgbClr val="002060"/>
                </a:solidFill>
              </a:rPr>
              <a:t>2</a:t>
            </a:r>
            <a:r>
              <a:rPr lang="cs-CZ" sz="1600" dirty="0">
                <a:solidFill>
                  <a:srgbClr val="002060"/>
                </a:solidFill>
              </a:rPr>
              <a:t>max (75-100 %VO</a:t>
            </a:r>
            <a:r>
              <a:rPr lang="cs-CZ" sz="1600" baseline="-25000" dirty="0">
                <a:solidFill>
                  <a:srgbClr val="002060"/>
                </a:solidFill>
              </a:rPr>
              <a:t>2</a:t>
            </a:r>
            <a:r>
              <a:rPr lang="cs-CZ" sz="1600" dirty="0">
                <a:solidFill>
                  <a:srgbClr val="002060"/>
                </a:solidFill>
              </a:rPr>
              <a:t>max).</a:t>
            </a:r>
            <a:endParaRPr lang="cs-CZ" altLang="cs-CZ" sz="1600" b="1" dirty="0">
              <a:sym typeface="Symbol" panose="05050102010706020507" pitchFamily="18" charset="2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055" y="4440885"/>
            <a:ext cx="28712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900" dirty="0"/>
              <a:t>http://cleansingweightlosssystems.com/oxidative-stress/</a:t>
            </a:r>
          </a:p>
        </p:txBody>
      </p:sp>
      <p:sp>
        <p:nvSpPr>
          <p:cNvPr id="6" name="Obdélník 5"/>
          <p:cNvSpPr/>
          <p:nvPr/>
        </p:nvSpPr>
        <p:spPr>
          <a:xfrm rot="16200000">
            <a:off x="9967824" y="3876677"/>
            <a:ext cx="42130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https://bryanempowered.files.wordpress.com/2013/04/oxidative-stress.jpg</a:t>
            </a:r>
          </a:p>
        </p:txBody>
      </p:sp>
      <p:cxnSp>
        <p:nvCxnSpPr>
          <p:cNvPr id="18" name="Přímá spojnice se šipkou 17"/>
          <p:cNvCxnSpPr>
            <a:cxnSpLocks/>
          </p:cNvCxnSpPr>
          <p:nvPr/>
        </p:nvCxnSpPr>
        <p:spPr>
          <a:xfrm flipV="1">
            <a:off x="6279922" y="3878116"/>
            <a:ext cx="2392591" cy="134789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cxnSpLocks/>
          </p:cNvCxnSpPr>
          <p:nvPr/>
        </p:nvCxnSpPr>
        <p:spPr>
          <a:xfrm flipV="1">
            <a:off x="9234981" y="2504280"/>
            <a:ext cx="2126706" cy="1054607"/>
          </a:xfrm>
          <a:prstGeom prst="straightConnector1">
            <a:avLst/>
          </a:prstGeom>
          <a:ln w="635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cxnSpLocks/>
          </p:cNvCxnSpPr>
          <p:nvPr/>
        </p:nvCxnSpPr>
        <p:spPr>
          <a:xfrm>
            <a:off x="9609659" y="3878116"/>
            <a:ext cx="1552383" cy="1555525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2162113" y="3690048"/>
            <a:ext cx="1344478" cy="8212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OXID. LÁTKY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9F6AC96-EBF8-4287-A55E-4FA8FFB3467E}"/>
              </a:ext>
            </a:extLst>
          </p:cNvPr>
          <p:cNvSpPr txBox="1"/>
          <p:nvPr/>
        </p:nvSpPr>
        <p:spPr>
          <a:xfrm>
            <a:off x="38086" y="176163"/>
            <a:ext cx="576709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FAKTORY VZNIKU OXIDAČNÍHO STRESU</a:t>
            </a:r>
            <a:endParaRPr lang="cs-CZ" altLang="cs-CZ" sz="1800" dirty="0"/>
          </a:p>
          <a:p>
            <a:pPr algn="ctr">
              <a:spcBef>
                <a:spcPts val="0"/>
              </a:spcBef>
              <a:buNone/>
            </a:pPr>
            <a:r>
              <a:rPr lang="cs-CZ" altLang="cs-CZ" sz="1800" dirty="0"/>
              <a:t>Záření (UF, RTG, </a:t>
            </a:r>
            <a:r>
              <a:rPr lang="el-GR" altLang="cs-CZ" sz="1800" dirty="0">
                <a:latin typeface="Calibri" panose="020F0502020204030204" pitchFamily="34" charset="0"/>
              </a:rPr>
              <a:t>γ</a:t>
            </a:r>
            <a:r>
              <a:rPr lang="cs-CZ" altLang="cs-CZ" sz="1800" dirty="0">
                <a:latin typeface="Calibri" panose="020F0502020204030204" pitchFamily="34" charset="0"/>
              </a:rPr>
              <a:t>, </a:t>
            </a:r>
            <a:r>
              <a:rPr lang="cs-CZ" altLang="cs-CZ" sz="1800" dirty="0"/>
              <a:t>..), toxické látky (kouř, smog atd.)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65B3886-9C48-4FBC-ABD0-6DFD0ACF39EB}"/>
              </a:ext>
            </a:extLst>
          </p:cNvPr>
          <p:cNvSpPr txBox="1"/>
          <p:nvPr/>
        </p:nvSpPr>
        <p:spPr>
          <a:xfrm>
            <a:off x="5882413" y="178126"/>
            <a:ext cx="624728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OXIDAČNÍ STRES V PATOGENEZI NEMOCÍ</a:t>
            </a:r>
          </a:p>
          <a:p>
            <a:pPr algn="ctr"/>
            <a:r>
              <a:rPr lang="cs-CZ" altLang="cs-CZ" sz="1800" dirty="0">
                <a:solidFill>
                  <a:srgbClr val="FF0000"/>
                </a:solidFill>
              </a:rPr>
              <a:t>přítomnost a působení příliš velkého množství reaktivních forem kyslíku a dusíku (RONS) a jejich škodlivé působení v těle člověka</a:t>
            </a:r>
          </a:p>
          <a:p>
            <a:pPr algn="ctr"/>
            <a:r>
              <a:rPr lang="cs-CZ" altLang="cs-CZ" dirty="0"/>
              <a:t>(RONS - </a:t>
            </a:r>
            <a:r>
              <a:rPr lang="cs-CZ" altLang="cs-CZ" dirty="0" err="1"/>
              <a:t>reactive</a:t>
            </a:r>
            <a:r>
              <a:rPr lang="cs-CZ" altLang="cs-CZ" dirty="0"/>
              <a:t> oxygen and </a:t>
            </a:r>
            <a:r>
              <a:rPr lang="cs-CZ" altLang="cs-CZ" dirty="0" err="1"/>
              <a:t>nitrogen</a:t>
            </a:r>
            <a:r>
              <a:rPr lang="cs-CZ" altLang="cs-CZ" dirty="0"/>
              <a:t> species)</a:t>
            </a:r>
          </a:p>
          <a:p>
            <a:pPr algn="ctr">
              <a:spcBef>
                <a:spcPts val="0"/>
              </a:spcBef>
              <a:buNone/>
            </a:pPr>
            <a:r>
              <a:rPr lang="cs-CZ" altLang="cs-CZ" sz="1800" b="1" dirty="0">
                <a:solidFill>
                  <a:srgbClr val="C00000"/>
                </a:solidFill>
                <a:cs typeface="Arial" panose="020B0604020202020204" pitchFamily="34" charset="0"/>
              </a:rPr>
              <a:t>↓</a:t>
            </a:r>
            <a:endParaRPr lang="cs-CZ" altLang="cs-CZ" sz="1800" b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cs-CZ" altLang="cs-CZ" sz="1800" dirty="0">
                <a:solidFill>
                  <a:srgbClr val="C00000"/>
                </a:solidFill>
              </a:rPr>
              <a:t>poškození struktur a funkcí buněk, tkání, orgánů </a:t>
            </a:r>
            <a:r>
              <a:rPr lang="cs-CZ" altLang="cs-CZ" sz="1800" dirty="0">
                <a:solidFill>
                  <a:srgbClr val="C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1800" b="1" dirty="0">
                <a:solidFill>
                  <a:srgbClr val="C00000"/>
                </a:solidFill>
              </a:rPr>
              <a:t>nemoci</a:t>
            </a:r>
            <a:endParaRPr lang="cs-CZ" altLang="cs-CZ" sz="1800" dirty="0">
              <a:solidFill>
                <a:srgbClr val="002060"/>
              </a:solidFill>
            </a:endParaRP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7378FBF0-52F0-48CC-B626-A7168443CF4B}"/>
              </a:ext>
            </a:extLst>
          </p:cNvPr>
          <p:cNvSpPr/>
          <p:nvPr/>
        </p:nvSpPr>
        <p:spPr>
          <a:xfrm>
            <a:off x="4925943" y="104886"/>
            <a:ext cx="1912938" cy="493097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Slunce 19">
            <a:extLst>
              <a:ext uri="{FF2B5EF4-FFF2-40B4-BE49-F238E27FC236}">
                <a16:creationId xmlns:a16="http://schemas.microsoft.com/office/drawing/2014/main" id="{7DF9BD37-9AAB-43C2-80A9-447F4B4521B4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6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9" grpId="0" animBg="1"/>
      <p:bldP spid="4" grpId="0"/>
      <p:bldP spid="6" grpId="0"/>
      <p:bldP spid="3" grpId="0" animBg="1"/>
      <p:bldP spid="10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72" y="3492139"/>
            <a:ext cx="4814750" cy="320637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13310" y="1398567"/>
            <a:ext cx="11747462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u="sng" cap="all" dirty="0">
                <a:solidFill>
                  <a:srgbClr val="0070C0"/>
                </a:solidFill>
              </a:rPr>
              <a:t>V Průběhu výkonu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400" dirty="0">
                <a:solidFill>
                  <a:srgbClr val="0070C0"/>
                </a:solidFill>
              </a:rPr>
              <a:t>  </a:t>
            </a:r>
            <a:r>
              <a:rPr lang="cs-CZ" sz="2400" b="1" dirty="0">
                <a:solidFill>
                  <a:srgbClr val="0070C0"/>
                </a:solidFill>
              </a:rPr>
              <a:t>Nedopustit hyper nebo hypohydrataci </a:t>
            </a:r>
            <a:r>
              <a:rPr lang="cs-CZ" sz="2400" dirty="0">
                <a:solidFill>
                  <a:srgbClr val="0070C0"/>
                </a:solidFill>
              </a:rPr>
              <a:t>– pít při žízni (skutečné potřebě) a přísun minerálů.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Zátěž by měla být ukončena při objevení se symptomů myopatie a hyponatrémie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při těžké svalové slabosti a bolesti hlavy, při křečích svalů, při otocích, při tmavé moči (myoglobinurie), při zmatenosti a zvracení.</a:t>
            </a:r>
          </a:p>
        </p:txBody>
      </p:sp>
      <p:sp>
        <p:nvSpPr>
          <p:cNvPr id="4" name="Obdélník 3"/>
          <p:cNvSpPr/>
          <p:nvPr/>
        </p:nvSpPr>
        <p:spPr>
          <a:xfrm>
            <a:off x="213310" y="782322"/>
            <a:ext cx="11747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Prevence </a:t>
            </a:r>
            <a:r>
              <a:rPr lang="cs-CZ" sz="2400" b="1" dirty="0" err="1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hyponatrémie</a:t>
            </a:r>
            <a:endParaRPr lang="cs-CZ" sz="2400" b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44" y="3492139"/>
            <a:ext cx="5171571" cy="320637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BE62066-0640-4E1E-9ADB-6C8E8AF2010C}"/>
              </a:ext>
            </a:extLst>
          </p:cNvPr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err="1">
                <a:solidFill>
                  <a:srgbClr val="0070C0"/>
                </a:solidFill>
                <a:latin typeface="+mn-lt"/>
              </a:rPr>
              <a:t>Hyponatrémie</a:t>
            </a:r>
            <a:r>
              <a:rPr lang="cs-CZ" sz="2400" dirty="0">
                <a:solidFill>
                  <a:srgbClr val="0070C0"/>
                </a:solidFill>
                <a:latin typeface="+mn-lt"/>
              </a:rPr>
              <a:t> při vytrvalostním sportovním výkonu</a:t>
            </a:r>
          </a:p>
        </p:txBody>
      </p:sp>
      <p:sp>
        <p:nvSpPr>
          <p:cNvPr id="10" name="Slunce 9">
            <a:extLst>
              <a:ext uri="{FF2B5EF4-FFF2-40B4-BE49-F238E27FC236}">
                <a16:creationId xmlns:a16="http://schemas.microsoft.com/office/drawing/2014/main" id="{2AFD6B55-42A9-4D22-941D-26B53CB05F4B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4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26" y="5065784"/>
            <a:ext cx="3451691" cy="17258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9" y="1162748"/>
            <a:ext cx="2934068" cy="2382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41" y="1162748"/>
            <a:ext cx="3573957" cy="2382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794861" y="1529482"/>
            <a:ext cx="6602277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Příznaky s podezřením na EAH</a:t>
            </a:r>
          </a:p>
          <a:p>
            <a:pPr algn="ctr"/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alterace duševních funkcí, bezvědomí,</a:t>
            </a:r>
          </a:p>
          <a:p>
            <a:pPr algn="ctr"/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záchvat křečí, těžká dušnost</a:t>
            </a:r>
          </a:p>
        </p:txBody>
      </p:sp>
      <p:sp>
        <p:nvSpPr>
          <p:cNvPr id="7" name="Ovál 6"/>
          <p:cNvSpPr/>
          <p:nvPr/>
        </p:nvSpPr>
        <p:spPr>
          <a:xfrm>
            <a:off x="2490512" y="2751575"/>
            <a:ext cx="1705232" cy="716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ANO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412200" y="3896770"/>
            <a:ext cx="3301138" cy="1477328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cs-CZ" u="sng" dirty="0">
                <a:solidFill>
                  <a:schemeClr val="accent6">
                    <a:lumMod val="75000"/>
                  </a:schemeClr>
                </a:solidFill>
              </a:rPr>
              <a:t>Na+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]&gt;</a:t>
            </a:r>
            <a:r>
              <a:rPr lang="cs-CZ" u="sng" dirty="0">
                <a:solidFill>
                  <a:schemeClr val="accent6">
                    <a:lumMod val="75000"/>
                  </a:schemeClr>
                </a:solidFill>
              </a:rPr>
              <a:t>135mmol/l</a:t>
            </a:r>
          </a:p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Další diferenciální diagnostika</a:t>
            </a:r>
          </a:p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(přehřátí,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hypernatrémie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, hypoglykémie, výšková nemoc)</a:t>
            </a:r>
          </a:p>
          <a:p>
            <a:pPr algn="ctr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978278" y="3899442"/>
            <a:ext cx="3301138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cs-CZ" u="sng" dirty="0">
                <a:solidFill>
                  <a:schemeClr val="accent6">
                    <a:lumMod val="75000"/>
                  </a:schemeClr>
                </a:solidFill>
              </a:rPr>
              <a:t>Na+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]&lt;</a:t>
            </a:r>
            <a:r>
              <a:rPr lang="cs-CZ" u="sng" dirty="0">
                <a:solidFill>
                  <a:schemeClr val="accent6">
                    <a:lumMod val="75000"/>
                  </a:schemeClr>
                </a:solidFill>
              </a:rPr>
              <a:t>135mmol/l</a:t>
            </a:r>
          </a:p>
          <a:p>
            <a:pPr algn="ctr"/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i.v.bolus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100 ml 3%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fyz.roz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(opakovat každých 10 minut do 3 dávek nebo do ústupu neurologických symptomů)</a:t>
            </a:r>
          </a:p>
        </p:txBody>
      </p:sp>
      <p:cxnSp>
        <p:nvCxnSpPr>
          <p:cNvPr id="21" name="Přímá spojnice se šipkou 20"/>
          <p:cNvCxnSpPr>
            <a:stCxn id="7" idx="5"/>
          </p:cNvCxnSpPr>
          <p:nvPr/>
        </p:nvCxnSpPr>
        <p:spPr>
          <a:xfrm>
            <a:off x="3946019" y="3363310"/>
            <a:ext cx="1295185" cy="5301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ousměrná vodorovná šipka 22"/>
          <p:cNvSpPr/>
          <p:nvPr/>
        </p:nvSpPr>
        <p:spPr>
          <a:xfrm>
            <a:off x="4208101" y="2768951"/>
            <a:ext cx="3709336" cy="666651"/>
          </a:xfrm>
          <a:prstGeom prst="leftRight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Možnost měření elektrolytů v krvi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7929794" y="2724591"/>
            <a:ext cx="1705232" cy="71669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NE</a:t>
            </a:r>
          </a:p>
        </p:txBody>
      </p:sp>
      <p:cxnSp>
        <p:nvCxnSpPr>
          <p:cNvPr id="26" name="Přímá spojnice se šipkou 25"/>
          <p:cNvCxnSpPr>
            <a:endCxn id="18" idx="0"/>
          </p:cNvCxnSpPr>
          <p:nvPr/>
        </p:nvCxnSpPr>
        <p:spPr>
          <a:xfrm flipH="1">
            <a:off x="2628847" y="3467935"/>
            <a:ext cx="448346" cy="43150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7846122" y="3898451"/>
            <a:ext cx="3631858" cy="132343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Zajistit žílu</a:t>
            </a:r>
          </a:p>
          <a:p>
            <a:pPr algn="ctr"/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Orálně hypertonický roztok</a:t>
            </a:r>
          </a:p>
          <a:p>
            <a:pPr algn="ctr"/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 hypotonické tekutiny)</a:t>
            </a:r>
          </a:p>
          <a:p>
            <a:pPr algn="ctr"/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Kyslík</a:t>
            </a:r>
            <a:endParaRPr lang="cs-CZ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8867550" y="3441283"/>
            <a:ext cx="361590" cy="4521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cxnSpLocks/>
          </p:cNvCxnSpPr>
          <p:nvPr/>
        </p:nvCxnSpPr>
        <p:spPr>
          <a:xfrm>
            <a:off x="9434907" y="5098780"/>
            <a:ext cx="0" cy="87194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877488" y="704293"/>
            <a:ext cx="1016898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Diagnostika a léčba </a:t>
            </a:r>
            <a:r>
              <a:rPr lang="cs-CZ" sz="24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hyponatrémie</a:t>
            </a:r>
            <a:endParaRPr lang="cs-CZ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2000" dirty="0"/>
              <a:t>(</a:t>
            </a:r>
            <a:r>
              <a:rPr lang="cs-CZ" sz="2000" dirty="0" err="1"/>
              <a:t>Bennet</a:t>
            </a:r>
            <a:r>
              <a:rPr lang="cs-CZ" sz="2000" dirty="0"/>
              <a:t> BL et al., 2013)</a:t>
            </a: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err="1">
                <a:solidFill>
                  <a:srgbClr val="0070C0"/>
                </a:solidFill>
                <a:latin typeface="+mn-lt"/>
              </a:rPr>
              <a:t>Hyponatrémie</a:t>
            </a:r>
            <a:r>
              <a:rPr lang="cs-CZ" sz="2400" dirty="0">
                <a:solidFill>
                  <a:srgbClr val="0070C0"/>
                </a:solidFill>
                <a:latin typeface="+mn-lt"/>
              </a:rPr>
              <a:t> při vytrvalostním sportovním výkonu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5961979" y="5374098"/>
            <a:ext cx="0" cy="594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978279" y="5971714"/>
            <a:ext cx="10168982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DO ZDRAVOTNÍHO ZAŘÍZENÍ</a:t>
            </a: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2628847" y="5405217"/>
            <a:ext cx="0" cy="57250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unce 21">
            <a:extLst>
              <a:ext uri="{FF2B5EF4-FFF2-40B4-BE49-F238E27FC236}">
                <a16:creationId xmlns:a16="http://schemas.microsoft.com/office/drawing/2014/main" id="{65C0365A-F23A-4605-927E-D988441B8E63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24" grpId="0" animBg="1"/>
      <p:bldP spid="28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6FE160F6-762A-49AA-9B62-09F9F0B80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2" t="28129" r="21167" b="25230"/>
          <a:stretch/>
        </p:blipFill>
        <p:spPr>
          <a:xfrm>
            <a:off x="9247148" y="612720"/>
            <a:ext cx="2868908" cy="18941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C01002C-3792-481C-9D26-B578B7FA2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687" y="2551793"/>
            <a:ext cx="2578369" cy="16920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8AD61F8-6D19-473B-B024-6B3C480822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1479" r="12889"/>
          <a:stretch/>
        </p:blipFill>
        <p:spPr>
          <a:xfrm>
            <a:off x="9701213" y="4288764"/>
            <a:ext cx="2431521" cy="238716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13310" y="769054"/>
            <a:ext cx="9210089" cy="4278094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Závěry</a:t>
            </a:r>
          </a:p>
          <a:p>
            <a:pPr>
              <a:spcAft>
                <a:spcPts val="0"/>
              </a:spcAft>
            </a:pPr>
            <a:r>
              <a:rPr lang="cs-CZ" sz="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Intenzivní (vytrvalostní) cvičení </a:t>
            </a:r>
            <a:r>
              <a:rPr lang="cs-CZ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4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rabdomyolýza</a:t>
            </a:r>
            <a:r>
              <a:rPr lang="cs-CZ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selhání ledvin</a:t>
            </a:r>
          </a:p>
          <a:p>
            <a:pPr lvl="1"/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		     </a:t>
            </a:r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cs-CZ" sz="24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hyperhydratace</a:t>
            </a:r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4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hyponatrémie</a:t>
            </a:r>
            <a:r>
              <a:rPr lang="cs-CZ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→ otok mozku, plic</a:t>
            </a:r>
          </a:p>
          <a:p>
            <a:pPr lvl="0">
              <a:spcAft>
                <a:spcPts val="0"/>
              </a:spcAft>
            </a:pPr>
            <a:endParaRPr lang="cs-CZ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 startAt="3"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Doporučuji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podle stavu sportovce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volit vhodný druh a objem a intenzitu sportovní zátěže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vždy přiměřeně podporovat regeneraci sil</a:t>
            </a:r>
          </a:p>
          <a:p>
            <a:pPr lvl="2">
              <a:buSzPct val="100000"/>
            </a:pP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(odpočinek, doplňování energie, iontů a vody)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vnímat a respektovat odezvu těla na zátěž a případně ji omezit</a:t>
            </a:r>
          </a:p>
          <a:p>
            <a:pPr lvl="1">
              <a:buSzPct val="100000"/>
            </a:pPr>
            <a:endParaRPr lang="cs-CZ" sz="8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SzPct val="100000"/>
              <a:buFont typeface="+mj-lt"/>
              <a:buAutoNum type="arabicPeriod" startAt="3"/>
            </a:pPr>
            <a:r>
              <a:rPr lang="cs-CZ" sz="24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Sportovní trenéři a cvičitelé </a:t>
            </a:r>
            <a:r>
              <a:rPr lang="cs-CZ" sz="24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 si měli být vědomi své zodpovědnosti za zdravotní stav svěřenců, který je důsledkem plnění jejich pokynů.  </a:t>
            </a:r>
            <a:endParaRPr lang="cs-CZ" sz="24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>
                <a:solidFill>
                  <a:srgbClr val="0070C0"/>
                </a:solidFill>
                <a:latin typeface="+mn-lt"/>
              </a:rPr>
              <a:t>Rabdomyolýza a hyponatrémie při vytrvalostním sportovním výkonu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2A7A5DC2-9376-4966-8F96-A93BAB4E7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16" y="5314116"/>
            <a:ext cx="41052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i="1" dirty="0">
                <a:solidFill>
                  <a:srgbClr val="009900"/>
                </a:solidFill>
              </a:rPr>
              <a:t>Děkuji Vám za pozornost.</a:t>
            </a:r>
          </a:p>
          <a:p>
            <a:pPr algn="ctr"/>
            <a:r>
              <a:rPr lang="cs-CZ" sz="2000" i="1" dirty="0">
                <a:solidFill>
                  <a:srgbClr val="009900"/>
                </a:solidFill>
                <a:hlinkClick r:id="rId5"/>
              </a:rPr>
              <a:t>novotny@fsps.muni.cz</a:t>
            </a:r>
            <a:r>
              <a:rPr lang="cs-CZ" sz="2000" i="1" dirty="0">
                <a:solidFill>
                  <a:srgbClr val="009900"/>
                </a:solidFill>
              </a:rPr>
              <a:t> </a:t>
            </a:r>
            <a:r>
              <a:rPr lang="cs-CZ" sz="2000" i="1" dirty="0">
                <a:solidFill>
                  <a:srgbClr val="0070C0"/>
                </a:solidFill>
              </a:rPr>
              <a:t>www.fsps.muni.cz/~novotny</a:t>
            </a:r>
          </a:p>
        </p:txBody>
      </p:sp>
      <p:sp>
        <p:nvSpPr>
          <p:cNvPr id="8" name="Slunce 7">
            <a:extLst>
              <a:ext uri="{FF2B5EF4-FFF2-40B4-BE49-F238E27FC236}">
                <a16:creationId xmlns:a16="http://schemas.microsoft.com/office/drawing/2014/main" id="{EC7E29BD-C13E-4FB5-B75D-FFD63C25D8DC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5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zschemie.euweb.cz/molekuly/atom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898651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http://www.zschemie.euweb.cz/molekuly/atom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9" y="1898651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http://www.zschemie.euweb.cz/molekuly/molekulao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6" y="1916114"/>
            <a:ext cx="2047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Obdélník 5"/>
          <p:cNvSpPr>
            <a:spLocks noChangeArrowheads="1"/>
          </p:cNvSpPr>
          <p:nvPr/>
        </p:nvSpPr>
        <p:spPr bwMode="auto">
          <a:xfrm>
            <a:off x="4400550" y="2278063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+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03539" y="333376"/>
            <a:ext cx="6408737" cy="461963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400" dirty="0"/>
              <a:t>FORMY KYSLÍKU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45063" name="Obdélník 7"/>
          <p:cNvSpPr>
            <a:spLocks noChangeArrowheads="1"/>
          </p:cNvSpPr>
          <p:nvPr/>
        </p:nvSpPr>
        <p:spPr bwMode="auto">
          <a:xfrm>
            <a:off x="6639771" y="1036639"/>
            <a:ext cx="2582758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9900"/>
                </a:solidFill>
              </a:rPr>
              <a:t>1 stabilní molekula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70C0"/>
                </a:solidFill>
              </a:rPr>
              <a:t>pouze párové elektrony</a:t>
            </a:r>
          </a:p>
        </p:txBody>
      </p:sp>
      <p:sp>
        <p:nvSpPr>
          <p:cNvPr id="45064" name="Obdélník 8"/>
          <p:cNvSpPr>
            <a:spLocks noChangeArrowheads="1"/>
          </p:cNvSpPr>
          <p:nvPr/>
        </p:nvSpPr>
        <p:spPr bwMode="auto">
          <a:xfrm>
            <a:off x="2909888" y="1036638"/>
            <a:ext cx="3117850" cy="646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2 nestabilní (</a:t>
            </a:r>
            <a:r>
              <a:rPr lang="cs-CZ" altLang="cs-CZ" sz="1800" b="1" dirty="0">
                <a:solidFill>
                  <a:srgbClr val="FF0000"/>
                </a:solidFill>
              </a:rPr>
              <a:t>aktivní</a:t>
            </a:r>
            <a:r>
              <a:rPr lang="cs-CZ" altLang="cs-CZ" sz="1800" dirty="0">
                <a:solidFill>
                  <a:srgbClr val="FF0000"/>
                </a:solidFill>
              </a:rPr>
              <a:t>) atomy</a:t>
            </a:r>
            <a:endParaRPr lang="cs-CZ" altLang="cs-CZ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70C0"/>
                </a:solidFill>
              </a:rPr>
              <a:t>nepárové elektrony</a:t>
            </a:r>
          </a:p>
        </p:txBody>
      </p:sp>
      <p:cxnSp>
        <p:nvCxnSpPr>
          <p:cNvPr id="45065" name="Přímá spojnice se šipkou 10"/>
          <p:cNvCxnSpPr>
            <a:cxnSpLocks noChangeShapeType="1"/>
            <a:stCxn id="45064" idx="2"/>
          </p:cNvCxnSpPr>
          <p:nvPr/>
        </p:nvCxnSpPr>
        <p:spPr bwMode="auto">
          <a:xfrm flipH="1">
            <a:off x="4143375" y="1682751"/>
            <a:ext cx="325438" cy="3603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6" name="Přímá spojnice se šipkou 11"/>
          <p:cNvCxnSpPr>
            <a:cxnSpLocks noChangeShapeType="1"/>
            <a:stCxn id="45064" idx="2"/>
          </p:cNvCxnSpPr>
          <p:nvPr/>
        </p:nvCxnSpPr>
        <p:spPr bwMode="auto">
          <a:xfrm flipH="1">
            <a:off x="4143375" y="1682751"/>
            <a:ext cx="325438" cy="10080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7" name="Přímá spojnice se šipkou 14"/>
          <p:cNvCxnSpPr>
            <a:cxnSpLocks noChangeShapeType="1"/>
            <a:stCxn id="45064" idx="2"/>
          </p:cNvCxnSpPr>
          <p:nvPr/>
        </p:nvCxnSpPr>
        <p:spPr bwMode="auto">
          <a:xfrm>
            <a:off x="4468814" y="1682751"/>
            <a:ext cx="307975" cy="10080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8" name="Přímá spojnice se šipkou 17"/>
          <p:cNvCxnSpPr>
            <a:cxnSpLocks noChangeShapeType="1"/>
            <a:stCxn id="45064" idx="2"/>
          </p:cNvCxnSpPr>
          <p:nvPr/>
        </p:nvCxnSpPr>
        <p:spPr bwMode="auto">
          <a:xfrm>
            <a:off x="4468814" y="1682751"/>
            <a:ext cx="307975" cy="3603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9" name="Obdélník 34"/>
          <p:cNvSpPr>
            <a:spLocks noChangeArrowheads="1"/>
          </p:cNvSpPr>
          <p:nvPr/>
        </p:nvSpPr>
        <p:spPr bwMode="auto">
          <a:xfrm>
            <a:off x="2990851" y="3059113"/>
            <a:ext cx="6411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/>
              <a:t>(</a:t>
            </a:r>
            <a:r>
              <a:rPr lang="cs-CZ" altLang="cs-CZ" sz="1200">
                <a:hlinkClick r:id="rId5"/>
              </a:rPr>
              <a:t>http://www.zschemie.euweb.cz/kyslik/kyslik5.html</a:t>
            </a:r>
            <a:r>
              <a:rPr lang="cs-CZ" altLang="cs-CZ" sz="1200"/>
              <a:t>, 2015)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860550" y="3573463"/>
            <a:ext cx="8496300" cy="76835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OXIDO-REDUKČNÍ REAKCE</a:t>
            </a:r>
          </a:p>
          <a:p>
            <a:pPr algn="ctr">
              <a:defRPr/>
            </a:pPr>
            <a:r>
              <a:rPr lang="cs-CZ" sz="2200" dirty="0"/>
              <a:t>Oxidovaná látka </a:t>
            </a:r>
            <a:r>
              <a:rPr lang="cs-CZ" sz="2200" dirty="0">
                <a:solidFill>
                  <a:srgbClr val="0066FF"/>
                </a:solidFill>
              </a:rPr>
              <a:t>(H) </a:t>
            </a:r>
            <a:r>
              <a:rPr lang="cs-CZ" sz="2200" dirty="0"/>
              <a:t>poskytuje elektron látce redukované </a:t>
            </a:r>
            <a:r>
              <a:rPr lang="cs-CZ" sz="2200" dirty="0">
                <a:solidFill>
                  <a:srgbClr val="FF0000"/>
                </a:solidFill>
              </a:rPr>
              <a:t>(O)</a:t>
            </a:r>
            <a:r>
              <a:rPr lang="cs-CZ" sz="2200" dirty="0">
                <a:solidFill>
                  <a:schemeClr val="tx1"/>
                </a:solidFill>
              </a:rPr>
              <a:t>: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45071" name="Picture 5" descr="molekula vo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4403725"/>
            <a:ext cx="226853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2" name="TextovéPole 36"/>
          <p:cNvSpPr txBox="1">
            <a:spLocks noChangeArrowheads="1"/>
          </p:cNvSpPr>
          <p:nvPr/>
        </p:nvSpPr>
        <p:spPr bwMode="auto">
          <a:xfrm>
            <a:off x="1838326" y="4895592"/>
            <a:ext cx="1866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1 atom kyslíku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 dirty="0"/>
              <a:t>oxiduje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66FF"/>
                </a:solidFill>
              </a:rPr>
              <a:t>2 atomy vodíku</a:t>
            </a:r>
          </a:p>
        </p:txBody>
      </p:sp>
      <p:sp>
        <p:nvSpPr>
          <p:cNvPr id="45073" name="TextovéPole 39"/>
          <p:cNvSpPr txBox="1">
            <a:spLocks noChangeArrowheads="1"/>
          </p:cNvSpPr>
          <p:nvPr/>
        </p:nvSpPr>
        <p:spPr bwMode="auto">
          <a:xfrm>
            <a:off x="7861301" y="4814888"/>
            <a:ext cx="1865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/>
              <a:t>1 molekula vody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66FF"/>
                </a:solidFill>
              </a:rPr>
              <a:t>H</a:t>
            </a:r>
            <a:r>
              <a:rPr lang="cs-CZ" altLang="cs-CZ" sz="2000" baseline="-40000" dirty="0">
                <a:solidFill>
                  <a:srgbClr val="0066FF"/>
                </a:solidFill>
              </a:rPr>
              <a:t>2</a:t>
            </a:r>
            <a:r>
              <a:rPr lang="cs-CZ" altLang="cs-CZ" sz="1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8" name="Šipka doprava 37"/>
          <p:cNvSpPr/>
          <p:nvPr/>
        </p:nvSpPr>
        <p:spPr bwMode="auto">
          <a:xfrm>
            <a:off x="5514182" y="5014398"/>
            <a:ext cx="682625" cy="144463"/>
          </a:xfrm>
          <a:prstGeom prst="rightArrow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2" name="Šipka doprava 41"/>
          <p:cNvSpPr/>
          <p:nvPr/>
        </p:nvSpPr>
        <p:spPr bwMode="auto">
          <a:xfrm>
            <a:off x="6086476" y="2373313"/>
            <a:ext cx="682625" cy="144462"/>
          </a:xfrm>
          <a:prstGeom prst="rightArrow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5076" name="TextovéPole 38"/>
          <p:cNvSpPr txBox="1">
            <a:spLocks noChangeArrowheads="1"/>
          </p:cNvSpPr>
          <p:nvPr/>
        </p:nvSpPr>
        <p:spPr bwMode="auto">
          <a:xfrm>
            <a:off x="1847850" y="2247901"/>
            <a:ext cx="116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/>
              <a:t>O + O</a:t>
            </a:r>
          </a:p>
        </p:txBody>
      </p:sp>
      <p:sp>
        <p:nvSpPr>
          <p:cNvPr id="45077" name="TextovéPole 43"/>
          <p:cNvSpPr txBox="1">
            <a:spLocks noChangeArrowheads="1"/>
          </p:cNvSpPr>
          <p:nvPr/>
        </p:nvSpPr>
        <p:spPr bwMode="auto">
          <a:xfrm>
            <a:off x="9194800" y="2239964"/>
            <a:ext cx="93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/>
              <a:t>O</a:t>
            </a:r>
            <a:r>
              <a:rPr lang="cs-CZ" altLang="cs-CZ" sz="2800" baseline="-40000"/>
              <a:t>2</a:t>
            </a:r>
            <a:endParaRPr lang="cs-CZ" altLang="cs-CZ" sz="2800"/>
          </a:p>
        </p:txBody>
      </p:sp>
      <p:pic>
        <p:nvPicPr>
          <p:cNvPr id="45078" name="Obrázek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6" y="5427664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Obrázek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1" y="5427664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http://www.zschemie.euweb.cz/molekuly/atomo2.gif">
            <a:extLst>
              <a:ext uri="{FF2B5EF4-FFF2-40B4-BE49-F238E27FC236}">
                <a16:creationId xmlns:a16="http://schemas.microsoft.com/office/drawing/2014/main" id="{9FAC0850-80B3-4E9A-B740-868674CF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6" y="4412716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lunce 25">
            <a:extLst>
              <a:ext uri="{FF2B5EF4-FFF2-40B4-BE49-F238E27FC236}">
                <a16:creationId xmlns:a16="http://schemas.microsoft.com/office/drawing/2014/main" id="{A4D90682-1530-4714-A957-BC310257A703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4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072" grpId="0"/>
      <p:bldP spid="45073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21014" y="268701"/>
            <a:ext cx="10194757" cy="47936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800" b="1" dirty="0">
              <a:solidFill>
                <a:srgbClr val="7030A0"/>
              </a:solidFill>
            </a:endParaRPr>
          </a:p>
          <a:p>
            <a:pPr algn="ctr">
              <a:spcBef>
                <a:spcPct val="50000"/>
              </a:spcBef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Oxidační látky </a:t>
            </a:r>
            <a:r>
              <a:rPr lang="cs-CZ" altLang="cs-CZ" sz="2400" b="1" dirty="0">
                <a:solidFill>
                  <a:srgbClr val="7030A0"/>
                </a:solidFill>
              </a:rPr>
              <a:t>vznikají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endParaRPr lang="cs-CZ" altLang="cs-CZ" sz="24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při produkci ATP v mitochondriích </a:t>
            </a:r>
            <a:r>
              <a:rPr lang="cs-CZ" altLang="cs-CZ" sz="2000" dirty="0" err="1">
                <a:solidFill>
                  <a:srgbClr val="7030A0"/>
                </a:solidFill>
              </a:rPr>
              <a:t>myocytů</a:t>
            </a:r>
            <a:r>
              <a:rPr lang="cs-CZ" altLang="cs-CZ" sz="2000" dirty="0">
                <a:solidFill>
                  <a:srgbClr val="7030A0"/>
                </a:solidFill>
              </a:rPr>
              <a:t> při svalové práci;</a:t>
            </a:r>
          </a:p>
          <a:p>
            <a:pPr algn="ctr">
              <a:spcBef>
                <a:spcPct val="50000"/>
              </a:spcBef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většina přijatého O</a:t>
            </a:r>
            <a:r>
              <a:rPr lang="cs-CZ" altLang="cs-CZ" sz="2000" baseline="-25000" dirty="0">
                <a:solidFill>
                  <a:srgbClr val="7030A0"/>
                </a:solidFill>
              </a:rPr>
              <a:t>2</a:t>
            </a:r>
            <a:r>
              <a:rPr lang="cs-CZ" altLang="cs-CZ" sz="2000" dirty="0">
                <a:solidFill>
                  <a:srgbClr val="7030A0"/>
                </a:solidFill>
              </a:rPr>
              <a:t> se přeměňuje na H</a:t>
            </a:r>
            <a:r>
              <a:rPr lang="cs-CZ" altLang="cs-CZ" sz="1800" baseline="-25000" dirty="0">
                <a:solidFill>
                  <a:srgbClr val="7030A0"/>
                </a:solidFill>
              </a:rPr>
              <a:t>2</a:t>
            </a:r>
            <a:r>
              <a:rPr lang="cs-CZ" altLang="cs-CZ" sz="2000" dirty="0">
                <a:solidFill>
                  <a:srgbClr val="7030A0"/>
                </a:solidFill>
              </a:rPr>
              <a:t>O a částečně na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cs-CZ" sz="2000" dirty="0"/>
              <a:t>[</a:t>
            </a:r>
            <a:r>
              <a:rPr lang="cs-CZ" altLang="cs-CZ" sz="2000" b="1" dirty="0"/>
              <a:t>ROS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reactive</a:t>
            </a:r>
            <a:r>
              <a:rPr lang="cs-CZ" altLang="cs-CZ" sz="2000" dirty="0"/>
              <a:t> oxygen species</a:t>
            </a:r>
            <a:r>
              <a:rPr lang="en-US" altLang="cs-CZ" sz="2000" dirty="0"/>
              <a:t>]</a:t>
            </a:r>
            <a:r>
              <a:rPr lang="cs-CZ" altLang="cs-CZ" sz="2000" dirty="0"/>
              <a:t>:</a:t>
            </a:r>
          </a:p>
          <a:p>
            <a:pPr>
              <a:spcBef>
                <a:spcPct val="50000"/>
              </a:spcBef>
              <a:buNone/>
            </a:pPr>
            <a:endParaRPr lang="cs-CZ" altLang="cs-CZ" sz="2000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	    1-2% O</a:t>
            </a:r>
            <a:r>
              <a:rPr lang="cs-CZ" altLang="cs-CZ" sz="2000" b="1" baseline="-25000" dirty="0">
                <a:solidFill>
                  <a:srgbClr val="002060"/>
                </a:solidFill>
              </a:rPr>
              <a:t>2 </a:t>
            </a: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</a:rPr>
              <a:t>superoxid</a:t>
            </a:r>
            <a:r>
              <a:rPr lang="cs-CZ" altLang="cs-CZ" sz="2000" dirty="0">
                <a:solidFill>
                  <a:srgbClr val="002060"/>
                </a:solidFill>
              </a:rPr>
              <a:t> (</a:t>
            </a:r>
            <a:r>
              <a:rPr lang="cs-CZ" altLang="cs-CZ" sz="2000" b="1" dirty="0">
                <a:solidFill>
                  <a:srgbClr val="FF0000"/>
                </a:solidFill>
              </a:rPr>
              <a:t>O</a:t>
            </a:r>
            <a:r>
              <a:rPr lang="cs-CZ" altLang="cs-CZ" sz="2000" b="1" baseline="-25000" dirty="0">
                <a:solidFill>
                  <a:srgbClr val="FF0000"/>
                </a:solidFill>
              </a:rPr>
              <a:t>2</a:t>
            </a:r>
            <a:r>
              <a:rPr lang="cs-CZ" altLang="cs-CZ" sz="2000" dirty="0">
                <a:solidFill>
                  <a:srgbClr val="FF0000"/>
                </a:solidFill>
              </a:rPr>
              <a:t>*</a:t>
            </a:r>
            <a:r>
              <a:rPr lang="cs-CZ" altLang="cs-CZ" sz="2000" dirty="0">
                <a:solidFill>
                  <a:srgbClr val="002060"/>
                </a:solidFill>
              </a:rPr>
              <a:t>)  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cs-CZ" altLang="cs-CZ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superoxid-dismutáza</a:t>
            </a: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</a:rPr>
              <a:t>)  </a:t>
            </a:r>
            <a:r>
              <a:rPr lang="cs-CZ" altLang="cs-CZ" sz="2000" dirty="0">
                <a:solidFill>
                  <a:srgbClr val="FF0000"/>
                </a:solidFill>
              </a:rPr>
              <a:t>peroxid vodíku </a:t>
            </a:r>
            <a:r>
              <a:rPr lang="cs-CZ" altLang="cs-CZ" sz="2000" dirty="0">
                <a:solidFill>
                  <a:srgbClr val="002060"/>
                </a:solidFill>
              </a:rPr>
              <a:t>(</a:t>
            </a:r>
            <a:r>
              <a:rPr lang="cs-CZ" altLang="cs-CZ" sz="2000" dirty="0">
                <a:solidFill>
                  <a:srgbClr val="FF0000"/>
                </a:solidFill>
              </a:rPr>
              <a:t>H</a:t>
            </a:r>
            <a:r>
              <a:rPr lang="cs-CZ" altLang="cs-CZ" sz="1800" baseline="-25000" dirty="0">
                <a:solidFill>
                  <a:srgbClr val="FF0000"/>
                </a:solidFill>
              </a:rPr>
              <a:t>2</a:t>
            </a:r>
            <a:r>
              <a:rPr lang="cs-CZ" altLang="cs-CZ" sz="2000" dirty="0">
                <a:solidFill>
                  <a:srgbClr val="FF0000"/>
                </a:solidFill>
              </a:rPr>
              <a:t>O</a:t>
            </a:r>
            <a:r>
              <a:rPr lang="cs-CZ" altLang="cs-CZ" sz="2000" baseline="-25000" dirty="0">
                <a:solidFill>
                  <a:srgbClr val="FF0000"/>
                </a:solidFill>
              </a:rPr>
              <a:t>2</a:t>
            </a:r>
            <a:r>
              <a:rPr lang="cs-CZ" altLang="cs-CZ" sz="2000" dirty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ct val="50000"/>
              </a:spcBef>
              <a:buNone/>
            </a:pPr>
            <a:endParaRPr lang="cs-CZ" altLang="cs-CZ" sz="1000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000" dirty="0">
                <a:solidFill>
                  <a:srgbClr val="002060"/>
                </a:solidFill>
              </a:rPr>
              <a:t>		       			 	</a:t>
            </a:r>
            <a:r>
              <a:rPr lang="cs-CZ" altLang="cs-CZ" sz="1600" dirty="0">
                <a:solidFill>
                  <a:srgbClr val="002060"/>
                </a:solidFill>
              </a:rPr>
              <a:t>(za přítomnosti </a:t>
            </a:r>
            <a:r>
              <a:rPr lang="cs-CZ" altLang="cs-CZ" sz="1600" dirty="0" err="1">
                <a:solidFill>
                  <a:srgbClr val="002060"/>
                </a:solidFill>
              </a:rPr>
              <a:t>Fe</a:t>
            </a:r>
            <a:r>
              <a:rPr lang="cs-CZ" altLang="cs-CZ" sz="1600" dirty="0">
                <a:solidFill>
                  <a:srgbClr val="002060"/>
                </a:solidFill>
              </a:rPr>
              <a:t>)	   (v neutrofilních granulocytech)</a:t>
            </a:r>
            <a:r>
              <a:rPr lang="cs-CZ" altLang="cs-CZ" sz="2000" dirty="0">
                <a:solidFill>
                  <a:srgbClr val="002060"/>
                </a:solidFill>
              </a:rPr>
              <a:t>					</a:t>
            </a:r>
            <a:r>
              <a:rPr lang="cs-CZ" altLang="cs-CZ" sz="2000" b="1" dirty="0">
                <a:solidFill>
                  <a:srgbClr val="FF0000"/>
                </a:solidFill>
              </a:rPr>
              <a:t>hydroxyl</a:t>
            </a:r>
            <a:r>
              <a:rPr lang="cs-CZ" altLang="cs-CZ" sz="2000" dirty="0">
                <a:solidFill>
                  <a:srgbClr val="002060"/>
                </a:solidFill>
              </a:rPr>
              <a:t> (</a:t>
            </a:r>
            <a:r>
              <a:rPr lang="cs-CZ" altLang="cs-CZ" sz="2000" b="1" dirty="0">
                <a:solidFill>
                  <a:srgbClr val="FF0000"/>
                </a:solidFill>
              </a:rPr>
              <a:t>HO*</a:t>
            </a:r>
            <a:r>
              <a:rPr lang="cs-CZ" altLang="cs-CZ" sz="2000" dirty="0">
                <a:solidFill>
                  <a:srgbClr val="002060"/>
                </a:solidFill>
              </a:rPr>
              <a:t>)</a:t>
            </a:r>
            <a:r>
              <a:rPr lang="cs-CZ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	   </a:t>
            </a:r>
            <a:r>
              <a:rPr lang="cs-CZ" alt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kyselina chlorná </a:t>
            </a:r>
            <a:r>
              <a:rPr lang="cs-CZ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cs-CZ" altLang="cs-CZ" sz="2000" dirty="0" err="1">
                <a:solidFill>
                  <a:srgbClr val="FF0000"/>
                </a:solidFill>
                <a:cs typeface="Arial" panose="020B0604020202020204" pitchFamily="34" charset="0"/>
              </a:rPr>
              <a:t>HOCl</a:t>
            </a:r>
            <a:r>
              <a:rPr lang="cs-CZ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1100" dirty="0">
                <a:solidFill>
                  <a:srgbClr val="002060"/>
                </a:solidFill>
              </a:rPr>
              <a:t>		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000" dirty="0">
                <a:solidFill>
                  <a:srgbClr val="002060"/>
                </a:solidFill>
              </a:rPr>
              <a:t>							          H</a:t>
            </a:r>
            <a:r>
              <a:rPr lang="cs-CZ" altLang="cs-CZ" sz="1800" baseline="-25000" dirty="0">
                <a:solidFill>
                  <a:srgbClr val="002060"/>
                </a:solidFill>
              </a:rPr>
              <a:t>2</a:t>
            </a:r>
            <a:r>
              <a:rPr lang="cs-CZ" altLang="cs-CZ" sz="2000" dirty="0">
                <a:solidFill>
                  <a:srgbClr val="002060"/>
                </a:solidFill>
              </a:rPr>
              <a:t>O + O</a:t>
            </a:r>
            <a:r>
              <a:rPr lang="cs-CZ" altLang="cs-CZ" sz="2000" baseline="-25000" dirty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7020174" y="3280392"/>
            <a:ext cx="609600" cy="42511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8029272" y="3278722"/>
            <a:ext cx="528387" cy="42511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8029272" y="4258748"/>
            <a:ext cx="528387" cy="42511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7020174" y="4258748"/>
            <a:ext cx="528387" cy="42511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924023" y="3301582"/>
            <a:ext cx="1929063" cy="16040"/>
          </a:xfrm>
          <a:prstGeom prst="straightConnector1">
            <a:avLst/>
          </a:prstGeom>
          <a:ln w="38100" cmpd="thinThick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4914498" y="2965166"/>
            <a:ext cx="1938588" cy="3010"/>
          </a:xfrm>
          <a:prstGeom prst="straightConnector1">
            <a:avLst/>
          </a:prstGeom>
          <a:ln w="38100" cmpd="thinThick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1355177" y="5290179"/>
            <a:ext cx="9057230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ctr">
              <a:spcBef>
                <a:spcPct val="50000"/>
              </a:spcBef>
              <a:buNone/>
            </a:pPr>
            <a:r>
              <a:rPr lang="cs-CZ" altLang="cs-CZ" sz="3200" baseline="-25000" dirty="0">
                <a:solidFill>
                  <a:srgbClr val="002060"/>
                </a:solidFill>
              </a:rPr>
              <a:t>V tělesném klidu 1 g jaterní tkáně produkuje asi 24 </a:t>
            </a:r>
            <a:r>
              <a:rPr lang="cs-CZ" altLang="cs-CZ" sz="3200" baseline="-25000" dirty="0" err="1">
                <a:solidFill>
                  <a:srgbClr val="002060"/>
                </a:solidFill>
              </a:rPr>
              <a:t>nmol</a:t>
            </a:r>
            <a:r>
              <a:rPr lang="cs-CZ" altLang="cs-CZ" sz="3200" baseline="-25000" dirty="0">
                <a:solidFill>
                  <a:srgbClr val="002060"/>
                </a:solidFill>
              </a:rPr>
              <a:t> </a:t>
            </a:r>
            <a:r>
              <a:rPr lang="cs-CZ" altLang="cs-CZ" sz="3200" baseline="-25000" dirty="0" err="1">
                <a:solidFill>
                  <a:srgbClr val="002060"/>
                </a:solidFill>
              </a:rPr>
              <a:t>superoxidu</a:t>
            </a:r>
            <a:r>
              <a:rPr lang="cs-CZ" altLang="cs-CZ" sz="3200" baseline="-25000" dirty="0">
                <a:solidFill>
                  <a:srgbClr val="002060"/>
                </a:solidFill>
              </a:rPr>
              <a:t> / min. </a:t>
            </a:r>
            <a:r>
              <a:rPr lang="cs-CZ" altLang="cs-CZ" sz="3200" b="1" baseline="-25000" dirty="0">
                <a:solidFill>
                  <a:srgbClr val="C00000"/>
                </a:solidFill>
              </a:rPr>
              <a:t>Intenzivní svalová práce produkci ROS mnohonásobně zesiluje.</a:t>
            </a:r>
          </a:p>
        </p:txBody>
      </p:sp>
      <p:sp>
        <p:nvSpPr>
          <p:cNvPr id="12" name="Slunce 11">
            <a:extLst>
              <a:ext uri="{FF2B5EF4-FFF2-40B4-BE49-F238E27FC236}">
                <a16:creationId xmlns:a16="http://schemas.microsoft.com/office/drawing/2014/main" id="{75897EF2-2C0D-4A48-996A-4DB83982B6AF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7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18029" y="2846823"/>
            <a:ext cx="11200729" cy="3631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 tělesné antioxidační látky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cs-CZ" sz="2000" b="1" dirty="0">
                <a:solidFill>
                  <a:srgbClr val="002060"/>
                </a:solidFill>
              </a:rPr>
              <a:t>SOD</a:t>
            </a:r>
            <a:r>
              <a:rPr lang="cs-CZ" altLang="cs-CZ" sz="2000" dirty="0">
                <a:solidFill>
                  <a:srgbClr val="002060"/>
                </a:solidFill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</a:rPr>
              <a:t>superoxid-dismutáza</a:t>
            </a:r>
            <a:r>
              <a:rPr lang="cs-CZ" altLang="cs-CZ" sz="2000" dirty="0">
                <a:solidFill>
                  <a:srgbClr val="002060"/>
                </a:solidFill>
              </a:rPr>
              <a:t>, </a:t>
            </a:r>
            <a:r>
              <a:rPr lang="cs-CZ" altLang="cs-CZ" sz="2000" b="1" dirty="0">
                <a:solidFill>
                  <a:srgbClr val="002060"/>
                </a:solidFill>
              </a:rPr>
              <a:t>CAT </a:t>
            </a:r>
            <a:r>
              <a:rPr lang="cs-CZ" altLang="cs-CZ" sz="2000" dirty="0">
                <a:solidFill>
                  <a:srgbClr val="002060"/>
                </a:solidFill>
              </a:rPr>
              <a:t>– kataláza, </a:t>
            </a:r>
            <a:r>
              <a:rPr lang="cs-CZ" altLang="cs-CZ" sz="2000" b="1" dirty="0">
                <a:solidFill>
                  <a:srgbClr val="002060"/>
                </a:solidFill>
              </a:rPr>
              <a:t>GP</a:t>
            </a:r>
            <a:r>
              <a:rPr lang="cs-CZ" altLang="cs-CZ" sz="2000" dirty="0">
                <a:solidFill>
                  <a:srgbClr val="002060"/>
                </a:solidFill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</a:rPr>
              <a:t>glutathion</a:t>
            </a:r>
            <a:r>
              <a:rPr lang="cs-CZ" altLang="cs-CZ" sz="2000" dirty="0">
                <a:solidFill>
                  <a:srgbClr val="002060"/>
                </a:solidFill>
              </a:rPr>
              <a:t>-peroxidáza, </a:t>
            </a:r>
            <a:r>
              <a:rPr lang="cs-CZ" altLang="cs-CZ" sz="2000" b="1" dirty="0">
                <a:solidFill>
                  <a:srgbClr val="002060"/>
                </a:solidFill>
              </a:rPr>
              <a:t>GST</a:t>
            </a:r>
            <a:r>
              <a:rPr lang="cs-CZ" altLang="cs-CZ" sz="2000" dirty="0">
                <a:solidFill>
                  <a:srgbClr val="002060"/>
                </a:solidFill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</a:rPr>
              <a:t>glutathiontransferáza</a:t>
            </a:r>
            <a:r>
              <a:rPr lang="cs-CZ" altLang="cs-CZ" sz="2000" dirty="0">
                <a:solidFill>
                  <a:srgbClr val="002060"/>
                </a:solidFill>
              </a:rPr>
              <a:t>, </a:t>
            </a:r>
            <a:r>
              <a:rPr lang="cs-CZ" altLang="cs-CZ" sz="2000" b="1" dirty="0">
                <a:solidFill>
                  <a:srgbClr val="002060"/>
                </a:solidFill>
              </a:rPr>
              <a:t>TRX</a:t>
            </a:r>
            <a:r>
              <a:rPr lang="cs-CZ" altLang="cs-CZ" sz="2000" dirty="0">
                <a:solidFill>
                  <a:srgbClr val="002060"/>
                </a:solidFill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</a:rPr>
              <a:t>thioredoxinový</a:t>
            </a:r>
            <a:r>
              <a:rPr lang="cs-CZ" altLang="cs-CZ" sz="2000" dirty="0">
                <a:solidFill>
                  <a:srgbClr val="002060"/>
                </a:solidFill>
              </a:rPr>
              <a:t> sytém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002060"/>
                </a:solidFill>
              </a:rPr>
              <a:t>Kyselina močová, bilirubin, transferin, </a:t>
            </a:r>
            <a:r>
              <a:rPr lang="cs-CZ" altLang="cs-CZ" sz="2000" dirty="0" err="1">
                <a:solidFill>
                  <a:srgbClr val="002060"/>
                </a:solidFill>
              </a:rPr>
              <a:t>laktoferin</a:t>
            </a:r>
            <a:r>
              <a:rPr lang="cs-CZ" altLang="cs-CZ" sz="2000" dirty="0">
                <a:solidFill>
                  <a:srgbClr val="002060"/>
                </a:solidFill>
              </a:rPr>
              <a:t>, feritin, </a:t>
            </a:r>
            <a:r>
              <a:rPr lang="cs-CZ" altLang="cs-CZ" sz="2000" dirty="0" err="1">
                <a:solidFill>
                  <a:srgbClr val="002060"/>
                </a:solidFill>
              </a:rPr>
              <a:t>haptoglobin</a:t>
            </a:r>
            <a:r>
              <a:rPr lang="cs-CZ" altLang="cs-CZ" sz="2000" dirty="0">
                <a:solidFill>
                  <a:srgbClr val="002060"/>
                </a:solidFill>
              </a:rPr>
              <a:t>, albumin, melatonin, …</a:t>
            </a: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Dietetické antioxidační prostředky (antioxidanty)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002060"/>
                </a:solidFill>
              </a:rPr>
              <a:t>Vitamín </a:t>
            </a:r>
            <a:r>
              <a:rPr lang="cs-CZ" altLang="cs-CZ" sz="2000" b="1" dirty="0">
                <a:solidFill>
                  <a:srgbClr val="002060"/>
                </a:solidFill>
              </a:rPr>
              <a:t>E</a:t>
            </a:r>
            <a:r>
              <a:rPr lang="cs-CZ" altLang="cs-CZ" sz="2000" dirty="0">
                <a:solidFill>
                  <a:srgbClr val="002060"/>
                </a:solidFill>
              </a:rPr>
              <a:t> (</a:t>
            </a:r>
            <a:r>
              <a:rPr lang="el-GR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α</a:t>
            </a:r>
            <a:r>
              <a:rPr lang="cs-CZ" altLang="cs-CZ" sz="2000" dirty="0">
                <a:solidFill>
                  <a:srgbClr val="002060"/>
                </a:solidFill>
              </a:rPr>
              <a:t>-tokoferol), Vitamin </a:t>
            </a:r>
            <a:r>
              <a:rPr lang="cs-CZ" altLang="cs-CZ" sz="2000" b="1" dirty="0">
                <a:solidFill>
                  <a:srgbClr val="002060"/>
                </a:solidFill>
              </a:rPr>
              <a:t>C</a:t>
            </a:r>
            <a:r>
              <a:rPr lang="cs-CZ" altLang="cs-CZ" sz="2000" dirty="0">
                <a:solidFill>
                  <a:srgbClr val="002060"/>
                </a:solidFill>
              </a:rPr>
              <a:t> (</a:t>
            </a:r>
            <a:r>
              <a:rPr lang="cs-CZ" altLang="cs-CZ" sz="2000" dirty="0" err="1">
                <a:solidFill>
                  <a:srgbClr val="002060"/>
                </a:solidFill>
              </a:rPr>
              <a:t>askorbát</a:t>
            </a:r>
            <a:r>
              <a:rPr lang="cs-CZ" altLang="cs-CZ" sz="2000" dirty="0">
                <a:solidFill>
                  <a:srgbClr val="002060"/>
                </a:solidFill>
              </a:rPr>
              <a:t>), Karotenoidy (karoteny a vitaminy </a:t>
            </a:r>
            <a:r>
              <a:rPr lang="cs-CZ" altLang="cs-CZ" sz="2000" b="1" dirty="0">
                <a:solidFill>
                  <a:srgbClr val="002060"/>
                </a:solidFill>
              </a:rPr>
              <a:t>A</a:t>
            </a:r>
            <a:r>
              <a:rPr lang="cs-CZ" altLang="cs-CZ" sz="2000" dirty="0">
                <a:solidFill>
                  <a:srgbClr val="002060"/>
                </a:solidFill>
              </a:rPr>
              <a:t> – retinol), </a:t>
            </a:r>
            <a:r>
              <a:rPr lang="cs-CZ" altLang="cs-CZ" sz="2000" dirty="0" err="1">
                <a:solidFill>
                  <a:srgbClr val="002060"/>
                </a:solidFill>
              </a:rPr>
              <a:t>Ubichinony</a:t>
            </a:r>
            <a:r>
              <a:rPr lang="cs-CZ" altLang="cs-CZ" sz="2000" dirty="0">
                <a:solidFill>
                  <a:srgbClr val="002060"/>
                </a:solidFill>
              </a:rPr>
              <a:t> (Koenzym - </a:t>
            </a:r>
            <a:r>
              <a:rPr lang="cs-CZ" altLang="cs-CZ" sz="2000" b="1" dirty="0">
                <a:solidFill>
                  <a:srgbClr val="002060"/>
                </a:solidFill>
              </a:rPr>
              <a:t>Q10</a:t>
            </a:r>
            <a:r>
              <a:rPr lang="cs-CZ" altLang="cs-CZ" sz="2000" dirty="0">
                <a:solidFill>
                  <a:srgbClr val="002060"/>
                </a:solidFill>
              </a:rPr>
              <a:t>), </a:t>
            </a:r>
            <a:r>
              <a:rPr lang="cs-CZ" altLang="cs-CZ" sz="2000" dirty="0" err="1">
                <a:solidFill>
                  <a:srgbClr val="002060"/>
                </a:solidFill>
              </a:rPr>
              <a:t>Flavonoidy</a:t>
            </a:r>
            <a:r>
              <a:rPr lang="cs-CZ" altLang="cs-CZ" sz="2000" dirty="0">
                <a:solidFill>
                  <a:srgbClr val="002060"/>
                </a:solidFill>
              </a:rPr>
              <a:t>, Třísloviny, Vitamin </a:t>
            </a:r>
            <a:r>
              <a:rPr lang="cs-CZ" altLang="cs-CZ" sz="2000" b="1" dirty="0">
                <a:solidFill>
                  <a:srgbClr val="002060"/>
                </a:solidFill>
              </a:rPr>
              <a:t>B2</a:t>
            </a:r>
            <a:r>
              <a:rPr lang="cs-CZ" altLang="cs-CZ" sz="2000" dirty="0">
                <a:solidFill>
                  <a:srgbClr val="002060"/>
                </a:solidFill>
              </a:rPr>
              <a:t> (Riboflavin), sloučeniny </a:t>
            </a:r>
            <a:r>
              <a:rPr lang="cs-CZ" altLang="cs-CZ" sz="2000" b="1" dirty="0">
                <a:solidFill>
                  <a:srgbClr val="002060"/>
                </a:solidFill>
              </a:rPr>
              <a:t>se</a:t>
            </a:r>
            <a:r>
              <a:rPr lang="cs-CZ" altLang="cs-CZ" sz="2000" dirty="0">
                <a:solidFill>
                  <a:srgbClr val="002060"/>
                </a:solidFill>
              </a:rPr>
              <a:t>lenu, zinku, manganu, mědi, germania, …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</a:rPr>
              <a:t> Použití antioxidancií nezlepšuje výkon, ale tlumí ROS (.. spíše po výkonu ? ..)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8028" y="379414"/>
            <a:ext cx="1120073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Fyziologické funkce ROS v těle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000" dirty="0">
                <a:solidFill>
                  <a:srgbClr val="002060"/>
                </a:solidFill>
              </a:rPr>
              <a:t>součást </a:t>
            </a:r>
            <a:r>
              <a:rPr lang="cs-CZ" altLang="cs-CZ" sz="2000" dirty="0" err="1">
                <a:solidFill>
                  <a:srgbClr val="002060"/>
                </a:solidFill>
              </a:rPr>
              <a:t>oxido</a:t>
            </a:r>
            <a:r>
              <a:rPr lang="cs-CZ" altLang="cs-CZ" sz="2000" dirty="0">
                <a:solidFill>
                  <a:srgbClr val="002060"/>
                </a:solidFill>
              </a:rPr>
              <a:t>–redukčních pochodů </a:t>
            </a:r>
            <a:r>
              <a:rPr lang="cs-CZ" altLang="cs-CZ" sz="2000" b="1" dirty="0">
                <a:solidFill>
                  <a:srgbClr val="002060"/>
                </a:solidFill>
              </a:rPr>
              <a:t>energetického řetězce v mitochondriích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000" dirty="0">
                <a:solidFill>
                  <a:srgbClr val="002060"/>
                </a:solidFill>
              </a:rPr>
              <a:t>součást </a:t>
            </a:r>
            <a:r>
              <a:rPr lang="cs-CZ" altLang="cs-CZ" sz="2000" b="1" dirty="0">
                <a:solidFill>
                  <a:srgbClr val="002060"/>
                </a:solidFill>
              </a:rPr>
              <a:t>imunitní ochrany </a:t>
            </a:r>
            <a:r>
              <a:rPr lang="cs-CZ" altLang="cs-CZ" sz="2000" dirty="0">
                <a:solidFill>
                  <a:srgbClr val="002060"/>
                </a:solidFill>
              </a:rPr>
              <a:t>(ničí baktérie a viry)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000" b="1" dirty="0">
                <a:solidFill>
                  <a:srgbClr val="002060"/>
                </a:solidFill>
              </a:rPr>
              <a:t>syntéza cholesterolu </a:t>
            </a:r>
            <a:r>
              <a:rPr lang="cs-CZ" altLang="cs-CZ" sz="2000" dirty="0">
                <a:solidFill>
                  <a:srgbClr val="002060"/>
                </a:solidFill>
              </a:rPr>
              <a:t>a jeho přeměna na žlučové kyseliny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000" dirty="0">
                <a:solidFill>
                  <a:srgbClr val="002060"/>
                </a:solidFill>
              </a:rPr>
              <a:t>jsou </a:t>
            </a:r>
            <a:r>
              <a:rPr lang="cs-CZ" altLang="cs-CZ" sz="2000" b="1" dirty="0">
                <a:solidFill>
                  <a:srgbClr val="002060"/>
                </a:solidFill>
              </a:rPr>
              <a:t>signálními molekulami </a:t>
            </a:r>
            <a:r>
              <a:rPr lang="cs-CZ" altLang="cs-CZ" sz="2000" dirty="0">
                <a:solidFill>
                  <a:srgbClr val="002060"/>
                </a:solidFill>
              </a:rPr>
              <a:t>na něž reagují receptory na povrchu buňky.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4" y="5699805"/>
            <a:ext cx="1728786" cy="93786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Slunce 4">
            <a:extLst>
              <a:ext uri="{FF2B5EF4-FFF2-40B4-BE49-F238E27FC236}">
                <a16:creationId xmlns:a16="http://schemas.microsoft.com/office/drawing/2014/main" id="{20D3100B-9AAD-49EA-A886-27C7153D7420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4734" y="5964868"/>
            <a:ext cx="71582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/>
              <a:t>Krevní </a:t>
            </a:r>
            <a:r>
              <a:rPr lang="cs-CZ" sz="1600" b="1" dirty="0" err="1"/>
              <a:t>markery</a:t>
            </a:r>
            <a:r>
              <a:rPr lang="cs-CZ" sz="1600" b="1" dirty="0"/>
              <a:t>:</a:t>
            </a:r>
          </a:p>
          <a:p>
            <a:r>
              <a:rPr lang="cs-CZ" sz="1600" u="sng" dirty="0">
                <a:solidFill>
                  <a:srgbClr val="3399FF"/>
                </a:solidFill>
              </a:rPr>
              <a:t>MYOLÝZA: </a:t>
            </a:r>
            <a:r>
              <a:rPr lang="cs-CZ" sz="1600" dirty="0">
                <a:solidFill>
                  <a:srgbClr val="3399FF"/>
                </a:solidFill>
              </a:rPr>
              <a:t>CK – </a:t>
            </a:r>
            <a:r>
              <a:rPr lang="cs-CZ" sz="1600" dirty="0" err="1">
                <a:solidFill>
                  <a:srgbClr val="3399FF"/>
                </a:solidFill>
              </a:rPr>
              <a:t>kreatinkináza</a:t>
            </a:r>
            <a:r>
              <a:rPr lang="cs-CZ" sz="1600" dirty="0">
                <a:solidFill>
                  <a:srgbClr val="3399FF"/>
                </a:solidFill>
              </a:rPr>
              <a:t>, LDH – </a:t>
            </a:r>
            <a:r>
              <a:rPr lang="cs-CZ" sz="1600" dirty="0" err="1">
                <a:solidFill>
                  <a:srgbClr val="3399FF"/>
                </a:solidFill>
              </a:rPr>
              <a:t>laktátdehydrogenáza</a:t>
            </a:r>
            <a:r>
              <a:rPr lang="cs-CZ" sz="1600" dirty="0">
                <a:solidFill>
                  <a:srgbClr val="3399FF"/>
                </a:solidFill>
              </a:rPr>
              <a:t>, Myoglobin</a:t>
            </a:r>
          </a:p>
          <a:p>
            <a:r>
              <a:rPr lang="cs-CZ" sz="1600" u="sng" dirty="0">
                <a:solidFill>
                  <a:srgbClr val="7030A0"/>
                </a:solidFill>
              </a:rPr>
              <a:t>ANTIOXIDAČNÍ AKTIVITA: </a:t>
            </a:r>
            <a:r>
              <a:rPr lang="cs-CZ" sz="1600" dirty="0" err="1">
                <a:solidFill>
                  <a:srgbClr val="7030A0"/>
                </a:solidFill>
              </a:rPr>
              <a:t>GPx</a:t>
            </a:r>
            <a:r>
              <a:rPr lang="cs-CZ" sz="1600" dirty="0">
                <a:solidFill>
                  <a:srgbClr val="7030A0"/>
                </a:solidFill>
              </a:rPr>
              <a:t> – </a:t>
            </a:r>
            <a:r>
              <a:rPr lang="cs-CZ" sz="1600" dirty="0" err="1">
                <a:solidFill>
                  <a:srgbClr val="7030A0"/>
                </a:solidFill>
              </a:rPr>
              <a:t>glutathionpreoxidáza</a:t>
            </a:r>
            <a:r>
              <a:rPr lang="cs-CZ" sz="1600" dirty="0">
                <a:solidFill>
                  <a:srgbClr val="7030A0"/>
                </a:solidFill>
              </a:rPr>
              <a:t>, </a:t>
            </a:r>
            <a:r>
              <a:rPr lang="cs-CZ" sz="1600" dirty="0" err="1">
                <a:solidFill>
                  <a:srgbClr val="7030A0"/>
                </a:solidFill>
              </a:rPr>
              <a:t>GRd</a:t>
            </a:r>
            <a:r>
              <a:rPr lang="cs-CZ" sz="1600" dirty="0">
                <a:solidFill>
                  <a:srgbClr val="7030A0"/>
                </a:solidFill>
              </a:rPr>
              <a:t> – </a:t>
            </a:r>
            <a:r>
              <a:rPr lang="cs-CZ" sz="1600" dirty="0" err="1">
                <a:solidFill>
                  <a:srgbClr val="7030A0"/>
                </a:solidFill>
              </a:rPr>
              <a:t>glutathionreduktáza</a:t>
            </a:r>
            <a:endParaRPr lang="cs-CZ" sz="1600" dirty="0">
              <a:solidFill>
                <a:srgbClr val="7030A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792" y="3475629"/>
            <a:ext cx="4535306" cy="3294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792" y="126248"/>
            <a:ext cx="4535306" cy="3294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464" y="2549489"/>
            <a:ext cx="4205544" cy="3297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284734" y="888377"/>
            <a:ext cx="7158274" cy="15696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CONCEPCION-HUERTAS et al. </a:t>
            </a:r>
          </a:p>
          <a:p>
            <a:r>
              <a:rPr lang="en-US" sz="2000" b="1" dirty="0"/>
              <a:t>Changes in the redox status and inflammatory response in </a:t>
            </a:r>
            <a:r>
              <a:rPr lang="en-US" sz="2000" b="1" dirty="0" err="1"/>
              <a:t>handbal</a:t>
            </a:r>
            <a:r>
              <a:rPr lang="cs-CZ" sz="2000" b="1" dirty="0"/>
              <a:t>l </a:t>
            </a:r>
            <a:r>
              <a:rPr lang="en-US" sz="2000" b="1" dirty="0"/>
              <a:t>players during one-year of competition and training</a:t>
            </a:r>
            <a:r>
              <a:rPr lang="cs-CZ" sz="2000" b="1" dirty="0"/>
              <a:t>. </a:t>
            </a:r>
          </a:p>
          <a:p>
            <a:r>
              <a:rPr lang="en-US" dirty="0"/>
              <a:t>Journal of Sports Sciences, 2013</a:t>
            </a:r>
            <a:r>
              <a:rPr lang="cs-CZ" dirty="0"/>
              <a:t>. Vol. 31, No. 11, 1197–1207.</a:t>
            </a:r>
          </a:p>
          <a:p>
            <a:r>
              <a:rPr lang="cs-CZ" dirty="0"/>
              <a:t>(</a:t>
            </a:r>
            <a:r>
              <a:rPr lang="cs-CZ" dirty="0">
                <a:solidFill>
                  <a:srgbClr val="231F20"/>
                </a:solidFill>
                <a:latin typeface="AdvOT4b47d116"/>
              </a:rPr>
              <a:t>16 hráčů španělské ligy, věk 22.7 ± 3.1 r)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9288388" y="88158"/>
            <a:ext cx="106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>
                <a:solidFill>
                  <a:srgbClr val="3399FF"/>
                </a:solidFill>
              </a:rPr>
              <a:t>MYOLÝZA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8776898" y="3445452"/>
            <a:ext cx="245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>
                <a:solidFill>
                  <a:srgbClr val="7030A0"/>
                </a:solidFill>
              </a:rPr>
              <a:t>ANTIOXIDAČNÍ AKTIVITA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846018" y="2555409"/>
            <a:ext cx="1609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/>
              <a:t>TĚLESNÁ ZÁTĚŽ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9641470" y="718512"/>
            <a:ext cx="361950" cy="2405908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5440958" y="3073492"/>
            <a:ext cx="361950" cy="2493982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26030" y="88158"/>
            <a:ext cx="680519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ROZVOJ ANTIOXIDAČNÍ AKTIVITY</a:t>
            </a:r>
          </a:p>
          <a:p>
            <a:pPr algn="ctr">
              <a:buNone/>
            </a:pPr>
            <a:r>
              <a:rPr lang="cs-CZ" altLang="cs-CZ" sz="2200" dirty="0" err="1">
                <a:solidFill>
                  <a:srgbClr val="7030A0"/>
                </a:solidFill>
              </a:rPr>
              <a:t>Sport.zátěž</a:t>
            </a:r>
            <a:r>
              <a:rPr lang="cs-CZ" altLang="cs-CZ" sz="2200" dirty="0">
                <a:solidFill>
                  <a:srgbClr val="7030A0"/>
                </a:solidFill>
              </a:rPr>
              <a:t> </a:t>
            </a:r>
            <a:r>
              <a:rPr lang="cs-CZ" altLang="cs-CZ" sz="2200" dirty="0">
                <a:solidFill>
                  <a:srgbClr val="7030A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2200" dirty="0" err="1">
                <a:solidFill>
                  <a:srgbClr val="7030A0"/>
                </a:solidFill>
              </a:rPr>
              <a:t>oxid.stres</a:t>
            </a:r>
            <a:r>
              <a:rPr lang="cs-CZ" altLang="cs-CZ" sz="2200" dirty="0">
                <a:solidFill>
                  <a:srgbClr val="7030A0"/>
                </a:solidFill>
              </a:rPr>
              <a:t> </a:t>
            </a:r>
            <a:r>
              <a:rPr lang="cs-CZ" altLang="cs-CZ" sz="2200" dirty="0">
                <a:solidFill>
                  <a:srgbClr val="7030A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200" dirty="0">
                <a:solidFill>
                  <a:srgbClr val="7030A0"/>
                </a:solidFill>
              </a:rPr>
              <a:t> </a:t>
            </a:r>
            <a:r>
              <a:rPr lang="cs-CZ" altLang="cs-CZ" sz="2200" dirty="0" err="1">
                <a:solidFill>
                  <a:srgbClr val="7030A0"/>
                </a:solidFill>
              </a:rPr>
              <a:t>myolýza</a:t>
            </a:r>
            <a:r>
              <a:rPr lang="cs-CZ" altLang="cs-CZ" sz="2200" dirty="0">
                <a:solidFill>
                  <a:srgbClr val="7030A0"/>
                </a:solidFill>
              </a:rPr>
              <a:t> </a:t>
            </a:r>
            <a:r>
              <a:rPr lang="cs-CZ" altLang="cs-CZ" sz="2200" dirty="0">
                <a:solidFill>
                  <a:srgbClr val="7030A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200" dirty="0">
                <a:solidFill>
                  <a:srgbClr val="7030A0"/>
                </a:solidFill>
              </a:rPr>
              <a:t> </a:t>
            </a:r>
            <a:r>
              <a:rPr lang="cs-CZ" altLang="cs-CZ" sz="2200" dirty="0" err="1">
                <a:solidFill>
                  <a:srgbClr val="7030A0"/>
                </a:solidFill>
              </a:rPr>
              <a:t>antioxid.aktivita</a:t>
            </a:r>
            <a:endParaRPr lang="cs-CZ" altLang="cs-CZ" sz="2200" cap="all" dirty="0">
              <a:solidFill>
                <a:srgbClr val="7030A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9822444" y="4052452"/>
            <a:ext cx="52269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8958295" y="4081119"/>
            <a:ext cx="122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ZPOŽDĚNÍ</a:t>
            </a:r>
          </a:p>
        </p:txBody>
      </p:sp>
      <p:sp>
        <p:nvSpPr>
          <p:cNvPr id="18" name="Zaoblený obdélník 13">
            <a:extLst>
              <a:ext uri="{FF2B5EF4-FFF2-40B4-BE49-F238E27FC236}">
                <a16:creationId xmlns:a16="http://schemas.microsoft.com/office/drawing/2014/main" id="{6723DB39-A5BA-48B6-AE94-06408E24F06C}"/>
              </a:ext>
            </a:extLst>
          </p:cNvPr>
          <p:cNvSpPr/>
          <p:nvPr/>
        </p:nvSpPr>
        <p:spPr>
          <a:xfrm>
            <a:off x="10175526" y="3714754"/>
            <a:ext cx="361950" cy="2819271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Slunce 16">
            <a:extLst>
              <a:ext uri="{FF2B5EF4-FFF2-40B4-BE49-F238E27FC236}">
                <a16:creationId xmlns:a16="http://schemas.microsoft.com/office/drawing/2014/main" id="{33884D97-A81E-40A6-A634-90EC4720C782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6" grpId="0" animBg="1"/>
      <p:bldP spid="15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81" y="380999"/>
            <a:ext cx="8254457" cy="60102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434755" y="667034"/>
            <a:ext cx="30704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AKTIVITA</a:t>
            </a:r>
          </a:p>
          <a:p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OXIDAČNÍ STRES</a:t>
            </a:r>
          </a:p>
          <a:p>
            <a:endParaRPr lang="cs-CZ" sz="1600" b="1" i="1" dirty="0"/>
          </a:p>
          <a:p>
            <a:r>
              <a:rPr lang="cs-CZ" sz="1600" b="1" i="1" dirty="0" err="1"/>
              <a:t>Nutrition</a:t>
            </a:r>
            <a:r>
              <a:rPr lang="cs-CZ" sz="1600" b="1" i="1" dirty="0"/>
              <a:t>, </a:t>
            </a:r>
            <a:r>
              <a:rPr lang="cs-CZ" sz="1600" b="1" i="1" dirty="0" err="1"/>
              <a:t>physical</a:t>
            </a:r>
            <a:r>
              <a:rPr lang="cs-CZ" sz="1600" b="1" i="1" dirty="0"/>
              <a:t> </a:t>
            </a:r>
            <a:r>
              <a:rPr lang="cs-CZ" sz="1600" b="1" i="1" dirty="0" err="1"/>
              <a:t>activity</a:t>
            </a:r>
            <a:r>
              <a:rPr lang="cs-CZ" sz="1600" b="1" i="1" dirty="0"/>
              <a:t>, and </a:t>
            </a:r>
            <a:r>
              <a:rPr lang="cs-CZ" sz="1600" b="1" i="1" dirty="0" err="1"/>
              <a:t>cardiovascular</a:t>
            </a:r>
            <a:r>
              <a:rPr lang="cs-CZ" sz="1600" b="1" i="1" dirty="0"/>
              <a:t> </a:t>
            </a:r>
            <a:r>
              <a:rPr lang="cs-CZ" sz="1600" b="1" i="1" dirty="0" err="1"/>
              <a:t>disease</a:t>
            </a:r>
            <a:r>
              <a:rPr lang="cs-CZ" sz="1600" b="1" i="1" dirty="0"/>
              <a:t>: </a:t>
            </a:r>
            <a:r>
              <a:rPr lang="cs-CZ" sz="1600" b="1" i="1" dirty="0" err="1"/>
              <a:t>An</a:t>
            </a:r>
            <a:r>
              <a:rPr lang="cs-CZ" sz="1600" b="1" i="1" dirty="0"/>
              <a:t> update</a:t>
            </a:r>
          </a:p>
          <a:p>
            <a:r>
              <a:rPr lang="cs-CZ" sz="1600" i="1" dirty="0"/>
              <a:t>Louis J. </a:t>
            </a:r>
            <a:r>
              <a:rPr lang="cs-CZ" sz="1600" i="1" dirty="0" err="1"/>
              <a:t>Ignarro</a:t>
            </a:r>
            <a:r>
              <a:rPr lang="cs-CZ" sz="1600" i="1" dirty="0"/>
              <a:t>, Maria Luisa </a:t>
            </a:r>
            <a:r>
              <a:rPr lang="cs-CZ" sz="1600" i="1" dirty="0" err="1"/>
              <a:t>Balestrieri</a:t>
            </a:r>
            <a:r>
              <a:rPr lang="cs-CZ" sz="1600" i="1" dirty="0"/>
              <a:t>, Claudio </a:t>
            </a:r>
            <a:r>
              <a:rPr lang="cs-CZ" sz="1600" i="1" dirty="0" err="1"/>
              <a:t>Napoli</a:t>
            </a:r>
            <a:r>
              <a:rPr lang="cs-CZ" sz="1600" i="1" dirty="0"/>
              <a:t>. </a:t>
            </a:r>
            <a:r>
              <a:rPr lang="cs-CZ" sz="1600" i="1" dirty="0">
                <a:hlinkClick r:id="rId3"/>
              </a:rPr>
              <a:t>cardiores.2006.06.030</a:t>
            </a:r>
            <a:r>
              <a:rPr lang="cs-CZ" sz="1600" i="1" dirty="0"/>
              <a:t> 326-340 </a:t>
            </a:r>
          </a:p>
        </p:txBody>
      </p:sp>
      <p:sp>
        <p:nvSpPr>
          <p:cNvPr id="6" name="Slunce 5">
            <a:extLst>
              <a:ext uri="{FF2B5EF4-FFF2-40B4-BE49-F238E27FC236}">
                <a16:creationId xmlns:a16="http://schemas.microsoft.com/office/drawing/2014/main" id="{12305664-77F8-46E5-B2A6-8759496B0F07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D7DAA72-2D76-4372-85F8-50F51BEBE6B5}"/>
              </a:ext>
            </a:extLst>
          </p:cNvPr>
          <p:cNvSpPr txBox="1"/>
          <p:nvPr/>
        </p:nvSpPr>
        <p:spPr>
          <a:xfrm>
            <a:off x="3620281" y="6477001"/>
            <a:ext cx="8159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algn="ctr">
              <a:spcBef>
                <a:spcPct val="50000"/>
              </a:spcBef>
            </a:pPr>
            <a:r>
              <a:rPr lang="cs-CZ" sz="1800" dirty="0"/>
              <a:t>(Reaktivní formy dusíku jsou např. oxid dusnatý NO·, oxid dusičitý NO</a:t>
            </a:r>
            <a:r>
              <a:rPr lang="cs-CZ" sz="1800" baseline="-25000" dirty="0"/>
              <a:t>2</a:t>
            </a:r>
            <a:r>
              <a:rPr lang="cs-CZ" sz="18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81415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65" y="419020"/>
            <a:ext cx="6943469" cy="604845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828675" y="2012086"/>
            <a:ext cx="3844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Přiměřená</a:t>
            </a:r>
          </a:p>
          <a:p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aktivita</a:t>
            </a:r>
          </a:p>
          <a:p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 k adaptaci na oxidační stres</a:t>
            </a:r>
          </a:p>
          <a:p>
            <a:r>
              <a:rPr lang="en-US" sz="1600" b="1" i="1" dirty="0"/>
              <a:t>Impact of Oxidative Stress on Exercising Skeletal Muscle</a:t>
            </a:r>
            <a:r>
              <a:rPr lang="cs-CZ" sz="1600" b="1" i="1" dirty="0"/>
              <a:t>.</a:t>
            </a:r>
          </a:p>
          <a:p>
            <a:r>
              <a:rPr lang="cs-CZ" sz="1600" i="1" dirty="0" err="1"/>
              <a:t>Steinbacher</a:t>
            </a:r>
            <a:r>
              <a:rPr lang="cs-CZ" sz="1600" i="1" dirty="0"/>
              <a:t> P, </a:t>
            </a:r>
            <a:r>
              <a:rPr lang="cs-CZ" sz="1600" i="1" dirty="0" err="1"/>
              <a:t>Eckl</a:t>
            </a:r>
            <a:r>
              <a:rPr lang="cs-CZ" sz="1600" i="1" dirty="0"/>
              <a:t> P. </a:t>
            </a:r>
            <a:r>
              <a:rPr lang="cs-CZ" sz="1600" i="1" dirty="0" err="1">
                <a:effectLst/>
              </a:rPr>
              <a:t>Biomolecules</a:t>
            </a:r>
            <a:r>
              <a:rPr lang="cs-CZ" sz="1600" i="1" dirty="0">
                <a:effectLst/>
              </a:rPr>
              <a:t> </a:t>
            </a:r>
            <a:r>
              <a:rPr lang="cs-CZ" sz="1600" b="1" i="1" dirty="0">
                <a:effectLst/>
              </a:rPr>
              <a:t>2015</a:t>
            </a:r>
            <a:r>
              <a:rPr lang="cs-CZ" sz="1600" i="1" dirty="0">
                <a:effectLst/>
              </a:rPr>
              <a:t>, 5(2), 356-377.</a:t>
            </a:r>
            <a:r>
              <a:rPr lang="cs-CZ" sz="1600" i="1" dirty="0"/>
              <a:t> </a:t>
            </a:r>
          </a:p>
          <a:p>
            <a:endParaRPr lang="cs-CZ" sz="1600" i="1" dirty="0"/>
          </a:p>
          <a:p>
            <a:r>
              <a:rPr lang="cs-CZ" sz="2000" dirty="0">
                <a:solidFill>
                  <a:srgbClr val="002060"/>
                </a:solidFill>
              </a:rPr>
              <a:t>To je intenzita aerobní zátěže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mezi 1. a 2.VT (50-75 %VO</a:t>
            </a:r>
            <a:r>
              <a:rPr lang="cs-CZ" sz="2000" baseline="-25000" dirty="0">
                <a:solidFill>
                  <a:srgbClr val="002060"/>
                </a:solidFill>
              </a:rPr>
              <a:t>2</a:t>
            </a:r>
            <a:r>
              <a:rPr lang="cs-CZ" sz="2000" dirty="0">
                <a:solidFill>
                  <a:srgbClr val="002060"/>
                </a:solidFill>
              </a:rPr>
              <a:t>max).</a:t>
            </a:r>
          </a:p>
        </p:txBody>
      </p:sp>
    </p:spTree>
    <p:extLst>
      <p:ext uri="{BB962C8B-B14F-4D97-AF65-F5344CB8AC3E}">
        <p14:creationId xmlns:p14="http://schemas.microsoft.com/office/powerpoint/2010/main" val="69921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355370" y="1343027"/>
            <a:ext cx="9481259" cy="3908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 dirty="0">
                <a:solidFill>
                  <a:srgbClr val="002060"/>
                </a:solidFill>
              </a:rPr>
              <a:t>ZÁVĚR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 oxidačního stresu a svalové práce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002060"/>
                </a:solidFill>
              </a:rPr>
              <a:t> </a:t>
            </a:r>
            <a:r>
              <a:rPr lang="cs-CZ" altLang="cs-CZ" sz="2000" b="1" i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Pravidelná vytrvalostní středně intenzivní zátěž </a:t>
            </a:r>
            <a:r>
              <a:rPr lang="cs-CZ" altLang="cs-CZ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(˂ 2.VT; </a:t>
            </a:r>
            <a:r>
              <a:rPr lang="en-US" altLang="cs-CZ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≈</a:t>
            </a:r>
            <a:r>
              <a:rPr lang="cs-CZ" altLang="cs-CZ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50-75% VO</a:t>
            </a:r>
            <a:r>
              <a:rPr lang="cs-CZ" altLang="cs-CZ" sz="2000" baseline="-25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cs-CZ" altLang="cs-CZ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max)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	→ ke zlepšení kapacity antioxidačních mechanismů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			(odolnosti vůči oxidačnímu stresu, posílení imunity)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cs-CZ" altLang="cs-CZ" sz="20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002060"/>
                </a:solidFill>
              </a:rPr>
              <a:t> </a:t>
            </a:r>
            <a:r>
              <a:rPr lang="cs-CZ" altLang="cs-CZ" sz="2000" b="1" i="1" dirty="0"/>
              <a:t>Vysoce intenzivní zátěž </a:t>
            </a:r>
            <a:r>
              <a:rPr lang="cs-CZ" altLang="cs-CZ" sz="2000" dirty="0"/>
              <a:t>(</a:t>
            </a:r>
            <a:r>
              <a:rPr lang="en-US" altLang="cs-CZ" sz="2000" dirty="0"/>
              <a:t>&gt;</a:t>
            </a:r>
            <a:r>
              <a:rPr lang="cs-CZ" altLang="cs-CZ" sz="2000" dirty="0"/>
              <a:t> 2.VT, </a:t>
            </a:r>
            <a:r>
              <a:rPr lang="en-US" altLang="cs-CZ" sz="2000" dirty="0">
                <a:cs typeface="Arial" panose="020B0604020202020204" pitchFamily="34" charset="0"/>
              </a:rPr>
              <a:t>≈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/>
              <a:t>75-100 %VO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max)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/>
              <a:t> 	</a:t>
            </a:r>
            <a:r>
              <a:rPr lang="cs-CZ" altLang="cs-CZ" sz="2000" dirty="0">
                <a:latin typeface="Calibri" panose="020F0502020204030204" pitchFamily="34" charset="0"/>
              </a:rPr>
              <a:t>→ </a:t>
            </a:r>
            <a:r>
              <a:rPr lang="en-US" altLang="cs-CZ" sz="2000" dirty="0" err="1"/>
              <a:t>oxida</a:t>
            </a:r>
            <a:r>
              <a:rPr lang="cs-CZ" altLang="cs-CZ" sz="2000" dirty="0"/>
              <a:t>č</a:t>
            </a:r>
            <a:r>
              <a:rPr lang="en-US" altLang="cs-CZ" sz="2000" dirty="0"/>
              <a:t>n</a:t>
            </a:r>
            <a:r>
              <a:rPr lang="cs-CZ" altLang="cs-CZ" sz="2000" dirty="0"/>
              <a:t>í</a:t>
            </a:r>
            <a:r>
              <a:rPr lang="en-US" altLang="cs-CZ" sz="2000" dirty="0"/>
              <a:t> stress </a:t>
            </a:r>
            <a:r>
              <a:rPr lang="cs-CZ" altLang="cs-CZ" sz="2000" dirty="0">
                <a:latin typeface="Calibri" panose="020F0502020204030204" pitchFamily="34" charset="0"/>
              </a:rPr>
              <a:t>→</a:t>
            </a:r>
            <a:r>
              <a:rPr lang="cs-CZ" altLang="cs-CZ" sz="2000" dirty="0"/>
              <a:t> poškození kosterních svalů, bílých krvinek,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/>
              <a:t>				…(? ledvin, jater, cév, štítné žlázy, …)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002060"/>
                </a:solidFill>
              </a:rPr>
              <a:t> Používat </a:t>
            </a:r>
            <a:r>
              <a:rPr lang="cs-CZ" altLang="cs-CZ" sz="2000" dirty="0" err="1">
                <a:solidFill>
                  <a:srgbClr val="002060"/>
                </a:solidFill>
              </a:rPr>
              <a:t>antioxidancia</a:t>
            </a:r>
            <a:r>
              <a:rPr lang="cs-CZ" altLang="cs-CZ" sz="2000" dirty="0">
                <a:solidFill>
                  <a:srgbClr val="002060"/>
                </a:solidFill>
              </a:rPr>
              <a:t> případně až po sportovním výkonu.</a:t>
            </a:r>
          </a:p>
        </p:txBody>
      </p:sp>
      <p:sp>
        <p:nvSpPr>
          <p:cNvPr id="3" name="Slunce 2">
            <a:extLst>
              <a:ext uri="{FF2B5EF4-FFF2-40B4-BE49-F238E27FC236}">
                <a16:creationId xmlns:a16="http://schemas.microsoft.com/office/drawing/2014/main" id="{FA787705-E320-4B27-A849-D368E43B585A}"/>
              </a:ext>
            </a:extLst>
          </p:cNvPr>
          <p:cNvSpPr/>
          <p:nvPr/>
        </p:nvSpPr>
        <p:spPr>
          <a:xfrm>
            <a:off x="11477979" y="89356"/>
            <a:ext cx="654755" cy="609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0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2584</Words>
  <Application>Microsoft Office PowerPoint</Application>
  <PresentationFormat>Širokoúhlá obrazovka</PresentationFormat>
  <Paragraphs>341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AdvOT4b47d116</vt:lpstr>
      <vt:lpstr>Arial</vt:lpstr>
      <vt:lpstr>Calibri</vt:lpstr>
      <vt:lpstr>Calibri Light</vt:lpstr>
      <vt:lpstr>Courier New</vt:lpstr>
      <vt:lpstr>Times New Roman</vt:lpstr>
      <vt:lpstr>Wingdings</vt:lpstr>
      <vt:lpstr>Motiv Office</vt:lpstr>
      <vt:lpstr>Oxidační stres - Rabdomyolýza - Hyponatrémie při cvičení a sportu   Jan Novotný, 2020 Fakulta sportovních studií MU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Příčiny – mechanizmy vzniku – příznaky – následky - komplikace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ETIOPATOGENEZE A NÁSLEDKY RABDOMYOLÝZY A HYPONATRÉMIE Armstrong et al., 2010; Brancaccio et al., 2007; Clarkson, 2007; Cooper, 2002; Hew-Butler, 2013;  Keltz et al., 2013; Lenz, 2009; Palazzetti et al., 2003 et al … 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Cvičení, sport a oxidační stres</dc:title>
  <dc:creator>Jan Novotný</dc:creator>
  <cp:lastModifiedBy>Jan Novotný</cp:lastModifiedBy>
  <cp:revision>225</cp:revision>
  <dcterms:created xsi:type="dcterms:W3CDTF">2016-03-03T11:35:40Z</dcterms:created>
  <dcterms:modified xsi:type="dcterms:W3CDTF">2020-12-04T11:26:44Z</dcterms:modified>
</cp:coreProperties>
</file>