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3" r:id="rId3"/>
    <p:sldId id="274" r:id="rId4"/>
    <p:sldId id="272" r:id="rId5"/>
    <p:sldId id="285" r:id="rId6"/>
    <p:sldId id="28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87" r:id="rId21"/>
    <p:sldId id="26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75" r:id="rId3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24" autoAdjust="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A8E060-7E8D-45B6-AEAA-F3F0492EA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3A239F-2CD9-4D93-87CF-E4E548C5F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BAFC0D-B6DD-413F-B5D2-D0F2D0449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EBE38-424A-4EEA-801A-0375061553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58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161314-2335-41EC-9D74-F5F08158EE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203EBD-8170-4332-B524-BDA5DEC766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C079FA-84CB-4BD9-869D-F66F0BB3F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6ABA2-B72C-42BB-953E-F01D1C4C17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662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62FF68-84F7-4F58-B2BA-E482C15B0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B86E08-C4A4-4670-AF71-0C2E31C17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E46A4-2643-4350-ADF6-36CBA605A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AADD3-6CE2-4D82-931D-9580878126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4136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389B71-6A6B-4E99-A6F7-D2C9D1A6E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269DAC-C993-45B7-A3B4-2227717B3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0C6E0E-947E-4E9D-BC28-879AC68AE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49EA-58D1-4EF5-9CB2-D4EEEFA403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611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E6B914-28AD-42B3-815F-7C626B0E3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3EADEB-5065-4240-ACD3-C5EC3C91D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952ED-EFE7-48A6-AC53-2283ECC63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F79A-ADC7-413D-B93C-489930E764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471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AD4AC-9C4E-4F89-B5C1-427769225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6581CC-60F1-4FE9-8D34-58ED12B31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877F31-61DF-4D11-B1FB-5537748A0C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9E0EC-0AE4-41CF-B718-C3601C3371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899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4B5D1-D078-41D0-8F90-25DE70589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D4AD81-0C38-4316-8487-2AC0898D11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1D8C2D-15C2-4C93-926C-07EBEFD3A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5898E-8A2D-4F29-84B6-DE364944C8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71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9C336A-B797-4180-9C6A-0ED055E0D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787A63-8822-4B1D-AB66-34ED164B94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F900C5E-5DC2-4FDF-A3CE-73A30A65BE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3A8B8-B682-4192-8DAB-35BCA6491F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948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76444B-A3CB-4A00-BF57-91173B0D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4B1FF4-6B3F-4255-93C8-F2DF4B8AB0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C0324E-EE0B-4202-8A8F-3661407FFC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4B5B-0126-41FE-AD2C-A14F09048A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408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5278DE-5E71-47CE-A743-3DBE0CAAB3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C588CB-540C-48E6-9A1B-949329C3CB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82CB1A-681D-430E-8EB2-A2C99E44A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24959-40F9-43D1-92AE-EE7998D663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94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64977-00DD-43BD-9EAF-B4B1EEE423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6E4B7D-9DCC-41DE-A78A-1D1ACE45C8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A5925D-FB95-4309-8685-1113BDA27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92E8D-1896-4E82-BC41-84EE0156AF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190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A60B75-DA6F-41A4-A632-F911DBDEC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AD4BB1-1053-4C84-B985-6C029606C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123135-A10E-4B5E-9977-47A755D4C2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E81AF-532A-4443-A274-C7178D529B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598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75F1AB0-D2D2-463B-9771-D3DF3B09F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0556080-8F98-461E-900F-4328DC77A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D07D5F0-427F-4BFB-92A1-FEE2B02EB4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0FB9C97D-1245-4941-9A65-55D9A4E59B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0513920E-2793-4717-B541-FB1B3068DF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365A00-6BDE-4661-A0B9-1F53B2A3EF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AEA16E3-26FF-4240-802F-6EB4BEC194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692150"/>
            <a:ext cx="7921625" cy="5616575"/>
          </a:xfrm>
        </p:spPr>
        <p:txBody>
          <a:bodyPr anchor="ctr"/>
          <a:lstStyle/>
          <a:p>
            <a:pPr eaLnBrk="1" hangingPunct="1"/>
            <a:r>
              <a:rPr lang="cs-CZ" altLang="cs-CZ" sz="4800" b="1">
                <a:solidFill>
                  <a:srgbClr val="CC3300"/>
                </a:solidFill>
              </a:rPr>
              <a:t>Empirická</a:t>
            </a:r>
            <a:r>
              <a:rPr lang="cs-CZ" altLang="cs-CZ" sz="4800" b="1"/>
              <a:t> </a:t>
            </a:r>
            <a:br>
              <a:rPr lang="cs-CZ" altLang="cs-CZ" sz="4800" b="1"/>
            </a:br>
            <a:r>
              <a:rPr lang="cs-CZ" altLang="cs-CZ" sz="4800" b="1">
                <a:solidFill>
                  <a:srgbClr val="CC3300"/>
                </a:solidFill>
              </a:rPr>
              <a:t>pedagogika sportu</a:t>
            </a:r>
            <a:br>
              <a:rPr lang="cs-CZ" altLang="cs-CZ" sz="4800" b="1"/>
            </a:br>
            <a:r>
              <a:rPr lang="cs-CZ" altLang="cs-CZ" sz="4800" b="1"/>
              <a:t> </a:t>
            </a:r>
            <a:r>
              <a:rPr lang="cs-CZ" altLang="cs-CZ" sz="3200"/>
              <a:t>(dc4903) </a:t>
            </a:r>
            <a:br>
              <a:rPr lang="cs-CZ" altLang="cs-CZ" sz="3200"/>
            </a:br>
            <a:br>
              <a:rPr lang="cs-CZ" altLang="cs-CZ" sz="3200"/>
            </a:br>
            <a:r>
              <a:rPr lang="cs-CZ" altLang="cs-CZ" sz="3200"/>
              <a:t>Vladimír Jůva</a:t>
            </a:r>
            <a:br>
              <a:rPr lang="cs-CZ" altLang="cs-CZ" sz="3200"/>
            </a:br>
            <a:r>
              <a:rPr lang="cs-CZ" altLang="cs-CZ" sz="3200"/>
              <a:t>juva@fsps.muni.cz</a:t>
            </a:r>
            <a:br>
              <a:rPr lang="cs-CZ" altLang="cs-CZ" sz="3200"/>
            </a:br>
            <a:br>
              <a:rPr lang="cs-CZ" altLang="cs-CZ" sz="3200"/>
            </a:br>
            <a:r>
              <a:rPr lang="cs-CZ" altLang="cs-CZ" sz="3200"/>
              <a:t>10. 12. 2020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213CA64-407C-4FE1-B189-2D30A21B0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3300"/>
                </a:solidFill>
              </a:rPr>
              <a:t>Normativní pedagogika sportu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25B3855-9632-43C9-B4A8-21A1D22A2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analýzy soudobého sportu dokumentují </a:t>
            </a:r>
            <a:br>
              <a:rPr lang="cs-CZ" altLang="cs-CZ" sz="2400"/>
            </a:br>
            <a:r>
              <a:rPr lang="cs-CZ" altLang="cs-CZ" sz="2400"/>
              <a:t>časté jevy, jež humanistická společnost </a:t>
            </a:r>
            <a:br>
              <a:rPr lang="cs-CZ" altLang="cs-CZ" sz="2400"/>
            </a:br>
            <a:r>
              <a:rPr lang="cs-CZ" altLang="cs-CZ" sz="2400"/>
              <a:t>nemůže akceptovat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význam normativní pedagogiky sportu – klíčový důraz na lidské hodnoty a s nimi související </a:t>
            </a:r>
            <a:r>
              <a:rPr lang="cs-CZ" altLang="cs-CZ" sz="2400" b="1"/>
              <a:t>směřování sportovní edukace</a:t>
            </a:r>
            <a:r>
              <a:rPr lang="cs-CZ" altLang="cs-CZ" sz="24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východisko – </a:t>
            </a:r>
            <a:r>
              <a:rPr lang="cs-CZ" altLang="cs-CZ" sz="2400" b="1">
                <a:solidFill>
                  <a:srgbClr val="CC3300"/>
                </a:solidFill>
              </a:rPr>
              <a:t>Coubertinova analýza hodnot sportu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dále se rozvíjí v </a:t>
            </a:r>
            <a:r>
              <a:rPr lang="cs-CZ" altLang="cs-CZ" sz="2400" b="1"/>
              <a:t>olympijské pedagogice</a:t>
            </a:r>
            <a:endParaRPr lang="sk-SK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smyslem</a:t>
            </a:r>
            <a:r>
              <a:rPr lang="sk-SK" altLang="cs-CZ" sz="2400"/>
              <a:t> olympizmu je </a:t>
            </a:r>
            <a:r>
              <a:rPr lang="cs-CZ" altLang="cs-CZ" sz="2400"/>
              <a:t>zapojit sport do procesu harmonického rozvoje člověka s cílem utvořit mírovou společnost, která zachovává lidskou důstojnost (Olympijská charta)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princip </a:t>
            </a:r>
            <a:r>
              <a:rPr lang="cs-CZ" altLang="cs-CZ" sz="2400" b="1">
                <a:solidFill>
                  <a:srgbClr val="CC3300"/>
                </a:solidFill>
              </a:rPr>
              <a:t>fair play</a:t>
            </a:r>
            <a:r>
              <a:rPr lang="cs-CZ" altLang="cs-CZ" sz="2400" b="1"/>
              <a:t> </a:t>
            </a:r>
            <a:r>
              <a:rPr lang="cs-CZ" altLang="cs-CZ" sz="2400"/>
              <a:t>= </a:t>
            </a:r>
            <a:br>
              <a:rPr lang="cs-CZ" altLang="cs-CZ" sz="2400"/>
            </a:br>
            <a:r>
              <a:rPr lang="cs-CZ" altLang="cs-CZ" sz="2400"/>
              <a:t>edukační dimenze (nejen) soutěžního sportu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E77917A-FDDE-4825-B5C8-13B0C6DD9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7887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3300"/>
                </a:solidFill>
              </a:rPr>
              <a:t>Normativní pedagogika sportu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2C049E-9DCE-4537-9659-714610FF2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25586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dirty="0">
                <a:solidFill>
                  <a:srgbClr val="CC3300"/>
                </a:solidFill>
              </a:rPr>
              <a:t>Normativní koncept = východisko </a:t>
            </a:r>
            <a:r>
              <a:rPr lang="cs-CZ" altLang="cs-CZ" sz="2800" dirty="0"/>
              <a:t>pro: </a:t>
            </a:r>
          </a:p>
          <a:p>
            <a:pPr eaLnBrk="1" hangingPunct="1"/>
            <a:r>
              <a:rPr lang="cs-CZ" altLang="cs-CZ" sz="2800" b="1" dirty="0"/>
              <a:t>sportovní pedagogy</a:t>
            </a:r>
            <a:r>
              <a:rPr lang="cs-CZ" altLang="cs-CZ" sz="2800" dirty="0"/>
              <a:t> (trenéři, učitelé TV, cvičitelé, instruktoři, ...) – orientace na dobrý </a:t>
            </a:r>
            <a:br>
              <a:rPr lang="cs-CZ" altLang="cs-CZ" sz="2800" dirty="0"/>
            </a:br>
            <a:r>
              <a:rPr lang="cs-CZ" altLang="cs-CZ" sz="2800" dirty="0"/>
              <a:t>a zdařilý život sportovců a na naplnění jejich přirozených zájmů</a:t>
            </a:r>
          </a:p>
          <a:p>
            <a:pPr eaLnBrk="1" hangingPunct="1"/>
            <a:r>
              <a:rPr lang="cs-CZ" altLang="cs-CZ" sz="2800" b="1" dirty="0"/>
              <a:t>sportovce</a:t>
            </a:r>
            <a:r>
              <a:rPr lang="cs-CZ" altLang="cs-CZ" sz="2800" dirty="0"/>
              <a:t> – podstatné je pochopení pravidel, postupů a kritérií, jež umožní rozhodovat, které požadavky mají splnit a které odmítnout (autonomie sportovce)</a:t>
            </a:r>
          </a:p>
          <a:p>
            <a:pPr eaLnBrk="1" hangingPunct="1"/>
            <a:r>
              <a:rPr lang="cs-CZ" altLang="cs-CZ" sz="2800" b="1" dirty="0">
                <a:solidFill>
                  <a:srgbClr val="CC3300"/>
                </a:solidFill>
              </a:rPr>
              <a:t>výzkum</a:t>
            </a:r>
            <a:r>
              <a:rPr lang="cs-CZ" altLang="cs-CZ" sz="2800" dirty="0"/>
              <a:t> (viz kritická pedagogika sportu)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72CE9BF-395B-4CD1-AEC0-3D8AD33B0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FF0000"/>
                </a:solidFill>
              </a:rPr>
              <a:t>Normativní pedagogika sportu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0838262-ED6E-4BF5-83D1-480D37159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96975"/>
            <a:ext cx="8496944" cy="54006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Kritika: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vytváří pouze ideální konstrukty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neopírá se o realitu analyzovanou empirickými výzkumy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Význam: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 err="1"/>
              <a:t>sportovněpedagogické</a:t>
            </a:r>
            <a:r>
              <a:rPr lang="cs-CZ" altLang="cs-CZ" sz="2800" dirty="0"/>
              <a:t> postuláty (normy, předlohy, modely) se nemohou doslovně přenášet do praxe, ale = </a:t>
            </a:r>
            <a:r>
              <a:rPr lang="cs-CZ" altLang="cs-CZ" sz="2800" b="1" dirty="0">
                <a:solidFill>
                  <a:srgbClr val="FF0000"/>
                </a:solidFill>
              </a:rPr>
              <a:t>nepostradatelná hodnotová orientace </a:t>
            </a:r>
            <a:br>
              <a:rPr lang="cs-CZ" altLang="cs-CZ" sz="2800" b="1" dirty="0">
                <a:solidFill>
                  <a:srgbClr val="FF0000"/>
                </a:solidFill>
              </a:rPr>
            </a:br>
            <a:r>
              <a:rPr lang="cs-CZ" altLang="cs-CZ" sz="2800" dirty="0"/>
              <a:t>v originální práci sportovních pedagogů, kteří ji musí vždy autenticky a originálně aplikovat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vymezení </a:t>
            </a:r>
            <a:r>
              <a:rPr lang="cs-CZ" altLang="cs-CZ" sz="2800" b="1" dirty="0">
                <a:solidFill>
                  <a:srgbClr val="FF0000"/>
                </a:solidFill>
              </a:rPr>
              <a:t>východisek </a:t>
            </a:r>
            <a:r>
              <a:rPr lang="cs-CZ" altLang="cs-CZ" sz="2800" dirty="0"/>
              <a:t>empirického</a:t>
            </a:r>
            <a:r>
              <a:rPr lang="cs-CZ" altLang="cs-CZ" sz="2800" b="1" dirty="0">
                <a:solidFill>
                  <a:srgbClr val="FF0000"/>
                </a:solidFill>
              </a:rPr>
              <a:t> výzkumu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EAF8A7-3855-43F6-BDBB-CBD35A3F7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61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3300"/>
                </a:solidFill>
              </a:rPr>
              <a:t>Empirická pedagogika sportu</a:t>
            </a:r>
            <a:r>
              <a:rPr lang="cs-CZ" altLang="cs-CZ" dirty="0"/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05D0BE9-A32F-4E67-B3DA-6805D75EB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8928992" cy="553062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sz="2800" b="1" dirty="0">
                <a:solidFill>
                  <a:srgbClr val="CC3300"/>
                </a:solidFill>
              </a:rPr>
              <a:t>empirická pedagogika </a:t>
            </a:r>
            <a:r>
              <a:rPr lang="cs-CZ" altLang="cs-CZ" sz="2800" dirty="0"/>
              <a:t>– od počátků 20. století – experimentální pedagogika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= snahy o </a:t>
            </a:r>
            <a:r>
              <a:rPr lang="cs-CZ" altLang="cs-CZ" sz="2800" b="1" dirty="0">
                <a:solidFill>
                  <a:srgbClr val="CC3300"/>
                </a:solidFill>
              </a:rPr>
              <a:t>přesná měření </a:t>
            </a:r>
            <a:r>
              <a:rPr lang="cs-CZ" altLang="cs-CZ" sz="2800" dirty="0"/>
              <a:t>– výzkum edukačního procesu – vstupů a výstupů (testy – počátky viz IQ)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typický výzkum pedagogických otázek z pozice behaviorální psychologie = vypracování exaktního výzkumného aparátu = metody a techniky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b="1" dirty="0" err="1">
                <a:solidFill>
                  <a:srgbClr val="CC3300"/>
                </a:solidFill>
              </a:rPr>
              <a:t>Thorndike</a:t>
            </a:r>
            <a:r>
              <a:rPr lang="cs-CZ" altLang="cs-CZ" sz="2800" dirty="0"/>
              <a:t> – </a:t>
            </a:r>
            <a:r>
              <a:rPr lang="cs-CZ" altLang="cs-CZ" sz="2800" b="1" dirty="0">
                <a:solidFill>
                  <a:srgbClr val="CC3300"/>
                </a:solidFill>
              </a:rPr>
              <a:t>výzkumy chování, učení </a:t>
            </a:r>
            <a:br>
              <a:rPr lang="cs-CZ" altLang="cs-CZ" sz="2800" b="1" dirty="0">
                <a:solidFill>
                  <a:srgbClr val="CC3300"/>
                </a:solidFill>
              </a:rPr>
            </a:br>
            <a:r>
              <a:rPr lang="cs-CZ" altLang="cs-CZ" sz="2800" dirty="0"/>
              <a:t>(stimul – reakce)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2800" dirty="0"/>
              <a:t>stálý význam behaviorální psychologie – např. výzkumy motorického učení, trenérských stylů, …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2E793D7-18F0-4065-AAB3-413EB1D9C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1037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3300"/>
                </a:solidFill>
              </a:rPr>
              <a:t>Empirická pedagogika sportu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CD9DA0-F760-40DB-ADB1-4EAE84CE8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55674"/>
            <a:ext cx="8229600" cy="5713685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600" b="1" dirty="0"/>
              <a:t>VYCHÁZÍ: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600" dirty="0"/>
              <a:t>ze snahy</a:t>
            </a:r>
            <a:r>
              <a:rPr lang="cs-CZ" altLang="cs-CZ" sz="2600" b="1" dirty="0"/>
              <a:t> </a:t>
            </a:r>
            <a:r>
              <a:rPr lang="cs-CZ" altLang="cs-CZ" sz="2600" dirty="0"/>
              <a:t>přenést do pedagogiky </a:t>
            </a:r>
            <a:r>
              <a:rPr lang="cs-CZ" altLang="cs-CZ" sz="2600" b="1" dirty="0">
                <a:solidFill>
                  <a:srgbClr val="CC3300"/>
                </a:solidFill>
              </a:rPr>
              <a:t>metodologii přírodních věd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600" dirty="0"/>
              <a:t>z </a:t>
            </a:r>
            <a:r>
              <a:rPr lang="cs-CZ" altLang="cs-CZ" sz="2600" b="1" dirty="0"/>
              <a:t>kritiky</a:t>
            </a:r>
            <a:r>
              <a:rPr lang="cs-CZ" altLang="cs-CZ" sz="2600" dirty="0"/>
              <a:t> normativní a duchovědné koncepce (nedostatečná racionalita)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600" dirty="0"/>
              <a:t>z odmítnutí hodnotících soudů, edukačních požadavků (norem) a etických kritérií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cs-CZ" altLang="cs-CZ" sz="2600" b="1" dirty="0"/>
              <a:t>ZÁKLAD: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600" b="1" dirty="0">
                <a:solidFill>
                  <a:srgbClr val="CC3300"/>
                </a:solidFill>
              </a:rPr>
              <a:t>poznání pedagogické technologie</a:t>
            </a:r>
            <a:r>
              <a:rPr lang="cs-CZ" altLang="cs-CZ" sz="2600" dirty="0"/>
              <a:t>, informace </a:t>
            </a:r>
            <a:br>
              <a:rPr lang="cs-CZ" altLang="cs-CZ" sz="2600" dirty="0"/>
            </a:br>
            <a:r>
              <a:rPr lang="cs-CZ" altLang="cs-CZ" sz="2600" dirty="0"/>
              <a:t>o objektu zvaném „sportovní edukace“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600" dirty="0"/>
              <a:t>podstata zkoumaného objektu se odhaluje </a:t>
            </a:r>
            <a:br>
              <a:rPr lang="cs-CZ" altLang="cs-CZ" sz="2600" dirty="0"/>
            </a:br>
            <a:r>
              <a:rPr lang="cs-CZ" altLang="cs-CZ" sz="2600" dirty="0"/>
              <a:t>na základě hypotéz a jejich ověřování</a:t>
            </a:r>
            <a:endParaRPr lang="cs-CZ" altLang="cs-CZ" sz="2600" b="1" dirty="0"/>
          </a:p>
          <a:p>
            <a:pPr eaLnBrk="1" hangingPunct="1">
              <a:spcBef>
                <a:spcPts val="0"/>
              </a:spcBef>
            </a:pPr>
            <a:r>
              <a:rPr lang="cs-CZ" altLang="cs-CZ" sz="2600" dirty="0"/>
              <a:t>dosahované výsledky se stávají východiskem pedagogických prognóz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8DE8F6E-D7B0-4D62-B8AC-83E24AA6A6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1037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3300"/>
                </a:solidFill>
              </a:rPr>
              <a:t>Empirická pedagogika sportu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1B30379-8431-4011-991B-87AFAF8A1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955675"/>
            <a:ext cx="8784976" cy="578569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rozvoj empirické pedagogiky sportu – </a:t>
            </a:r>
            <a:br>
              <a:rPr lang="cs-CZ" altLang="cs-CZ" sz="2800" dirty="0"/>
            </a:br>
            <a:r>
              <a:rPr lang="cs-CZ" altLang="cs-CZ" sz="2800" dirty="0"/>
              <a:t>2. polovina 20. století</a:t>
            </a:r>
          </a:p>
          <a:p>
            <a:pPr eaLnBrk="1" hangingPunct="1"/>
            <a:r>
              <a:rPr lang="cs-CZ" altLang="cs-CZ" sz="2800" b="1" dirty="0">
                <a:solidFill>
                  <a:srgbClr val="CC3300"/>
                </a:solidFill>
              </a:rPr>
              <a:t>podstata = empirický výzkum sportovní edukace</a:t>
            </a:r>
          </a:p>
          <a:p>
            <a:pPr eaLnBrk="1" hangingPunct="1"/>
            <a:r>
              <a:rPr lang="cs-CZ" altLang="cs-CZ" sz="2800" b="1" dirty="0">
                <a:solidFill>
                  <a:srgbClr val="CC3300"/>
                </a:solidFill>
              </a:rPr>
              <a:t>výzkumná témata</a:t>
            </a:r>
            <a:r>
              <a:rPr lang="cs-CZ" altLang="cs-CZ" sz="2800" dirty="0"/>
              <a:t>, např.:</a:t>
            </a:r>
            <a:br>
              <a:rPr lang="cs-CZ" altLang="cs-CZ" sz="2800" dirty="0"/>
            </a:br>
            <a:r>
              <a:rPr lang="cs-CZ" altLang="cs-CZ" sz="2800" dirty="0"/>
              <a:t>- motorické učení – efekty sportovní edukace</a:t>
            </a:r>
            <a:br>
              <a:rPr lang="cs-CZ" altLang="cs-CZ" sz="2800" dirty="0"/>
            </a:br>
            <a:r>
              <a:rPr lang="cs-CZ" altLang="cs-CZ" sz="2800" dirty="0"/>
              <a:t>- komunikace a motivace ve sportu</a:t>
            </a:r>
            <a:br>
              <a:rPr lang="cs-CZ" altLang="cs-CZ" sz="2800" dirty="0"/>
            </a:br>
            <a:r>
              <a:rPr lang="cs-CZ" altLang="cs-CZ" sz="2800" dirty="0"/>
              <a:t>- didaktické znalosti sportovního pedagoga</a:t>
            </a:r>
            <a:br>
              <a:rPr lang="cs-CZ" altLang="cs-CZ" sz="2800" dirty="0"/>
            </a:br>
            <a:r>
              <a:rPr lang="cs-CZ" altLang="cs-CZ" sz="2800" dirty="0"/>
              <a:t>- reflexe a sebereflexe sportovního pedagoga</a:t>
            </a:r>
            <a:br>
              <a:rPr lang="cs-CZ" altLang="cs-CZ" sz="2800" dirty="0"/>
            </a:br>
            <a:r>
              <a:rPr lang="cs-CZ" altLang="cs-CZ" sz="2800" dirty="0"/>
              <a:t>- metody a styly učení a výuky (trenéra, učitele, …)</a:t>
            </a:r>
            <a:br>
              <a:rPr lang="cs-CZ" altLang="cs-CZ" sz="2800" dirty="0"/>
            </a:br>
            <a:r>
              <a:rPr lang="cs-CZ" altLang="cs-CZ" sz="2800" dirty="0"/>
              <a:t>- vzdělávání sportovních pedagogů, přenos vědění</a:t>
            </a:r>
            <a:br>
              <a:rPr lang="cs-CZ" altLang="cs-CZ" sz="2800" dirty="0"/>
            </a:br>
            <a:r>
              <a:rPr lang="cs-CZ" altLang="cs-CZ" sz="2800" dirty="0"/>
              <a:t>- komplexní aktivity sport. pedagoga a sportovce</a:t>
            </a:r>
            <a:br>
              <a:rPr lang="cs-CZ" altLang="cs-CZ" sz="2800" dirty="0"/>
            </a:br>
            <a:r>
              <a:rPr lang="cs-CZ" altLang="cs-CZ" sz="2800" dirty="0"/>
              <a:t>- </a:t>
            </a:r>
            <a:r>
              <a:rPr lang="cs-CZ" altLang="cs-CZ" sz="2800" dirty="0" err="1"/>
              <a:t>kurikulární</a:t>
            </a:r>
            <a:r>
              <a:rPr lang="cs-CZ" altLang="cs-CZ" sz="2800" dirty="0"/>
              <a:t> výzkumy</a:t>
            </a:r>
            <a:br>
              <a:rPr lang="cs-CZ" altLang="cs-CZ" sz="2800" dirty="0"/>
            </a:br>
            <a:r>
              <a:rPr lang="cs-CZ" altLang="cs-CZ" sz="2800" dirty="0"/>
              <a:t>- 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B0A5E40-C401-468D-B94F-641BAFC95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3300"/>
                </a:solidFill>
              </a:rPr>
              <a:t>Empirická pedagogika sportu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67333B2-CC4A-4044-A921-EAE5702C7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28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rozvoj empirické vědy = </a:t>
            </a:r>
            <a:r>
              <a:rPr lang="cs-CZ" altLang="cs-CZ" sz="2800" b="1" dirty="0">
                <a:solidFill>
                  <a:srgbClr val="CC3300"/>
                </a:solidFill>
              </a:rPr>
              <a:t>fundovaná metodologie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3300"/>
                </a:solidFill>
              </a:rPr>
              <a:t>metodologie pedagogiky sportu</a:t>
            </a:r>
            <a:r>
              <a:rPr lang="cs-CZ" altLang="cs-CZ" sz="2800" b="1" dirty="0"/>
              <a:t> </a:t>
            </a:r>
            <a:r>
              <a:rPr lang="cs-CZ" altLang="cs-CZ" sz="2800" dirty="0"/>
              <a:t>vychází z:</a:t>
            </a:r>
            <a:br>
              <a:rPr lang="cs-CZ" altLang="cs-CZ" sz="2800" dirty="0"/>
            </a:br>
            <a:r>
              <a:rPr lang="cs-CZ" altLang="cs-CZ" sz="2800" dirty="0"/>
              <a:t>- z metodologie kinantropologie </a:t>
            </a:r>
            <a:br>
              <a:rPr lang="cs-CZ" altLang="cs-CZ" sz="2800" dirty="0"/>
            </a:br>
            <a:r>
              <a:rPr lang="cs-CZ" altLang="cs-CZ" sz="2800" dirty="0"/>
              <a:t>- z metodologie věd o sportu </a:t>
            </a:r>
            <a:br>
              <a:rPr lang="cs-CZ" altLang="cs-CZ" sz="2800" dirty="0"/>
            </a:br>
            <a:r>
              <a:rPr lang="cs-CZ" altLang="cs-CZ" sz="2800" dirty="0"/>
              <a:t>- z metodologie pedagogiky</a:t>
            </a:r>
            <a:br>
              <a:rPr lang="cs-CZ" altLang="cs-CZ" sz="2800" dirty="0"/>
            </a:br>
            <a:r>
              <a:rPr lang="cs-CZ" altLang="cs-CZ" sz="2800" dirty="0"/>
              <a:t>- z metodologie sociálních věd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autoři – např. </a:t>
            </a:r>
            <a:r>
              <a:rPr lang="cs-CZ" altLang="cs-CZ" sz="2800" dirty="0" err="1"/>
              <a:t>Hendl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Gavora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Chráska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Miovský</a:t>
            </a:r>
            <a:r>
              <a:rPr lang="cs-CZ" altLang="cs-CZ" sz="2800" dirty="0"/>
              <a:t>, Š. Švec, </a:t>
            </a:r>
            <a:r>
              <a:rPr lang="cs-CZ" altLang="cs-CZ" sz="2800" dirty="0" err="1"/>
              <a:t>Šeďová</a:t>
            </a:r>
            <a:r>
              <a:rPr lang="cs-CZ" altLang="cs-CZ" sz="2800" dirty="0"/>
              <a:t>, Švaříček</a:t>
            </a:r>
            <a:br>
              <a:rPr lang="cs-CZ" altLang="cs-CZ" sz="2800" dirty="0"/>
            </a:br>
            <a:r>
              <a:rPr lang="cs-CZ" altLang="cs-CZ" sz="2800" dirty="0"/>
              <a:t>zahraniční – angl., něm.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význam </a:t>
            </a:r>
            <a:r>
              <a:rPr lang="cs-CZ" altLang="cs-CZ" sz="2800" b="1" dirty="0">
                <a:solidFill>
                  <a:srgbClr val="CC3300"/>
                </a:solidFill>
              </a:rPr>
              <a:t>infrastruktury pedagogiky sportu </a:t>
            </a:r>
            <a:r>
              <a:rPr lang="cs-CZ" altLang="cs-CZ" sz="2800" dirty="0"/>
              <a:t>(kinantropologie, kinesiologie, věd o pohybu, věd o sportu – např. německé databáze)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76608A6-364C-4337-AB4C-3A5995638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61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Empirická pedagogika sportu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FB67BE5-644A-465D-9A8D-1EE92BBA8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784976" cy="539988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2400" b="1" dirty="0"/>
              <a:t>rozvoj </a:t>
            </a:r>
            <a:r>
              <a:rPr lang="cs-CZ" altLang="cs-CZ" sz="2400" b="1" dirty="0">
                <a:solidFill>
                  <a:srgbClr val="F01928"/>
                </a:solidFill>
              </a:rPr>
              <a:t>metodologie věd o sportu </a:t>
            </a:r>
            <a:r>
              <a:rPr lang="cs-CZ" altLang="cs-CZ" sz="2400" b="1" dirty="0"/>
              <a:t>– </a:t>
            </a:r>
            <a:r>
              <a:rPr lang="cs-CZ" altLang="cs-CZ" sz="2400" dirty="0"/>
              <a:t>viz SRN, UK, USA:</a:t>
            </a:r>
            <a:r>
              <a:rPr lang="cs-CZ" altLang="cs-CZ" sz="2400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dirty="0"/>
              <a:t>teoretické a praktické informační zdroje ve vědě </a:t>
            </a:r>
            <a:br>
              <a:rPr lang="cs-CZ" altLang="cs-CZ" sz="2400" dirty="0"/>
            </a:br>
            <a:r>
              <a:rPr lang="cs-CZ" altLang="cs-CZ" sz="2400" dirty="0"/>
              <a:t>o sportu (Haag; </a:t>
            </a:r>
            <a:r>
              <a:rPr lang="cs-CZ" altLang="cs-CZ" sz="2400" dirty="0" err="1"/>
              <a:t>Hein</a:t>
            </a:r>
            <a:r>
              <a:rPr lang="cs-CZ" altLang="cs-CZ" sz="2400" dirty="0"/>
              <a:t> 1990) – </a:t>
            </a:r>
            <a:r>
              <a:rPr lang="cs-CZ" altLang="cs-CZ" sz="2400" b="1" dirty="0"/>
              <a:t>význam </a:t>
            </a:r>
            <a:r>
              <a:rPr lang="cs-CZ" altLang="cs-CZ" sz="2400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sz="2400" dirty="0"/>
              <a:t>, plánování výzkumu </a:t>
            </a:r>
            <a:br>
              <a:rPr lang="cs-CZ" altLang="cs-CZ" sz="2400" dirty="0"/>
            </a:br>
            <a:r>
              <a:rPr lang="cs-CZ" altLang="cs-CZ" sz="2400" dirty="0"/>
              <a:t>a získávání údajů ve vědě o sportu (</a:t>
            </a:r>
            <a:r>
              <a:rPr lang="cs-CZ" altLang="cs-CZ" sz="2400" dirty="0" err="1"/>
              <a:t>Strauß</a:t>
            </a:r>
            <a:r>
              <a:rPr lang="cs-CZ" altLang="cs-CZ" sz="2400" dirty="0"/>
              <a:t>; Haag 1994)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sz="2400" dirty="0"/>
              <a:t>ve vědě o sportu (</a:t>
            </a:r>
            <a:r>
              <a:rPr lang="cs-CZ" altLang="cs-CZ" sz="2400" dirty="0" err="1"/>
              <a:t>Strauß</a:t>
            </a:r>
            <a:r>
              <a:rPr lang="cs-CZ" altLang="cs-CZ" sz="2400" dirty="0"/>
              <a:t>; Haag; </a:t>
            </a:r>
            <a:r>
              <a:rPr lang="cs-CZ" altLang="cs-CZ" sz="2400" dirty="0" err="1"/>
              <a:t>Kolb</a:t>
            </a:r>
            <a:r>
              <a:rPr lang="cs-CZ" altLang="cs-CZ" sz="2400" dirty="0"/>
              <a:t> 1999)</a:t>
            </a:r>
            <a:endParaRPr lang="cs-CZ" alt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dirty="0"/>
              <a:t>oblasti teorie a </a:t>
            </a:r>
            <a:r>
              <a:rPr lang="cs-CZ" altLang="cs-CZ" sz="2400" b="1" dirty="0">
                <a:solidFill>
                  <a:srgbClr val="F01928"/>
                </a:solidFill>
              </a:rPr>
              <a:t>výzkumná témata </a:t>
            </a:r>
            <a:r>
              <a:rPr lang="cs-CZ" altLang="cs-CZ" sz="2400" dirty="0"/>
              <a:t>ve vědě o sportu </a:t>
            </a:r>
            <a:br>
              <a:rPr lang="cs-CZ" altLang="cs-CZ" sz="2400" dirty="0"/>
            </a:br>
            <a:r>
              <a:rPr lang="cs-CZ" altLang="cs-CZ" sz="2400" dirty="0"/>
              <a:t>(Haag; </a:t>
            </a:r>
            <a:r>
              <a:rPr lang="cs-CZ" altLang="cs-CZ" sz="2400" dirty="0" err="1"/>
              <a:t>Strauß</a:t>
            </a:r>
            <a:r>
              <a:rPr lang="cs-CZ" altLang="cs-CZ" sz="2400" dirty="0"/>
              <a:t> 2003)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výzkum trenérského vzdělávání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/>
              <a:t>(Leeds </a:t>
            </a:r>
            <a:r>
              <a:rPr lang="cs-CZ" altLang="cs-CZ" sz="2400" dirty="0" err="1"/>
              <a:t>Beckett</a:t>
            </a:r>
            <a:r>
              <a:rPr lang="cs-CZ" altLang="cs-CZ" sz="2400" dirty="0"/>
              <a:t> University)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výzkum vzdělávání trenérek </a:t>
            </a:r>
            <a:r>
              <a:rPr lang="cs-CZ" altLang="cs-CZ" sz="2400" dirty="0"/>
              <a:t>(University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Minnesota, …)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ACBF7E4-1E5B-4DF7-9A0C-22838526A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61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Empirická pedagogika sportu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0C7310A-4036-497A-B517-C6927EEA1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5453" y="1047934"/>
            <a:ext cx="8713093" cy="562142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/>
              <a:t>Kritika empirického přístupu: </a:t>
            </a:r>
            <a:endParaRPr lang="cs-CZ" altLang="cs-CZ" sz="28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sz="2800" dirty="0"/>
              <a:t>výzkumů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nedostatek odpovědnosti </a:t>
            </a:r>
            <a:br>
              <a:rPr lang="cs-CZ" altLang="cs-CZ" sz="2800" b="1" dirty="0">
                <a:solidFill>
                  <a:srgbClr val="F01928"/>
                </a:solidFill>
              </a:rPr>
            </a:br>
            <a:r>
              <a:rPr lang="cs-CZ" altLang="cs-CZ" sz="2800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deterministické pojímání sportovní edukace </a:t>
            </a:r>
            <a:r>
              <a:rPr lang="cs-CZ" altLang="cs-CZ" sz="2800" dirty="0"/>
              <a:t>(vychovávaný jako předmět technické manipulace) </a:t>
            </a:r>
            <a:endParaRPr lang="cs-CZ" altLang="cs-CZ" sz="28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redukcionismus </a:t>
            </a:r>
            <a:r>
              <a:rPr lang="cs-CZ" altLang="cs-CZ" sz="2800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800" b="1" dirty="0">
                <a:solidFill>
                  <a:srgbClr val="F01928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6669437-356F-4D4E-8DDD-385D3CBDE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Empirická pedagogika sportu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33D70AE-AC73-4A95-9E07-27F63782A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547211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2800" b="1" dirty="0"/>
              <a:t>REAKCE NA KRITIKU </a:t>
            </a:r>
            <a:r>
              <a:rPr lang="cs-CZ" altLang="cs-CZ" sz="2800" dirty="0"/>
              <a:t>= zdůraznění </a:t>
            </a:r>
            <a:r>
              <a:rPr lang="cs-CZ" altLang="cs-CZ" sz="2800" b="1" dirty="0"/>
              <a:t>specifik </a:t>
            </a:r>
            <a:br>
              <a:rPr lang="cs-CZ" altLang="cs-CZ" sz="2800" b="1" dirty="0"/>
            </a:br>
            <a:r>
              <a:rPr lang="cs-CZ" altLang="cs-CZ" sz="2800" b="1" dirty="0"/>
              <a:t>ve výzkumu sportovní edukace </a:t>
            </a:r>
            <a:r>
              <a:rPr lang="cs-CZ" altLang="cs-CZ" sz="2800" dirty="0"/>
              <a:t>= respektování bázových principů vycházejících z normativní pedagogiky sportu (</a:t>
            </a:r>
            <a:r>
              <a:rPr lang="cs-CZ" altLang="cs-CZ" sz="2800" dirty="0" err="1"/>
              <a:t>Prohl</a:t>
            </a:r>
            <a:r>
              <a:rPr lang="cs-CZ" altLang="cs-CZ" sz="2800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= kritické východisko sportovně-pedagogického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2800" b="1" dirty="0"/>
              <a:t>povinnost k vlastnímu předmětu</a:t>
            </a:r>
            <a:r>
              <a:rPr lang="cs-CZ" altLang="cs-CZ" sz="2800" dirty="0"/>
              <a:t> </a:t>
            </a:r>
            <a:r>
              <a:rPr lang="cs-CZ" altLang="cs-CZ" sz="2800" b="1" dirty="0"/>
              <a:t>výzkumu = </a:t>
            </a:r>
            <a:r>
              <a:rPr lang="cs-CZ" altLang="cs-CZ" sz="2800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svoboda výběru </a:t>
            </a:r>
            <a:r>
              <a:rPr lang="cs-CZ" altLang="cs-CZ" sz="2800" b="1" dirty="0"/>
              <a:t>témat a výzkumných metod = </a:t>
            </a:r>
            <a:br>
              <a:rPr lang="cs-CZ" altLang="cs-CZ" sz="2800" b="1" dirty="0"/>
            </a:br>
            <a:r>
              <a:rPr lang="cs-CZ" altLang="cs-CZ" sz="2800" dirty="0"/>
              <a:t>možnost adaptace výzkumných postupů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3D3A5E2-C130-446D-8AAE-85E5B7E2B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Výzkumné pole PgS: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32DF979-56BB-47A5-89E7-26C207923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6423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CC3300"/>
                </a:solidFill>
              </a:rPr>
              <a:t>vztah edukace a sportu</a:t>
            </a:r>
            <a:r>
              <a:rPr lang="cs-CZ" altLang="cs-CZ" sz="2600" b="1">
                <a:solidFill>
                  <a:schemeClr val="accent2"/>
                </a:solidFill>
              </a:rPr>
              <a:t> </a:t>
            </a:r>
            <a:r>
              <a:rPr lang="cs-CZ" altLang="cs-CZ" sz="2600"/>
              <a:t>– široce pojatý fenomén, tzn. </a:t>
            </a:r>
            <a:r>
              <a:rPr lang="cs-CZ" altLang="cs-CZ" sz="2600" b="1"/>
              <a:t>školního sportu</a:t>
            </a:r>
            <a:r>
              <a:rPr lang="cs-CZ" altLang="cs-CZ" sz="2600"/>
              <a:t> (označení všech sportovních aktivit, které probíhají v rámci instituce školy), </a:t>
            </a:r>
            <a:br>
              <a:rPr lang="cs-CZ" altLang="cs-CZ" sz="2600"/>
            </a:br>
            <a:r>
              <a:rPr lang="cs-CZ" altLang="cs-CZ" sz="2600" b="1"/>
              <a:t>soutěžního sportu</a:t>
            </a:r>
            <a:r>
              <a:rPr lang="cs-CZ" altLang="cs-CZ" sz="2600"/>
              <a:t> a </a:t>
            </a:r>
            <a:r>
              <a:rPr lang="cs-CZ" altLang="cs-CZ" sz="2600" b="1"/>
              <a:t>rekreačního sportu</a:t>
            </a:r>
            <a:endParaRPr lang="cs-CZ" altLang="cs-CZ" sz="2600"/>
          </a:p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CC3300"/>
                </a:solidFill>
              </a:rPr>
              <a:t>edukace ve sportu, sportem a pro sport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/>
              <a:t>otázky související </a:t>
            </a:r>
            <a:r>
              <a:rPr lang="cs-CZ" altLang="cs-CZ" sz="2600" b="1">
                <a:solidFill>
                  <a:srgbClr val="CC3300"/>
                </a:solidFill>
              </a:rPr>
              <a:t>s edukací ve sportu </a:t>
            </a:r>
            <a:br>
              <a:rPr lang="cs-CZ" altLang="cs-CZ" sz="2600" b="1">
                <a:solidFill>
                  <a:srgbClr val="CC3300"/>
                </a:solidFill>
              </a:rPr>
            </a:br>
            <a:r>
              <a:rPr lang="cs-CZ" altLang="cs-CZ" sz="2600" b="1">
                <a:solidFill>
                  <a:srgbClr val="CC3300"/>
                </a:solidFill>
              </a:rPr>
              <a:t>a za jeho využití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CC3300"/>
                </a:solidFill>
              </a:rPr>
              <a:t>edukační funkce sportu =</a:t>
            </a:r>
            <a:r>
              <a:rPr lang="cs-CZ" altLang="cs-CZ" sz="2600" b="1">
                <a:solidFill>
                  <a:schemeClr val="accent2"/>
                </a:solidFill>
              </a:rPr>
              <a:t> </a:t>
            </a:r>
            <a:r>
              <a:rPr lang="cs-CZ" altLang="cs-CZ" sz="2600"/>
              <a:t>imanentní potenciál sportu </a:t>
            </a:r>
            <a:br>
              <a:rPr lang="cs-CZ" altLang="cs-CZ" sz="2600"/>
            </a:br>
            <a:r>
              <a:rPr lang="cs-CZ" altLang="cs-CZ" sz="2600"/>
              <a:t>a reálné sportovní (pohybové) aktivity, které iniciují specifické </a:t>
            </a:r>
            <a:r>
              <a:rPr lang="cs-CZ" altLang="cs-CZ" sz="2600" b="1"/>
              <a:t>edukační procesy </a:t>
            </a:r>
            <a:r>
              <a:rPr lang="cs-CZ" altLang="cs-CZ" sz="2600"/>
              <a:t>= takové činnosti, při nichž se nějaký subjekt učí, obvykle za působení (přímého nebo zprostředkovaného) jiného subjektu, </a:t>
            </a:r>
            <a:br>
              <a:rPr lang="cs-CZ" altLang="cs-CZ" sz="2600"/>
            </a:br>
            <a:r>
              <a:rPr lang="cs-CZ" altLang="cs-CZ" sz="2600"/>
              <a:t>který vyučuje nebo instruuje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7E343-733C-4BF5-BC2A-4BD2EE8B9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Empirická pedagogika sportu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394B61-09A2-4712-B39A-F93699D37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25658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dirty="0"/>
              <a:t>úsilí o </a:t>
            </a:r>
            <a:r>
              <a:rPr lang="cs-CZ" altLang="cs-CZ" sz="2600" b="1" dirty="0">
                <a:solidFill>
                  <a:srgbClr val="FF0000"/>
                </a:solidFill>
              </a:rPr>
              <a:t>integraci</a:t>
            </a:r>
            <a:r>
              <a:rPr lang="cs-CZ" altLang="cs-CZ" sz="2600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dirty="0"/>
              <a:t>rozvoj tzv. </a:t>
            </a:r>
            <a:r>
              <a:rPr lang="cs-CZ" altLang="cs-CZ" sz="2600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b="1" dirty="0"/>
              <a:t>normativní koncepce</a:t>
            </a:r>
            <a:r>
              <a:rPr lang="cs-CZ" altLang="cs-CZ" sz="2600" dirty="0"/>
              <a:t> spoluvytvářejí </a:t>
            </a:r>
            <a:r>
              <a:rPr lang="cs-CZ" altLang="cs-CZ" sz="2600" b="1" dirty="0"/>
              <a:t>východiska 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sz="2600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b="1" dirty="0"/>
              <a:t>výsledky výzkumů </a:t>
            </a:r>
            <a:r>
              <a:rPr lang="cs-CZ" altLang="cs-CZ" sz="2600" dirty="0"/>
              <a:t>– </a:t>
            </a:r>
            <a:r>
              <a:rPr lang="cs-CZ" altLang="cs-CZ" sz="2600" b="1" dirty="0"/>
              <a:t>integrace </a:t>
            </a:r>
            <a:r>
              <a:rPr lang="cs-CZ" altLang="cs-CZ" sz="2600" dirty="0"/>
              <a:t>do „norem“ → </a:t>
            </a:r>
            <a:endParaRPr lang="cs-CZ" altLang="cs-CZ" sz="26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dirty="0"/>
              <a:t>tvorba klíčových </a:t>
            </a:r>
            <a:r>
              <a:rPr lang="cs-CZ" altLang="cs-CZ" sz="2600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sz="2600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dirty="0"/>
              <a:t>impulzy pro </a:t>
            </a:r>
            <a:r>
              <a:rPr lang="cs-CZ" altLang="cs-CZ" sz="2600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sz="2600" dirty="0"/>
              <a:t>→</a:t>
            </a:r>
            <a:endParaRPr lang="cs-CZ" altLang="cs-CZ" sz="26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2600" dirty="0"/>
              <a:t>rozvoj </a:t>
            </a:r>
            <a:r>
              <a:rPr lang="cs-CZ" altLang="cs-CZ" sz="2600" b="1" dirty="0">
                <a:solidFill>
                  <a:srgbClr val="FF0000"/>
                </a:solidFill>
              </a:rPr>
              <a:t>humanisticky orientované sportovní edukace</a:t>
            </a:r>
          </a:p>
        </p:txBody>
      </p:sp>
    </p:spTree>
    <p:extLst>
      <p:ext uri="{BB962C8B-B14F-4D97-AF65-F5344CB8AC3E}">
        <p14:creationId xmlns:p14="http://schemas.microsoft.com/office/powerpoint/2010/main" val="2850955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A697C008-D581-4B7E-8ECB-2813EF4D3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Kritická pedagogika sportu</a:t>
            </a:r>
          </a:p>
        </p:txBody>
      </p:sp>
      <p:graphicFrame>
        <p:nvGraphicFramePr>
          <p:cNvPr id="20557" name="Group 77">
            <a:extLst>
              <a:ext uri="{FF2B5EF4-FFF2-40B4-BE49-F238E27FC236}">
                <a16:creationId xmlns:a16="http://schemas.microsoft.com/office/drawing/2014/main" id="{FBB4BD4C-21C0-4DA5-895A-28948F128B78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719766"/>
        </p:xfrm>
        <a:graphic>
          <a:graphicData uri="http://schemas.openxmlformats.org/drawingml/2006/table">
            <a:tbl>
              <a:tblPr/>
              <a:tblGrid>
                <a:gridCol w="345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Pedagogika sportu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1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sportovní edukace – </a:t>
                      </a:r>
                      <a:r>
                        <a:rPr kumimoji="0" lang="cs-CZ" alt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sportovní edukace – </a:t>
                      </a:r>
                      <a:r>
                        <a:rPr kumimoji="0" lang="cs-CZ" alt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a norem – </a:t>
                      </a:r>
                      <a:b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9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kritická pedagogika sportu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545" name="Line 50">
            <a:extLst>
              <a:ext uri="{FF2B5EF4-FFF2-40B4-BE49-F238E27FC236}">
                <a16:creationId xmlns:a16="http://schemas.microsoft.com/office/drawing/2014/main" id="{41AFA0FB-A9FB-4DC2-89CE-8DC7816970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8038" y="1557338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6" name="Line 51">
            <a:extLst>
              <a:ext uri="{FF2B5EF4-FFF2-40B4-BE49-F238E27FC236}">
                <a16:creationId xmlns:a16="http://schemas.microsoft.com/office/drawing/2014/main" id="{DFBE079C-47A8-4BAF-8E3C-031B96FAF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155733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7" name="Line 68">
            <a:extLst>
              <a:ext uri="{FF2B5EF4-FFF2-40B4-BE49-F238E27FC236}">
                <a16:creationId xmlns:a16="http://schemas.microsoft.com/office/drawing/2014/main" id="{FBF73111-C49E-46CF-899F-88F800A1C1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3938" y="278130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8" name="Line 69">
            <a:extLst>
              <a:ext uri="{FF2B5EF4-FFF2-40B4-BE49-F238E27FC236}">
                <a16:creationId xmlns:a16="http://schemas.microsoft.com/office/drawing/2014/main" id="{7AC878DD-0C4B-4E83-A311-68B08979EF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8038" y="407670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9" name="Line 70">
            <a:extLst>
              <a:ext uri="{FF2B5EF4-FFF2-40B4-BE49-F238E27FC236}">
                <a16:creationId xmlns:a16="http://schemas.microsoft.com/office/drawing/2014/main" id="{3741FA92-6869-488A-B56D-AC74F2062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2725" y="2781300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0" name="Line 71">
            <a:extLst>
              <a:ext uri="{FF2B5EF4-FFF2-40B4-BE49-F238E27FC236}">
                <a16:creationId xmlns:a16="http://schemas.microsoft.com/office/drawing/2014/main" id="{1E83D69D-2E4F-4683-B7DE-99F88FBC7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407670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1" name="Line 72">
            <a:extLst>
              <a:ext uri="{FF2B5EF4-FFF2-40B4-BE49-F238E27FC236}">
                <a16:creationId xmlns:a16="http://schemas.microsoft.com/office/drawing/2014/main" id="{C12AD556-04A1-4BAD-A244-0FB66F511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60928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2" name="Line 73">
            <a:extLst>
              <a:ext uri="{FF2B5EF4-FFF2-40B4-BE49-F238E27FC236}">
                <a16:creationId xmlns:a16="http://schemas.microsoft.com/office/drawing/2014/main" id="{58478C4A-7C59-4390-AA61-20CB15B7BC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6092825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CDDEF3A-5632-45D2-8CB7-A1DBC05ED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Typy výzkumů v PgS: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1CDBFA9-D07A-4EFC-9E9B-30A7A3736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i="1" dirty="0"/>
              <a:t>základní </a:t>
            </a:r>
            <a:r>
              <a:rPr lang="cs-CZ" altLang="cs-CZ" sz="2800" dirty="0"/>
              <a:t>– řešení klíčových problémů (sporadické)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dirty="0">
                <a:solidFill>
                  <a:srgbClr val="CC3300"/>
                </a:solidFill>
              </a:rPr>
              <a:t>aplikovaný </a:t>
            </a:r>
            <a:r>
              <a:rPr lang="cs-CZ" altLang="cs-CZ" sz="2800" dirty="0"/>
              <a:t>– řešení problémů praxe (typické)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	- </a:t>
            </a:r>
            <a:r>
              <a:rPr lang="cs-CZ" altLang="cs-CZ" sz="2800" b="1" dirty="0"/>
              <a:t>výzkumné šetření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	- </a:t>
            </a:r>
            <a:r>
              <a:rPr lang="cs-CZ" altLang="cs-CZ" sz="2800" b="1" dirty="0">
                <a:solidFill>
                  <a:srgbClr val="CC3300"/>
                </a:solidFill>
              </a:rPr>
              <a:t>akční výzkum</a:t>
            </a:r>
            <a:r>
              <a:rPr lang="cs-CZ" altLang="cs-CZ" sz="2800" dirty="0">
                <a:solidFill>
                  <a:srgbClr val="CC3300"/>
                </a:solidFill>
              </a:rPr>
              <a:t> </a:t>
            </a:r>
            <a:br>
              <a:rPr lang="cs-CZ" altLang="cs-CZ" sz="2800" dirty="0"/>
            </a:br>
            <a:r>
              <a:rPr lang="cs-CZ" altLang="cs-CZ" sz="2800" dirty="0"/>
              <a:t>(prováděný samotným sportovním pedagogem)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	- </a:t>
            </a:r>
            <a:r>
              <a:rPr lang="cs-CZ" altLang="cs-CZ" sz="2800" b="1" dirty="0"/>
              <a:t>„kapesní“ výzkum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dirty="0"/>
              <a:t>kvantitativní </a:t>
            </a:r>
            <a:r>
              <a:rPr lang="cs-CZ" altLang="cs-CZ" sz="2800" dirty="0"/>
              <a:t>– „klasické“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dirty="0"/>
              <a:t>kvalitativní </a:t>
            </a:r>
            <a:r>
              <a:rPr lang="cs-CZ" altLang="cs-CZ" sz="2800" dirty="0"/>
              <a:t>– „moderní“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dirty="0"/>
              <a:t>smíšený </a:t>
            </a:r>
            <a:r>
              <a:rPr lang="cs-CZ" altLang="cs-CZ" sz="2800" dirty="0"/>
              <a:t>– trend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91438AA0-67F6-4764-AC8F-26D6744BA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49275"/>
            <a:ext cx="7561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olidFill>
                  <a:srgbClr val="CC3300"/>
                </a:solidFill>
              </a:rPr>
              <a:t>Kvantitativní – kvalitativní přístup v PgS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0989C7E7-7107-4BB5-81F8-09626972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600200"/>
            <a:ext cx="84963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/>
              <a:t>			</a:t>
            </a:r>
            <a:r>
              <a:rPr lang="cs-CZ" altLang="cs-CZ" sz="2400" b="1"/>
              <a:t>	</a:t>
            </a:r>
            <a:r>
              <a:rPr lang="cs-CZ" altLang="cs-CZ" sz="2400" b="1">
                <a:solidFill>
                  <a:srgbClr val="CC3300"/>
                </a:solidFill>
              </a:rPr>
              <a:t>kvantitativní </a:t>
            </a:r>
            <a:r>
              <a:rPr lang="cs-CZ" altLang="cs-CZ" sz="2400" b="1"/>
              <a:t>	</a:t>
            </a:r>
            <a:r>
              <a:rPr lang="cs-CZ" altLang="cs-CZ" sz="2400" b="1">
                <a:solidFill>
                  <a:srgbClr val="CC3300"/>
                </a:solidFill>
              </a:rPr>
              <a:t>kvalitativní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cíl</a:t>
            </a:r>
            <a:r>
              <a:rPr lang="cs-CZ" altLang="cs-CZ" sz="2400"/>
              <a:t> 			testování hypotéz 	vytváření hypotéz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logika</a:t>
            </a:r>
            <a:r>
              <a:rPr lang="cs-CZ" altLang="cs-CZ" sz="2400"/>
              <a:t> 		deduktivní 		induktivní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počet</a:t>
            </a:r>
            <a:r>
              <a:rPr lang="cs-CZ" altLang="cs-CZ" sz="2400"/>
              <a:t> 	</a:t>
            </a:r>
            <a:r>
              <a:rPr lang="cs-CZ" altLang="cs-CZ" sz="2400" b="1" i="1"/>
              <a:t>případů</a:t>
            </a:r>
            <a:r>
              <a:rPr lang="cs-CZ" altLang="cs-CZ" sz="2400"/>
              <a:t>	vysoký 		malý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generalizace</a:t>
            </a:r>
            <a:r>
              <a:rPr lang="cs-CZ" altLang="cs-CZ" sz="2400"/>
              <a:t> 	možná a měřitelná 	nemožná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informace 		</a:t>
            </a:r>
            <a:r>
              <a:rPr lang="cs-CZ" altLang="cs-CZ" sz="2400"/>
              <a:t>redukovaná 		bohatá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kontakt 		</a:t>
            </a:r>
            <a:r>
              <a:rPr lang="cs-CZ" altLang="cs-CZ" sz="2400"/>
              <a:t>zprostředkovaný  	těsný a dlouhý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validita 		</a:t>
            </a:r>
            <a:r>
              <a:rPr lang="cs-CZ" altLang="cs-CZ" sz="2400"/>
              <a:t>nízká 			potenciálně vysoká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/>
              <a:t>reliabilita 		</a:t>
            </a:r>
            <a:r>
              <a:rPr lang="cs-CZ" altLang="cs-CZ" sz="2400"/>
              <a:t>vysoká 		nízká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0DEA7AB-4D83-4A4A-AC11-015781B82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CFCE73D-DE92-4D90-9A72-E0DF6DCEB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i="1">
                <a:solidFill>
                  <a:srgbClr val="CC3300"/>
                </a:solidFill>
              </a:rPr>
              <a:t>1. Vymezení výzkumného problému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co zkoumat? (aspekt, prvek, rozvoj, efekty, ... SE ve vztahu k minulosti, současnosti, popř.  budoucnosti)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koho? způsoby výběru – kvantit. x kvalit. výzkum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co? (kurikulární dokumenty SE, koncepční materiály, ...)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kde? (místně, státně, mezinárodně, globálně, ...)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kdy? (např. dlouhodobé výzkumy)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jak? (teoreticky, empiricky, metavýzkumy, ...)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za co? (ekonomická náročnost výzkumu)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- ...?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AE78EF9-67EA-490B-AACE-C9C0FE83C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D118484-EA03-4D10-9E87-D80452334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i="1" dirty="0">
                <a:solidFill>
                  <a:srgbClr val="CC3300"/>
                </a:solidFill>
              </a:rPr>
              <a:t>2. Informační příprava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3300"/>
                </a:solidFill>
              </a:rPr>
              <a:t>obsahová</a:t>
            </a:r>
            <a:r>
              <a:rPr lang="cs-CZ" altLang="cs-CZ" b="1" dirty="0"/>
              <a:t> </a:t>
            </a:r>
            <a:br>
              <a:rPr lang="cs-CZ" altLang="cs-CZ" dirty="0"/>
            </a:br>
            <a:r>
              <a:rPr lang="cs-CZ" altLang="cs-CZ" dirty="0"/>
              <a:t>(monografie, časopisy, databáze, ...)</a:t>
            </a:r>
            <a:br>
              <a:rPr lang="cs-CZ" altLang="cs-CZ" dirty="0"/>
            </a:br>
            <a:r>
              <a:rPr lang="cs-CZ" altLang="cs-CZ" b="1" dirty="0">
                <a:solidFill>
                  <a:srgbClr val="CC3300"/>
                </a:solidFill>
              </a:rPr>
              <a:t>klíčová slova?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+ </a:t>
            </a:r>
            <a:r>
              <a:rPr lang="cs-CZ" altLang="cs-CZ" b="1" dirty="0">
                <a:solidFill>
                  <a:srgbClr val="CC3300"/>
                </a:solidFill>
              </a:rPr>
              <a:t>metodologická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dle vhodného výzkumného designu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dirty="0" err="1"/>
              <a:t>kvanti</a:t>
            </a:r>
            <a:r>
              <a:rPr lang="cs-CZ" altLang="cs-CZ" dirty="0"/>
              <a:t> x </a:t>
            </a:r>
            <a:r>
              <a:rPr lang="cs-CZ" altLang="cs-CZ" dirty="0" err="1"/>
              <a:t>kvali</a:t>
            </a:r>
            <a:r>
              <a:rPr lang="cs-CZ" altLang="cs-CZ" dirty="0"/>
              <a:t> x smíšený)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3300"/>
                </a:solidFill>
              </a:rPr>
              <a:t>tvorba přehledové studie </a:t>
            </a:r>
            <a:r>
              <a:rPr lang="cs-CZ" altLang="cs-CZ" dirty="0"/>
              <a:t>= historická + teoretická + obsahová + metodologická východiska výzkumného problému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E1888E9-C3BD-4D6B-A8C4-94D9727EA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DD24386-6175-4E22-9BA2-CA7BC7A0E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b="1" i="1">
                <a:solidFill>
                  <a:srgbClr val="CC3300"/>
                </a:solidFill>
              </a:rPr>
              <a:t>3. Formulace</a:t>
            </a:r>
            <a:r>
              <a:rPr lang="cs-CZ" altLang="cs-CZ" b="1" i="1"/>
              <a:t> </a:t>
            </a:r>
          </a:p>
          <a:p>
            <a:pPr marL="609600" indent="-609600" eaLnBrk="1" hangingPunct="1">
              <a:buFontTx/>
              <a:buAutoNum type="alphaLcParenBoth"/>
            </a:pPr>
            <a:r>
              <a:rPr lang="cs-CZ" altLang="cs-CZ" b="1" i="1">
                <a:solidFill>
                  <a:srgbClr val="CC3300"/>
                </a:solidFill>
              </a:rPr>
              <a:t>výzkumných otázek</a:t>
            </a:r>
            <a:br>
              <a:rPr lang="cs-CZ" altLang="cs-CZ" b="1" i="1">
                <a:solidFill>
                  <a:srgbClr val="CC3300"/>
                </a:solidFill>
              </a:rPr>
            </a:br>
            <a:r>
              <a:rPr lang="cs-CZ" altLang="cs-CZ" b="1"/>
              <a:t>vždy</a:t>
            </a:r>
            <a:br>
              <a:rPr lang="cs-CZ" altLang="cs-CZ" b="1">
                <a:solidFill>
                  <a:schemeClr val="hlink"/>
                </a:solidFill>
              </a:rPr>
            </a:br>
            <a:br>
              <a:rPr lang="cs-CZ" altLang="cs-CZ" b="1">
                <a:solidFill>
                  <a:schemeClr val="hlink"/>
                </a:solidFill>
              </a:rPr>
            </a:br>
            <a:endParaRPr lang="cs-CZ" altLang="cs-CZ" b="1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b="1" i="1"/>
              <a:t>(b) </a:t>
            </a:r>
            <a:r>
              <a:rPr lang="cs-CZ" altLang="cs-CZ" b="1" i="1">
                <a:solidFill>
                  <a:srgbClr val="CC3300"/>
                </a:solidFill>
              </a:rPr>
              <a:t>hypotéz</a:t>
            </a:r>
            <a:r>
              <a:rPr lang="cs-CZ" altLang="cs-CZ" b="1" i="1"/>
              <a:t> </a:t>
            </a:r>
            <a:br>
              <a:rPr lang="cs-CZ" altLang="cs-CZ" b="1" i="1"/>
            </a:br>
            <a:r>
              <a:rPr lang="cs-CZ" altLang="cs-CZ" b="1"/>
              <a:t>ne vždy, např. ...</a:t>
            </a:r>
            <a:br>
              <a:rPr lang="cs-CZ" altLang="cs-CZ" b="1"/>
            </a:br>
            <a:endParaRPr lang="cs-CZ" altLang="cs-CZ" b="1">
              <a:solidFill>
                <a:schemeClr val="hlink"/>
              </a:solidFill>
            </a:endParaRPr>
          </a:p>
          <a:p>
            <a:pPr marL="609600" indent="-609600" eaLnBrk="1" hangingPunct="1"/>
            <a:endParaRPr lang="cs-CZ" alt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1978FBD-8657-49ED-9424-DFF78040E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C293D82-23E4-46F1-A430-2A49AFCCA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i="1">
                <a:solidFill>
                  <a:srgbClr val="CC3300"/>
                </a:solidFill>
              </a:rPr>
              <a:t>4. Zjišťování (sport. pedagogických) faktů</a:t>
            </a:r>
            <a:br>
              <a:rPr lang="cs-CZ" altLang="cs-CZ" sz="2800"/>
            </a:br>
            <a:r>
              <a:rPr lang="cs-CZ" altLang="cs-CZ" sz="2800"/>
              <a:t>výzkumnými metodami a technikami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i="1">
                <a:solidFill>
                  <a:srgbClr val="CC3300"/>
                </a:solidFill>
              </a:rPr>
              <a:t>4.1 Kvantitativní výzkum</a:t>
            </a:r>
            <a:endParaRPr lang="cs-CZ" altLang="cs-CZ" sz="2800">
              <a:solidFill>
                <a:srgbClr val="CC33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dotazník </a:t>
            </a:r>
            <a:r>
              <a:rPr lang="cs-CZ" altLang="cs-CZ" sz="28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pozorování </a:t>
            </a:r>
            <a:r>
              <a:rPr lang="cs-CZ" altLang="cs-CZ" sz="28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rozhovor </a:t>
            </a:r>
            <a:r>
              <a:rPr lang="cs-CZ" altLang="cs-CZ" sz="28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experiment </a:t>
            </a:r>
            <a:r>
              <a:rPr lang="cs-CZ" altLang="cs-CZ" sz="28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b="1"/>
              <a:t>didaktický test </a:t>
            </a:r>
            <a:r>
              <a:rPr lang="cs-CZ" altLang="cs-CZ" sz="28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sociometrický test 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/>
              <a:t>...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911824-0486-477B-B84B-92CE99F40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37C8627-0FA1-4A48-A7E3-41BD243E6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106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>
                <a:solidFill>
                  <a:srgbClr val="CC3300"/>
                </a:solidFill>
              </a:rPr>
              <a:t>4. Zjišťování (sport. pedagogických) faktů</a:t>
            </a:r>
            <a:br>
              <a:rPr lang="cs-CZ" altLang="cs-CZ" sz="2400">
                <a:solidFill>
                  <a:srgbClr val="CC3300"/>
                </a:solidFill>
              </a:rPr>
            </a:br>
            <a:r>
              <a:rPr lang="cs-CZ" altLang="cs-CZ" sz="2400"/>
              <a:t>výzkumnými metodami a technikami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i="1">
                <a:solidFill>
                  <a:srgbClr val="CC3300"/>
                </a:solidFill>
              </a:rPr>
              <a:t>4.2 Kvalitativní výzkum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dotazník </a:t>
            </a:r>
            <a:r>
              <a:rPr lang="cs-CZ" altLang="cs-CZ" sz="24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pozorování </a:t>
            </a:r>
            <a:r>
              <a:rPr lang="cs-CZ" altLang="cs-CZ" sz="2400"/>
              <a:t>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interview</a:t>
            </a:r>
            <a:r>
              <a:rPr lang="cs-CZ" altLang="cs-CZ" sz="2400"/>
              <a:t> – vymezení,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cs-CZ" sz="2400" b="1"/>
              <a:t>focus group</a:t>
            </a:r>
            <a:r>
              <a:rPr lang="cs-CZ" altLang="cs-CZ" sz="2400" b="1"/>
              <a:t> </a:t>
            </a:r>
            <a:r>
              <a:rPr lang="cs-CZ" altLang="cs-CZ" sz="2400"/>
              <a:t>– vymezení, průběh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analýza dokumentů </a:t>
            </a:r>
            <a:r>
              <a:rPr lang="cs-CZ" altLang="cs-CZ" sz="2400"/>
              <a:t>– vymezení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případová studie</a:t>
            </a:r>
            <a:r>
              <a:rPr lang="cs-CZ" altLang="cs-CZ" sz="2400"/>
              <a:t> – typy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zakotvená teorie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výzkum životního příběhu </a:t>
            </a:r>
            <a:r>
              <a:rPr lang="cs-CZ" altLang="cs-CZ" sz="2400"/>
              <a:t>– koho?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 b="1"/>
              <a:t>etnografie </a:t>
            </a:r>
            <a:r>
              <a:rPr lang="cs-CZ" altLang="cs-CZ" sz="2400"/>
              <a:t>– vymezení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400"/>
              <a:t>...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B3869D4-86B5-4F54-88A6-0665476D0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Výzkumný proces v PgS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77FF81E-EEA0-48CC-8958-B273670FE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i="1">
                <a:solidFill>
                  <a:srgbClr val="CC3300"/>
                </a:solidFill>
              </a:rPr>
              <a:t>5. Vyhodnocení výsledků</a:t>
            </a:r>
            <a:br>
              <a:rPr lang="cs-CZ" altLang="cs-CZ">
                <a:solidFill>
                  <a:srgbClr val="CC3300"/>
                </a:solidFill>
              </a:rPr>
            </a:br>
            <a:r>
              <a:rPr lang="cs-CZ" altLang="cs-CZ"/>
              <a:t>kvantitativní – jevy, které lze měřit, počítat – statistické techniky, tabulky, grafy</a:t>
            </a:r>
            <a:br>
              <a:rPr lang="cs-CZ" altLang="cs-CZ"/>
            </a:br>
            <a:r>
              <a:rPr lang="cs-CZ" altLang="cs-CZ"/>
              <a:t>kvalitativní – hluboká analýza, popis</a:t>
            </a:r>
          </a:p>
          <a:p>
            <a:pPr eaLnBrk="1" hangingPunct="1">
              <a:buFontTx/>
              <a:buNone/>
            </a:pPr>
            <a:r>
              <a:rPr lang="cs-CZ" altLang="cs-CZ" b="1" i="1">
                <a:solidFill>
                  <a:srgbClr val="CC3300"/>
                </a:solidFill>
              </a:rPr>
              <a:t>6. Zpracování výsledků</a:t>
            </a:r>
            <a:br>
              <a:rPr lang="cs-CZ" altLang="cs-CZ" b="1" i="1">
                <a:solidFill>
                  <a:srgbClr val="CC3300"/>
                </a:solidFill>
              </a:rPr>
            </a:br>
            <a:r>
              <a:rPr lang="cs-CZ" altLang="cs-CZ"/>
              <a:t>psaní zprávy o výzkumu</a:t>
            </a:r>
            <a:br>
              <a:rPr lang="cs-CZ" altLang="cs-CZ"/>
            </a:br>
            <a:r>
              <a:rPr lang="cs-CZ" altLang="cs-CZ"/>
              <a:t>(věda = vědecký text)</a:t>
            </a:r>
            <a:br>
              <a:rPr lang="cs-CZ" altLang="cs-CZ"/>
            </a:br>
            <a:r>
              <a:rPr lang="cs-CZ" altLang="cs-CZ"/>
              <a:t>prezentace – diskuse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408D38F-72CF-440E-873F-A6E338C83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3300"/>
                </a:solidFill>
              </a:rPr>
              <a:t>Výzkumné pole </a:t>
            </a:r>
            <a:r>
              <a:rPr lang="cs-CZ" altLang="cs-CZ" b="1" dirty="0" err="1">
                <a:solidFill>
                  <a:srgbClr val="CC3300"/>
                </a:solidFill>
              </a:rPr>
              <a:t>PgS</a:t>
            </a:r>
            <a:r>
              <a:rPr lang="cs-CZ" altLang="cs-CZ" b="1" dirty="0">
                <a:solidFill>
                  <a:srgbClr val="CC3300"/>
                </a:solidFill>
              </a:rPr>
              <a:t>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6498368-5780-4A7B-9CB8-F96187F4F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052737"/>
            <a:ext cx="8928992" cy="5329014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cs-CZ" altLang="cs-CZ" sz="3000" b="1" dirty="0"/>
              <a:t>= sportovní edukace (SE):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3000" b="1" dirty="0"/>
              <a:t>její </a:t>
            </a:r>
            <a:r>
              <a:rPr lang="cs-CZ" altLang="cs-CZ" sz="3000" b="1" dirty="0">
                <a:solidFill>
                  <a:srgbClr val="CC3300"/>
                </a:solidFill>
              </a:rPr>
              <a:t>vývoj = historický výzkum </a:t>
            </a:r>
            <a:r>
              <a:rPr lang="cs-CZ" altLang="cs-CZ" sz="3000" dirty="0"/>
              <a:t>(proměny, národní a kulturní specifika, rozvoj SE, ...)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3000" b="1" dirty="0"/>
              <a:t>její </a:t>
            </a:r>
            <a:r>
              <a:rPr lang="cs-CZ" altLang="cs-CZ" sz="3000" b="1" dirty="0">
                <a:solidFill>
                  <a:srgbClr val="CC3300"/>
                </a:solidFill>
              </a:rPr>
              <a:t>současnost = </a:t>
            </a:r>
            <a:r>
              <a:rPr lang="cs-CZ" altLang="cs-CZ" sz="3000" dirty="0"/>
              <a:t>hlavně </a:t>
            </a:r>
            <a:r>
              <a:rPr lang="cs-CZ" altLang="cs-CZ" sz="3000" b="1" dirty="0">
                <a:solidFill>
                  <a:srgbClr val="CC3300"/>
                </a:solidFill>
              </a:rPr>
              <a:t>empirický výzkum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3000" b="1" dirty="0"/>
              <a:t>její </a:t>
            </a:r>
            <a:r>
              <a:rPr lang="cs-CZ" altLang="cs-CZ" sz="3000" b="1" dirty="0">
                <a:solidFill>
                  <a:srgbClr val="CC3300"/>
                </a:solidFill>
              </a:rPr>
              <a:t>rozvoj = budoucnost = prognózy </a:t>
            </a:r>
            <a:br>
              <a:rPr lang="cs-CZ" altLang="cs-CZ" sz="3000" b="1" dirty="0">
                <a:solidFill>
                  <a:srgbClr val="CC3300"/>
                </a:solidFill>
              </a:rPr>
            </a:br>
            <a:r>
              <a:rPr lang="cs-CZ" altLang="cs-CZ" sz="3000" b="1" dirty="0">
                <a:solidFill>
                  <a:srgbClr val="CC3300"/>
                </a:solidFill>
              </a:rPr>
              <a:t>(← empirický výzkum) + teoretický (normativní) přístup </a:t>
            </a:r>
            <a:r>
              <a:rPr lang="cs-CZ" altLang="cs-CZ" sz="3000" b="1" dirty="0"/>
              <a:t>(tvorba konceptů = </a:t>
            </a:r>
            <a:r>
              <a:rPr lang="cs-CZ" altLang="cs-CZ" sz="3000" dirty="0"/>
              <a:t>individuální, institucionální, komunitní, státní, globální, ... plány a vize SE – kurikula, kodexy)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3000" b="1" dirty="0"/>
              <a:t>její </a:t>
            </a:r>
            <a:r>
              <a:rPr lang="cs-CZ" altLang="cs-CZ" sz="3000" b="1" dirty="0">
                <a:solidFill>
                  <a:srgbClr val="CC3300"/>
                </a:solidFill>
              </a:rPr>
              <a:t>srovnávání = komparativní výzkum </a:t>
            </a:r>
            <a:r>
              <a:rPr lang="cs-CZ" altLang="cs-CZ" sz="3000" dirty="0"/>
              <a:t>(synchronní, chronologický)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C960D16-9038-41DC-A1B5-0A4FE362D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08050"/>
            <a:ext cx="82296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CC3300"/>
                </a:solidFill>
              </a:rPr>
              <a:t>Děkuji Vám za pozornost</a:t>
            </a:r>
            <a:r>
              <a:rPr lang="cs-CZ" altLang="cs-CZ" sz="440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202FD6D4-24F8-4845-9A9B-CE16B13CA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3300"/>
                </a:solidFill>
              </a:rPr>
              <a:t>Výzkumné pole </a:t>
            </a:r>
            <a:r>
              <a:rPr lang="cs-CZ" altLang="cs-CZ" b="1" dirty="0" err="1">
                <a:solidFill>
                  <a:srgbClr val="CC3300"/>
                </a:solidFill>
              </a:rPr>
              <a:t>PgS</a:t>
            </a:r>
            <a:r>
              <a:rPr lang="cs-CZ" altLang="cs-CZ" b="1" dirty="0">
                <a:solidFill>
                  <a:srgbClr val="CC3300"/>
                </a:solidFill>
              </a:rPr>
              <a:t> = SE</a:t>
            </a:r>
          </a:p>
        </p:txBody>
      </p:sp>
      <p:sp>
        <p:nvSpPr>
          <p:cNvPr id="5123" name="Oval 5">
            <a:extLst>
              <a:ext uri="{FF2B5EF4-FFF2-40B4-BE49-F238E27FC236}">
                <a16:creationId xmlns:a16="http://schemas.microsoft.com/office/drawing/2014/main" id="{EA79E05C-CD26-43B7-96A8-4781728C1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341438"/>
            <a:ext cx="2520950" cy="1366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cíl</a:t>
            </a:r>
            <a:r>
              <a:rPr lang="cs-CZ" altLang="cs-CZ" sz="2400"/>
              <a:t> </a:t>
            </a:r>
            <a:r>
              <a:rPr lang="cs-CZ" altLang="cs-CZ" sz="2400" b="1"/>
              <a:t>sportovní </a:t>
            </a:r>
            <a:br>
              <a:rPr lang="cs-CZ" altLang="cs-CZ" sz="2400"/>
            </a:br>
            <a:r>
              <a:rPr lang="cs-CZ" altLang="cs-CZ" sz="2400" b="1"/>
              <a:t>edukace</a:t>
            </a:r>
            <a:br>
              <a:rPr lang="cs-CZ" altLang="cs-CZ" sz="2400" b="1"/>
            </a:br>
            <a:r>
              <a:rPr lang="cs-CZ" altLang="cs-CZ" sz="2400" b="1"/>
              <a:t> </a:t>
            </a:r>
            <a:r>
              <a:rPr lang="cs-CZ" altLang="cs-CZ" sz="1800" b="1"/>
              <a:t>(určuje obsah)</a:t>
            </a:r>
          </a:p>
        </p:txBody>
      </p:sp>
      <p:sp>
        <p:nvSpPr>
          <p:cNvPr id="5124" name="Oval 6">
            <a:extLst>
              <a:ext uri="{FF2B5EF4-FFF2-40B4-BE49-F238E27FC236}">
                <a16:creationId xmlns:a16="http://schemas.microsoft.com/office/drawing/2014/main" id="{F101720B-C230-447C-8358-3AD1A9331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750937"/>
            <a:ext cx="2160588" cy="1151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sportovní</a:t>
            </a:r>
            <a:br>
              <a:rPr lang="cs-CZ" altLang="cs-CZ" sz="2400" b="1" dirty="0"/>
            </a:br>
            <a:r>
              <a:rPr lang="cs-CZ" altLang="cs-CZ" sz="2400" b="1" dirty="0"/>
              <a:t>pedagog</a:t>
            </a:r>
            <a:endParaRPr lang="cs-CZ" altLang="cs-CZ" sz="1600" b="1" dirty="0"/>
          </a:p>
        </p:txBody>
      </p:sp>
      <p:sp>
        <p:nvSpPr>
          <p:cNvPr id="5125" name="Oval 7">
            <a:extLst>
              <a:ext uri="{FF2B5EF4-FFF2-40B4-BE49-F238E27FC236}">
                <a16:creationId xmlns:a16="http://schemas.microsoft.com/office/drawing/2014/main" id="{ED082225-D54C-4110-87FF-1B16DA1C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708275"/>
            <a:ext cx="2449513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účastník</a:t>
            </a:r>
            <a:br>
              <a:rPr lang="cs-CZ" altLang="cs-CZ" sz="2400" b="1" dirty="0"/>
            </a:br>
            <a:r>
              <a:rPr lang="cs-CZ" altLang="cs-CZ" sz="1600" b="1" dirty="0"/>
              <a:t>(žák, návštěvník, </a:t>
            </a:r>
            <a:br>
              <a:rPr lang="cs-CZ" altLang="cs-CZ" sz="1600" b="1" dirty="0"/>
            </a:br>
            <a:r>
              <a:rPr lang="cs-CZ" altLang="cs-CZ" sz="1600" b="1" dirty="0"/>
              <a:t>sportovec, klient, …)</a:t>
            </a:r>
          </a:p>
        </p:txBody>
      </p:sp>
      <p:sp>
        <p:nvSpPr>
          <p:cNvPr id="5126" name="Oval 8">
            <a:extLst>
              <a:ext uri="{FF2B5EF4-FFF2-40B4-BE49-F238E27FC236}">
                <a16:creationId xmlns:a16="http://schemas.microsoft.com/office/drawing/2014/main" id="{416B7417-897C-499C-A8EC-C57054090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508500"/>
            <a:ext cx="2160587" cy="1441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podmínky</a:t>
            </a:r>
            <a:br>
              <a:rPr lang="cs-CZ" altLang="cs-CZ" sz="2400" b="1"/>
            </a:br>
            <a:r>
              <a:rPr lang="cs-CZ" altLang="cs-CZ" sz="2400" b="1"/>
              <a:t>sportovní</a:t>
            </a:r>
            <a:br>
              <a:rPr lang="cs-CZ" altLang="cs-CZ" sz="2400" b="1"/>
            </a:br>
            <a:r>
              <a:rPr lang="cs-CZ" altLang="cs-CZ" sz="2400" b="1"/>
              <a:t>edukace</a:t>
            </a:r>
          </a:p>
        </p:txBody>
      </p:sp>
      <p:sp>
        <p:nvSpPr>
          <p:cNvPr id="5127" name="Oval 9">
            <a:extLst>
              <a:ext uri="{FF2B5EF4-FFF2-40B4-BE49-F238E27FC236}">
                <a16:creationId xmlns:a16="http://schemas.microsoft.com/office/drawing/2014/main" id="{1F14B7B1-B7DA-481F-B77F-F6409E363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437063"/>
            <a:ext cx="2160587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prostředky</a:t>
            </a:r>
            <a:br>
              <a:rPr lang="cs-CZ" altLang="cs-CZ" sz="2400" b="1"/>
            </a:br>
            <a:r>
              <a:rPr lang="cs-CZ" altLang="cs-CZ" sz="2400" b="1"/>
              <a:t>sportovní</a:t>
            </a:r>
            <a:br>
              <a:rPr lang="cs-CZ" altLang="cs-CZ" sz="2400" b="1"/>
            </a:br>
            <a:r>
              <a:rPr lang="cs-CZ" altLang="cs-CZ" sz="2400" b="1"/>
              <a:t>edukace</a:t>
            </a:r>
          </a:p>
        </p:txBody>
      </p:sp>
      <p:sp>
        <p:nvSpPr>
          <p:cNvPr id="5128" name="Line 10">
            <a:extLst>
              <a:ext uri="{FF2B5EF4-FFF2-40B4-BE49-F238E27FC236}">
                <a16:creationId xmlns:a16="http://schemas.microsoft.com/office/drawing/2014/main" id="{0802F94D-789B-4E80-A7E2-D3D3460F6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3357563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Line 11">
            <a:extLst>
              <a:ext uri="{FF2B5EF4-FFF2-40B4-BE49-F238E27FC236}">
                <a16:creationId xmlns:a16="http://schemas.microsoft.com/office/drawing/2014/main" id="{565E898E-0C52-4ADF-ADDB-B8A01A65DE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2420938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0" name="Line 12">
            <a:extLst>
              <a:ext uri="{FF2B5EF4-FFF2-40B4-BE49-F238E27FC236}">
                <a16:creationId xmlns:a16="http://schemas.microsoft.com/office/drawing/2014/main" id="{17D8F077-D149-42C6-9C9C-EB41B49D9E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0425" y="2420938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1" name="Line 13">
            <a:extLst>
              <a:ext uri="{FF2B5EF4-FFF2-40B4-BE49-F238E27FC236}">
                <a16:creationId xmlns:a16="http://schemas.microsoft.com/office/drawing/2014/main" id="{3B1F1376-4A38-4978-BB5E-8ECDD1269B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1775" y="40052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2" name="Line 14">
            <a:extLst>
              <a:ext uri="{FF2B5EF4-FFF2-40B4-BE49-F238E27FC236}">
                <a16:creationId xmlns:a16="http://schemas.microsoft.com/office/drawing/2014/main" id="{AE76C431-29AF-4856-B583-EF4C8F9DEA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938" y="2781300"/>
            <a:ext cx="8636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3" name="Line 15">
            <a:extLst>
              <a:ext uri="{FF2B5EF4-FFF2-40B4-BE49-F238E27FC236}">
                <a16:creationId xmlns:a16="http://schemas.microsoft.com/office/drawing/2014/main" id="{75A7966F-6B57-4A7B-B8CC-420B254C5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51577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4" name="Line 16">
            <a:extLst>
              <a:ext uri="{FF2B5EF4-FFF2-40B4-BE49-F238E27FC236}">
                <a16:creationId xmlns:a16="http://schemas.microsoft.com/office/drawing/2014/main" id="{008A0A90-1CFC-495A-80E3-CC88FFBB8F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40052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Line 17">
            <a:extLst>
              <a:ext uri="{FF2B5EF4-FFF2-40B4-BE49-F238E27FC236}">
                <a16:creationId xmlns:a16="http://schemas.microsoft.com/office/drawing/2014/main" id="{4394DFA8-00EC-4664-9EFF-A433BCB5B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2781300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Line 18">
            <a:extLst>
              <a:ext uri="{FF2B5EF4-FFF2-40B4-BE49-F238E27FC236}">
                <a16:creationId xmlns:a16="http://schemas.microsoft.com/office/drawing/2014/main" id="{9C958CAC-1911-46D1-9A8A-6C957A060F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6100" y="371633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7" name="Line 19">
            <a:extLst>
              <a:ext uri="{FF2B5EF4-FFF2-40B4-BE49-F238E27FC236}">
                <a16:creationId xmlns:a16="http://schemas.microsoft.com/office/drawing/2014/main" id="{D96D0CFC-1AAE-4D7B-9519-27921F2C7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371633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8" name="Line 20">
            <a:extLst>
              <a:ext uri="{FF2B5EF4-FFF2-40B4-BE49-F238E27FC236}">
                <a16:creationId xmlns:a16="http://schemas.microsoft.com/office/drawing/2014/main" id="{0CC6B382-68F9-4A10-8C83-FDA6FF2EA2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2852738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9" name="Rectangle 21">
            <a:extLst>
              <a:ext uri="{FF2B5EF4-FFF2-40B4-BE49-F238E27FC236}">
                <a16:creationId xmlns:a16="http://schemas.microsoft.com/office/drawing/2014/main" id="{7A29242F-C39F-4081-9D78-66D7805A3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734050"/>
            <a:ext cx="2735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efekty sportovní</a:t>
            </a:r>
            <a:br>
              <a:rPr lang="cs-CZ" altLang="cs-CZ" sz="2400" b="1"/>
            </a:br>
            <a:r>
              <a:rPr lang="cs-CZ" altLang="cs-CZ" sz="2400" b="1"/>
              <a:t>edukace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30834D9-5FA8-406F-8B7A-CF8F2BFE2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3888" y="333375"/>
            <a:ext cx="7886700" cy="719138"/>
          </a:xfrm>
        </p:spPr>
        <p:txBody>
          <a:bodyPr/>
          <a:lstStyle/>
          <a:p>
            <a:r>
              <a:rPr lang="cs-CZ" altLang="cs-CZ" sz="4000" b="1">
                <a:solidFill>
                  <a:srgbClr val="FF0000"/>
                </a:solidFill>
              </a:rPr>
              <a:t>Historický výzkum (HV)</a:t>
            </a:r>
            <a:endParaRPr lang="cs-CZ" altLang="cs-CZ" sz="4000">
              <a:solidFill>
                <a:srgbClr val="FF0000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302A97C-811C-4C61-B279-190E4BA9F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196975"/>
            <a:ext cx="7886700" cy="53276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předmět </a:t>
            </a:r>
            <a:r>
              <a:rPr lang="cs-CZ" altLang="cs-CZ" sz="2800" dirty="0"/>
              <a:t>= komplexní dějiny lidstva, tzn. </a:t>
            </a:r>
            <a:r>
              <a:rPr lang="cs-CZ" altLang="cs-CZ" sz="2800" b="1" dirty="0">
                <a:solidFill>
                  <a:srgbClr val="FF0000"/>
                </a:solidFill>
              </a:rPr>
              <a:t>včetně </a:t>
            </a:r>
            <a:r>
              <a:rPr lang="cs-CZ" altLang="cs-CZ" sz="2800" b="1" dirty="0"/>
              <a:t>vzniku, vývoje, proměn a rozvoje </a:t>
            </a:r>
            <a:r>
              <a:rPr lang="cs-CZ" altLang="cs-CZ" sz="2800" b="1" dirty="0">
                <a:solidFill>
                  <a:srgbClr val="FF0000"/>
                </a:solidFill>
              </a:rPr>
              <a:t>SE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historický výzkum v pedagogice sportu = </a:t>
            </a:r>
            <a:r>
              <a:rPr lang="cs-CZ" altLang="cs-CZ" sz="2800" dirty="0"/>
              <a:t>klíčové problémy </a:t>
            </a:r>
            <a:r>
              <a:rPr lang="cs-CZ" altLang="cs-CZ" sz="2800" b="1" dirty="0">
                <a:solidFill>
                  <a:srgbClr val="FF0000"/>
                </a:solidFill>
              </a:rPr>
              <a:t>vývoje teorie a praxe SE = východisko </a:t>
            </a:r>
            <a:r>
              <a:rPr lang="cs-CZ" altLang="cs-CZ" sz="2800" dirty="0"/>
              <a:t>empirického výzkumu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empirický výzkum</a:t>
            </a:r>
            <a:r>
              <a:rPr lang="cs-CZ" altLang="cs-CZ" sz="2800" dirty="0"/>
              <a:t> = předmět reálně </a:t>
            </a:r>
            <a:r>
              <a:rPr lang="cs-CZ" altLang="cs-CZ" sz="2800" b="1" dirty="0"/>
              <a:t>existuje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X – historický výzkum</a:t>
            </a:r>
            <a:r>
              <a:rPr lang="cs-CZ" altLang="cs-CZ" sz="2800" dirty="0"/>
              <a:t> = </a:t>
            </a:r>
            <a:r>
              <a:rPr lang="cs-CZ" altLang="cs-CZ" sz="2800" b="1" dirty="0">
                <a:solidFill>
                  <a:srgbClr val="FF0000"/>
                </a:solidFill>
              </a:rPr>
              <a:t>objekt</a:t>
            </a:r>
            <a:r>
              <a:rPr lang="cs-CZ" altLang="cs-CZ" sz="2800" dirty="0"/>
              <a:t> vědeckého zájmu zde a nyní </a:t>
            </a:r>
            <a:r>
              <a:rPr lang="cs-CZ" altLang="cs-CZ" sz="2800" b="1" dirty="0">
                <a:solidFill>
                  <a:srgbClr val="FF0000"/>
                </a:solidFill>
              </a:rPr>
              <a:t>neexistuje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 </a:t>
            </a:r>
            <a:r>
              <a:rPr lang="cs-CZ" altLang="cs-CZ" sz="2800" dirty="0"/>
              <a:t>hlavní </a:t>
            </a:r>
            <a:r>
              <a:rPr lang="cs-CZ" altLang="cs-CZ" sz="2800" b="1" dirty="0">
                <a:solidFill>
                  <a:srgbClr val="FF0000"/>
                </a:solidFill>
              </a:rPr>
              <a:t>metoda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= </a:t>
            </a:r>
            <a:br>
              <a:rPr lang="cs-CZ" altLang="cs-CZ" sz="2800" dirty="0"/>
            </a:br>
            <a:r>
              <a:rPr lang="cs-CZ" altLang="cs-CZ" sz="2800" b="1" dirty="0"/>
              <a:t>analýza </a:t>
            </a:r>
            <a:r>
              <a:rPr lang="cs-CZ" altLang="cs-CZ" sz="2800" b="1" dirty="0">
                <a:solidFill>
                  <a:srgbClr val="FF0000"/>
                </a:solidFill>
              </a:rPr>
              <a:t>historických pramenů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typy pramenů </a:t>
            </a:r>
            <a:r>
              <a:rPr lang="cs-CZ" altLang="cs-CZ" sz="2800" b="1" dirty="0"/>
              <a:t>– primární + sekundární</a:t>
            </a:r>
          </a:p>
          <a:p>
            <a:pPr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B44E0AC-5F9A-4EE0-8E75-D36CF0842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886700" cy="719138"/>
          </a:xfrm>
        </p:spPr>
        <p:txBody>
          <a:bodyPr/>
          <a:lstStyle/>
          <a:p>
            <a:r>
              <a:rPr lang="cs-CZ" altLang="cs-CZ" sz="4000" b="1" dirty="0">
                <a:solidFill>
                  <a:srgbClr val="FF0000"/>
                </a:solidFill>
              </a:rPr>
              <a:t>Historický výzkum (</a:t>
            </a:r>
            <a:r>
              <a:rPr lang="cs-CZ" altLang="cs-CZ" sz="4000" b="1" dirty="0" err="1">
                <a:solidFill>
                  <a:srgbClr val="FF0000"/>
                </a:solidFill>
              </a:rPr>
              <a:t>HV</a:t>
            </a:r>
            <a:r>
              <a:rPr lang="cs-CZ" altLang="cs-CZ" sz="4000" b="1" dirty="0">
                <a:solidFill>
                  <a:srgbClr val="FF0000"/>
                </a:solidFill>
              </a:rPr>
              <a:t>)</a:t>
            </a:r>
            <a:endParaRPr lang="cs-CZ" altLang="cs-CZ" sz="40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FC6ECE7-F925-46A4-8896-78CFF8FA7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544" y="980729"/>
            <a:ext cx="8424936" cy="525656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cs-CZ" sz="2600" b="1" dirty="0"/>
              <a:t>Soudobé tendence HV i v pedagogice sportu: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sz="2600" b="1" dirty="0"/>
              <a:t>= </a:t>
            </a:r>
            <a:r>
              <a:rPr lang="cs-CZ" altLang="cs-CZ" sz="2600" dirty="0"/>
              <a:t>místo monografického bádání (např. jedna osobnost) konfrontace více historických dimenzí </a:t>
            </a:r>
            <a:r>
              <a:rPr lang="cs-CZ" altLang="cs-CZ" sz="2600" dirty="0">
                <a:sym typeface="Symbol" panose="05050102010706020507" pitchFamily="18" charset="2"/>
              </a:rPr>
              <a:t> </a:t>
            </a:r>
            <a:r>
              <a:rPr lang="cs-CZ" altLang="cs-CZ" sz="2600" b="1" dirty="0"/>
              <a:t>přehodnocení stereotypů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sz="2600" dirty="0"/>
              <a:t>(dějiny každodennosti) = detailní analýzy jednotlivých událostí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sz="2600" b="1" dirty="0">
                <a:solidFill>
                  <a:srgbClr val="FF0000"/>
                </a:solidFill>
              </a:rPr>
              <a:t> </a:t>
            </a:r>
            <a:r>
              <a:rPr lang="cs-CZ" altLang="cs-CZ" sz="2600" dirty="0"/>
              <a:t>(teleskop X mikroskop) = </a:t>
            </a:r>
            <a:br>
              <a:rPr lang="cs-CZ" altLang="cs-CZ" sz="2600" dirty="0"/>
            </a:br>
            <a:r>
              <a:rPr lang="cs-CZ" altLang="cs-CZ" sz="2600" dirty="0"/>
              <a:t>hluboká analýza vybraného fenoménu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HV soudobých dějin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orální historie </a:t>
            </a:r>
            <a:r>
              <a:rPr lang="cs-CZ" altLang="cs-CZ" sz="2600" b="1" dirty="0"/>
              <a:t>(narace)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solidFill>
                  <a:srgbClr val="FF0000"/>
                </a:solidFill>
              </a:rPr>
              <a:t>výzkum životního příběhu </a:t>
            </a:r>
            <a:br>
              <a:rPr lang="cs-CZ" altLang="cs-CZ" sz="2600" b="1" dirty="0">
                <a:solidFill>
                  <a:srgbClr val="FF0000"/>
                </a:solidFill>
              </a:rPr>
            </a:br>
            <a:r>
              <a:rPr lang="cs-CZ" altLang="cs-CZ" sz="2600" dirty="0"/>
              <a:t>(postupy blízké empirickému kvalitativnímu výzkumu)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B3C2014-0B57-4BFF-82DF-6842351F0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325562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FF0000"/>
                </a:solidFill>
              </a:rPr>
              <a:t>Teoretická (normativní, klasická) pedagogika sportu</a:t>
            </a:r>
            <a:r>
              <a:rPr lang="cs-CZ" altLang="cs-CZ" sz="4000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7655146-6883-4970-BB76-6173B3798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klasický pedagogický koncept </a:t>
            </a:r>
            <a:br>
              <a:rPr lang="cs-CZ" altLang="cs-CZ"/>
            </a:br>
            <a:r>
              <a:rPr lang="cs-CZ" altLang="cs-CZ"/>
              <a:t>(od Herbarta) = klíčová pozice patří cílům, které jsou normativní a jsou obtížně empiricky zdůvodnitelné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analogicky i </a:t>
            </a:r>
            <a:r>
              <a:rPr lang="cs-CZ" altLang="cs-CZ" b="1">
                <a:solidFill>
                  <a:srgbClr val="FF0000"/>
                </a:solidFill>
              </a:rPr>
              <a:t>pedagogika sportu</a:t>
            </a:r>
            <a:r>
              <a:rPr lang="cs-CZ" altLang="cs-CZ">
                <a:solidFill>
                  <a:srgbClr val="FF0000"/>
                </a:solidFill>
              </a:rPr>
              <a:t> </a:t>
            </a:r>
            <a:r>
              <a:rPr lang="cs-CZ" altLang="cs-CZ"/>
              <a:t>= nejen empirická, ale i </a:t>
            </a:r>
            <a:r>
              <a:rPr lang="cs-CZ" altLang="cs-CZ" b="1">
                <a:solidFill>
                  <a:srgbClr val="FF0000"/>
                </a:solidFill>
              </a:rPr>
              <a:t>teoretická (normativní, </a:t>
            </a:r>
            <a:r>
              <a:rPr lang="cs-CZ" altLang="cs-CZ">
                <a:solidFill>
                  <a:srgbClr val="FF0000"/>
                </a:solidFill>
              </a:rPr>
              <a:t>duchovědně orientovaná, klasická) </a:t>
            </a:r>
            <a:r>
              <a:rPr lang="cs-CZ" altLang="cs-CZ" b="1"/>
              <a:t>koncepce</a:t>
            </a: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klíčové = </a:t>
            </a:r>
            <a:r>
              <a:rPr lang="cs-CZ" altLang="cs-CZ" b="1">
                <a:solidFill>
                  <a:srgbClr val="FF0000"/>
                </a:solidFill>
              </a:rPr>
              <a:t>teleologické </a:t>
            </a:r>
            <a:r>
              <a:rPr lang="cs-CZ" altLang="cs-CZ"/>
              <a:t>směřování (vize, rozvoj, směřování, cíle, modely, …)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06D7D7D-8C44-4A0C-8E00-C16826914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6125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3300"/>
                </a:solidFill>
              </a:rPr>
              <a:t>Normativní pedagogika sportu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EE91C-D58E-4FCA-8814-C7A3FF50B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humanistická orientace</a:t>
            </a:r>
            <a:r>
              <a:rPr lang="cs-CZ" altLang="cs-CZ" b="1"/>
              <a:t> </a:t>
            </a:r>
            <a:r>
              <a:rPr lang="cs-CZ" altLang="cs-CZ"/>
              <a:t>– podstatný úkol pedagogiky sportu = </a:t>
            </a:r>
            <a:r>
              <a:rPr lang="cs-CZ" altLang="cs-CZ" b="1"/>
              <a:t>identifikace </a:t>
            </a:r>
            <a:br>
              <a:rPr lang="cs-CZ" altLang="cs-CZ" b="1"/>
            </a:br>
            <a:r>
              <a:rPr lang="cs-CZ" altLang="cs-CZ" b="1"/>
              <a:t>a reflexe obrazů člověka </a:t>
            </a:r>
            <a:r>
              <a:rPr lang="cs-CZ" altLang="cs-CZ"/>
              <a:t>(Prohl, 2006) </a:t>
            </a:r>
          </a:p>
          <a:p>
            <a:pPr eaLnBrk="1" hangingPunct="1"/>
            <a:r>
              <a:rPr lang="cs-CZ" altLang="cs-CZ"/>
              <a:t>charakteristické = </a:t>
            </a:r>
            <a:r>
              <a:rPr lang="cs-CZ" altLang="cs-CZ" b="1">
                <a:solidFill>
                  <a:srgbClr val="CC3300"/>
                </a:solidFill>
              </a:rPr>
              <a:t>diskuse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/>
              <a:t>o </a:t>
            </a:r>
            <a:r>
              <a:rPr lang="cs-CZ" altLang="cs-CZ" b="1"/>
              <a:t>hodnotách</a:t>
            </a:r>
            <a:r>
              <a:rPr lang="cs-CZ" altLang="cs-CZ"/>
              <a:t>, </a:t>
            </a:r>
            <a:r>
              <a:rPr lang="cs-CZ" altLang="cs-CZ" b="1"/>
              <a:t>cílech </a:t>
            </a:r>
            <a:r>
              <a:rPr lang="cs-CZ" altLang="cs-CZ"/>
              <a:t>a </a:t>
            </a:r>
            <a:r>
              <a:rPr lang="cs-CZ" altLang="cs-CZ" b="1"/>
              <a:t>normách </a:t>
            </a:r>
            <a:r>
              <a:rPr lang="cs-CZ" altLang="cs-CZ"/>
              <a:t>sportovní edukace</a:t>
            </a:r>
          </a:p>
          <a:p>
            <a:pPr eaLnBrk="1" hangingPunct="1"/>
            <a:r>
              <a:rPr lang="cs-CZ" altLang="cs-CZ"/>
              <a:t>normativní pedagogika sportu </a:t>
            </a:r>
            <a:br>
              <a:rPr lang="cs-CZ" altLang="cs-CZ"/>
            </a:br>
            <a:r>
              <a:rPr lang="cs-CZ" altLang="cs-CZ"/>
              <a:t>má </a:t>
            </a:r>
            <a:r>
              <a:rPr lang="cs-CZ" altLang="cs-CZ" b="1">
                <a:solidFill>
                  <a:srgbClr val="CC3300"/>
                </a:solidFill>
              </a:rPr>
              <a:t>vztah k filozofii a etice sportu</a:t>
            </a:r>
            <a:r>
              <a:rPr lang="cs-CZ" altLang="cs-CZ" b="1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DC557DD-E5D8-4A23-BC60-170AF7F44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1212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3300"/>
                </a:solidFill>
              </a:rPr>
              <a:t>Normativní pedagogika sportu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E9102C-DC22-4057-8FE0-F5FE03369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53292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CC3300"/>
                </a:solidFill>
              </a:rPr>
              <a:t>Typické otázky:</a:t>
            </a:r>
            <a:r>
              <a:rPr lang="cs-CZ" altLang="cs-CZ" b="1"/>
              <a:t> </a:t>
            </a:r>
          </a:p>
          <a:p>
            <a:pPr eaLnBrk="1" hangingPunct="1"/>
            <a:r>
              <a:rPr lang="cs-CZ" altLang="cs-CZ"/>
              <a:t>Co tvoří klíčové cíle sportovní edukace?</a:t>
            </a:r>
          </a:p>
          <a:p>
            <a:pPr eaLnBrk="1" hangingPunct="1"/>
            <a:r>
              <a:rPr lang="cs-CZ" altLang="cs-CZ"/>
              <a:t>Podporují vytčené cíle sportovní edukace </a:t>
            </a:r>
            <a:br>
              <a:rPr lang="cs-CZ" altLang="cs-CZ"/>
            </a:br>
            <a:r>
              <a:rPr lang="cs-CZ" altLang="cs-CZ"/>
              <a:t>rozvoj osobnosti nebo ji poškozují?</a:t>
            </a:r>
          </a:p>
          <a:p>
            <a:pPr eaLnBrk="1" hangingPunct="1"/>
            <a:r>
              <a:rPr lang="cs-CZ" altLang="cs-CZ"/>
              <a:t>Můžeme stanovených cílů sportovní edukace dosáhnout?</a:t>
            </a:r>
          </a:p>
          <a:p>
            <a:pPr eaLnBrk="1" hangingPunct="1"/>
            <a:r>
              <a:rPr lang="cs-CZ" altLang="cs-CZ"/>
              <a:t>Proč dané cíle můžeme nebo nemůže splnit?</a:t>
            </a:r>
          </a:p>
          <a:p>
            <a:pPr eaLnBrk="1" hangingPunct="1"/>
            <a:r>
              <a:rPr lang="cs-CZ" altLang="cs-CZ"/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1913</Words>
  <Application>Microsoft Office PowerPoint</Application>
  <PresentationFormat>Předvádění na obrazovce (4:3)</PresentationFormat>
  <Paragraphs>204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Symbol</vt:lpstr>
      <vt:lpstr>Wingdings</vt:lpstr>
      <vt:lpstr>Výchozí návrh</vt:lpstr>
      <vt:lpstr>Empirická  pedagogika sportu  (dc4903)   Vladimír Jůva juva@fsps.muni.cz  10. 12. 2020</vt:lpstr>
      <vt:lpstr>Výzkumné pole PgS:</vt:lpstr>
      <vt:lpstr>Výzkumné pole PgS:</vt:lpstr>
      <vt:lpstr>Výzkumné pole PgS = SE</vt:lpstr>
      <vt:lpstr>Historický výzkum (HV)</vt:lpstr>
      <vt:lpstr>Historický výzkum (HV)</vt:lpstr>
      <vt:lpstr>Teoretická (normativní, klasická) pedagogika sportu </vt:lpstr>
      <vt:lpstr>Normativní pedagogika sportu</vt:lpstr>
      <vt:lpstr>Normativní pedagogika sportu</vt:lpstr>
      <vt:lpstr>Normativní pedagogika sportu</vt:lpstr>
      <vt:lpstr>Normativní pedagogika sportu</vt:lpstr>
      <vt:lpstr>Normativní pedagogika sportu</vt:lpstr>
      <vt:lpstr>Empirická pedagogika sportu 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Kritická pedagogika sportu</vt:lpstr>
      <vt:lpstr>Typy výzkumů v PgS:</vt:lpstr>
      <vt:lpstr>Prezentace aplikace PowerPoint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Prezentace aplikace PowerPoint</vt:lpstr>
    </vt:vector>
  </TitlesOfParts>
  <Company>FSpS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Jůva</dc:creator>
  <cp:lastModifiedBy>Vladimír Jůva</cp:lastModifiedBy>
  <cp:revision>67</cp:revision>
  <dcterms:created xsi:type="dcterms:W3CDTF">2007-10-31T13:59:20Z</dcterms:created>
  <dcterms:modified xsi:type="dcterms:W3CDTF">2020-12-09T08:27:46Z</dcterms:modified>
</cp:coreProperties>
</file>