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48" r:id="rId1"/>
  </p:sldMasterIdLst>
  <p:sldIdLst>
    <p:sldId id="323" r:id="rId2"/>
    <p:sldId id="260" r:id="rId3"/>
    <p:sldId id="262" r:id="rId4"/>
    <p:sldId id="263" r:id="rId5"/>
    <p:sldId id="264" r:id="rId6"/>
    <p:sldId id="265" r:id="rId7"/>
    <p:sldId id="267" r:id="rId8"/>
    <p:sldId id="320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334" r:id="rId19"/>
    <p:sldId id="277" r:id="rId20"/>
    <p:sldId id="278" r:id="rId21"/>
    <p:sldId id="279" r:id="rId22"/>
    <p:sldId id="280" r:id="rId23"/>
    <p:sldId id="282" r:id="rId24"/>
    <p:sldId id="283" r:id="rId25"/>
    <p:sldId id="284" r:id="rId26"/>
    <p:sldId id="333" r:id="rId27"/>
    <p:sldId id="286" r:id="rId28"/>
    <p:sldId id="326" r:id="rId29"/>
    <p:sldId id="287" r:id="rId30"/>
    <p:sldId id="291" r:id="rId31"/>
    <p:sldId id="292" r:id="rId32"/>
    <p:sldId id="327" r:id="rId33"/>
    <p:sldId id="293" r:id="rId34"/>
    <p:sldId id="330" r:id="rId35"/>
    <p:sldId id="303" r:id="rId36"/>
    <p:sldId id="307" r:id="rId37"/>
    <p:sldId id="308" r:id="rId38"/>
    <p:sldId id="295" r:id="rId39"/>
    <p:sldId id="296" r:id="rId40"/>
    <p:sldId id="297" r:id="rId41"/>
    <p:sldId id="298" r:id="rId42"/>
    <p:sldId id="299" r:id="rId43"/>
    <p:sldId id="290" r:id="rId44"/>
    <p:sldId id="300" r:id="rId45"/>
    <p:sldId id="311" r:id="rId46"/>
    <p:sldId id="315" r:id="rId47"/>
    <p:sldId id="258" r:id="rId48"/>
    <p:sldId id="259" r:id="rId49"/>
    <p:sldId id="335" r:id="rId50"/>
    <p:sldId id="261" r:id="rId51"/>
    <p:sldId id="338" r:id="rId52"/>
    <p:sldId id="339" r:id="rId5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>
          <p15:clr>
            <a:srgbClr val="A4A3A4"/>
          </p15:clr>
        </p15:guide>
        <p15:guide id="2" pos="2759">
          <p15:clr>
            <a:srgbClr val="A4A3A4"/>
          </p15:clr>
        </p15:guide>
        <p15:guide id="3" pos="522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27" autoAdjust="0"/>
    <p:restoredTop sz="90929"/>
  </p:normalViewPr>
  <p:slideViewPr>
    <p:cSldViewPr snapToGrid="0">
      <p:cViewPr varScale="1">
        <p:scale>
          <a:sx n="86" d="100"/>
          <a:sy n="86" d="100"/>
        </p:scale>
        <p:origin x="1618" y="58"/>
      </p:cViewPr>
      <p:guideLst>
        <p:guide orient="horz" pos="2184"/>
        <p:guide pos="2759"/>
        <p:guide pos="522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2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3583983-B535-4DDE-8137-4D4A8DDE80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0ED584E-AFF0-4B94-8165-D8F830C64B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927F42B-1966-4168-B8D5-5D19DAB405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92C1D-93D7-476A-994E-FFD8617553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89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076B150-C98A-4D26-A56D-2852CA04FD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9BD89E-BEDA-443A-A5AD-640468AB3D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63F11D8-7E86-4F91-8E31-0E76BB9396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A320F-FD5F-4DA8-8BAA-2C44DFBD1B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6009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00D53FF-01D6-4EFB-A2E5-EBB20CC8CE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EF3E27-7D35-4F91-BB54-DBD470F24A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A46DB63-C591-4328-A1F8-7DD46A7454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B5FFD-16DC-41E8-B366-105AA9CEE2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818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6B38DAA-F4F5-4625-9A35-C4FCA34BDC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C30EFA-6CE0-48FC-96F0-68FFEA7FE1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DD847E5-386E-4C3C-AC54-AC8725FEFA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CA925-9BEE-4AF5-8A98-54D78C015F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4635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64B89D7-AAD2-4CB0-82D4-130F931806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86BB770-953F-4D5E-91F5-B9F283032A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B9FD41D-5D04-4362-ABD2-84D13236F5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1699B-484E-48D8-8153-B06FE5DE93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0813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8C41E9-C239-4740-A6EB-C24130D750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22A25B-F123-42D6-8ED6-242C1F3D74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C58196-BA00-4623-BA9E-75DA31D63E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0E34A-AA68-461D-9992-029304D213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9788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A7A848E-54BC-4F57-81CE-8480FED49E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E3C4B83-4C1F-493D-90D5-10D073F5D9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2877913-4345-411B-B71F-C22920F1D8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EC0F9-2EDD-425C-82FB-7E8BE7AEF8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0267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2D2973C-1B5E-4087-A8BA-CFC0C5DA41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0B7AD2A-7DA3-4742-A54C-91DC268463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25A4F8F-5CE5-4152-97A8-36D49C81B9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7BFC53-9BB7-40D9-9D03-8073829022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8932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97F4E69-7639-472A-A317-B5A8D2928F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7462479-76FA-4BC0-ADBF-58DD14749C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F6A8034-8090-4B11-8031-B03D1263A6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C1DA2-3FE3-4E1F-B6F4-71606B322C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9875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B08884-DBD4-4159-BB5B-FE353F5024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BD8E93-DE88-40F1-9093-A7BF327360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CD4E29-B5C7-4415-B8B2-2DE52F6CB3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1D376-6BF6-4D95-A9AB-BF9C12D888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710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9971A0-5C41-4F5B-9EB6-6E958C3874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ED26AC-12AD-41D2-8232-F8B8707BD8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E52372-90BE-4B05-9EDD-B59F928C93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41EF9-93C1-4143-A3C5-B4EBB0DD93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0239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120778E-C776-4A26-A604-F10F6F173F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D2EB5B0-9834-468E-A982-4039F67AC8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8A2A434-3840-4F63-955C-B3D3984FB61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C678258-6C22-4055-9DFC-8E37E14CE30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D948CE2-C7CF-4DEC-9883-A41B0C8194C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6ED31317-89C3-407F-8190-BAF31E0787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3" name="Text Box 7">
            <a:extLst>
              <a:ext uri="{FF2B5EF4-FFF2-40B4-BE49-F238E27FC236}">
                <a16:creationId xmlns:a16="http://schemas.microsoft.com/office/drawing/2014/main" id="{9E7DB491-AE92-4FA5-B9D9-5581DFA47A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565150"/>
            <a:ext cx="2051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 b="1">
                <a:latin typeface="Arial" panose="020B0604020202020204" pitchFamily="34" charset="0"/>
              </a:rPr>
              <a:t>C H A P T E R    4</a:t>
            </a:r>
            <a:endParaRPr lang="en-US" altLang="en-US" b="1">
              <a:latin typeface="Arial" panose="020B0604020202020204" pitchFamily="34" charset="0"/>
            </a:endParaRPr>
          </a:p>
        </p:txBody>
      </p:sp>
      <p:sp>
        <p:nvSpPr>
          <p:cNvPr id="70664" name="Line 8">
            <a:extLst>
              <a:ext uri="{FF2B5EF4-FFF2-40B4-BE49-F238E27FC236}">
                <a16:creationId xmlns:a16="http://schemas.microsoft.com/office/drawing/2014/main" id="{14405AB6-2B0C-4405-A51A-8BEC77FB4E92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150" y="571500"/>
            <a:ext cx="7981950" cy="1588"/>
          </a:xfrm>
          <a:prstGeom prst="line">
            <a:avLst/>
          </a:prstGeom>
          <a:noFill/>
          <a:ln w="31750">
            <a:solidFill>
              <a:srgbClr val="FF945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0665" name="AutoShape 9">
            <a:extLst>
              <a:ext uri="{FF2B5EF4-FFF2-40B4-BE49-F238E27FC236}">
                <a16:creationId xmlns:a16="http://schemas.microsoft.com/office/drawing/2014/main" id="{AF7F5B16-FEE9-4B0A-91FD-F795D2696F2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353425" y="663575"/>
            <a:ext cx="223838" cy="192088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70666" name="AutoShape 10">
            <a:extLst>
              <a:ext uri="{FF2B5EF4-FFF2-40B4-BE49-F238E27FC236}">
                <a16:creationId xmlns:a16="http://schemas.microsoft.com/office/drawing/2014/main" id="{7E1F5D69-FE30-4A2F-9D9D-3AA671B4442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085138" y="663575"/>
            <a:ext cx="223838" cy="192087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rgbClr val="000075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70667" name="AutoShape 11">
            <a:extLst>
              <a:ext uri="{FF2B5EF4-FFF2-40B4-BE49-F238E27FC236}">
                <a16:creationId xmlns:a16="http://schemas.microsoft.com/office/drawing/2014/main" id="{812C1D1D-07FE-40B2-8BBE-820B687C109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820025" y="663575"/>
            <a:ext cx="223838" cy="192088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70668" name="Text Box 12">
            <a:extLst>
              <a:ext uri="{FF2B5EF4-FFF2-40B4-BE49-F238E27FC236}">
                <a16:creationId xmlns:a16="http://schemas.microsoft.com/office/drawing/2014/main" id="{829D21FE-6E7E-45F0-9225-87E4D65D2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" y="1511300"/>
            <a:ext cx="8005763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5591C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en-US" sz="4000" b="1">
                <a:latin typeface="Arial" panose="020B0604020202020204" pitchFamily="34" charset="0"/>
              </a:rPr>
              <a:t>METABOLISM, ENERGY, AND THE BASIC ENERGY SYSTEMS</a:t>
            </a:r>
          </a:p>
        </p:txBody>
      </p:sp>
      <p:pic>
        <p:nvPicPr>
          <p:cNvPr id="70671" name="Picture 15">
            <a:extLst>
              <a:ext uri="{FF2B5EF4-FFF2-40B4-BE49-F238E27FC236}">
                <a16:creationId xmlns:a16="http://schemas.microsoft.com/office/drawing/2014/main" id="{D147E883-EA06-4A65-B29B-9A90AF201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" t="11769" b="13760"/>
          <a:stretch>
            <a:fillRect/>
          </a:stretch>
        </p:blipFill>
        <p:spPr bwMode="auto">
          <a:xfrm>
            <a:off x="833438" y="3049588"/>
            <a:ext cx="3127375" cy="30464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73" name="Picture 17">
            <a:extLst>
              <a:ext uri="{FF2B5EF4-FFF2-40B4-BE49-F238E27FC236}">
                <a16:creationId xmlns:a16="http://schemas.microsoft.com/office/drawing/2014/main" id="{5A6FE7D5-7659-4895-A213-EFAF8B7E2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31"/>
          <a:stretch>
            <a:fillRect/>
          </a:stretch>
        </p:blipFill>
        <p:spPr bwMode="auto">
          <a:xfrm>
            <a:off x="4110038" y="3048000"/>
            <a:ext cx="4195762" cy="3048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0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0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0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3" grpId="0" autoUpdateAnimBg="0"/>
      <p:bldP spid="70668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>
            <a:extLst>
              <a:ext uri="{FF2B5EF4-FFF2-40B4-BE49-F238E27FC236}">
                <a16:creationId xmlns:a16="http://schemas.microsoft.com/office/drawing/2014/main" id="{37BF3502-3076-4645-90F4-7049E1071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52425"/>
            <a:ext cx="2286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000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chemeClr val="accent2"/>
                </a:solidFill>
                <a:latin typeface="Arial" panose="020B0604020202020204" pitchFamily="34" charset="0"/>
              </a:rPr>
              <a:t>Key Points</a:t>
            </a:r>
            <a:endParaRPr lang="en-US" altLang="en-US" b="1">
              <a:latin typeface="Arial" panose="020B0604020202020204" pitchFamily="34" charset="0"/>
            </a:endParaRPr>
          </a:p>
        </p:txBody>
      </p:sp>
      <p:sp>
        <p:nvSpPr>
          <p:cNvPr id="15365" name="Text Box 5">
            <a:extLst>
              <a:ext uri="{FF2B5EF4-FFF2-40B4-BE49-F238E27FC236}">
                <a16:creationId xmlns:a16="http://schemas.microsoft.com/office/drawing/2014/main" id="{44FE2521-B2E7-48E1-94E0-BFF86AAF0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1828800"/>
            <a:ext cx="62484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000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 Carbohydrate, fats, and protein provide us with fuel that our bodies convert to ATP.</a:t>
            </a:r>
          </a:p>
        </p:txBody>
      </p:sp>
      <p:sp>
        <p:nvSpPr>
          <p:cNvPr id="15366" name="Text Box 6">
            <a:extLst>
              <a:ext uri="{FF2B5EF4-FFF2-40B4-BE49-F238E27FC236}">
                <a16:creationId xmlns:a16="http://schemas.microsoft.com/office/drawing/2014/main" id="{664E4837-302B-46B8-B25B-E20F0DE091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266825"/>
            <a:ext cx="6477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800" b="1">
                <a:solidFill>
                  <a:srgbClr val="FF3300"/>
                </a:solidFill>
                <a:latin typeface="Arial" panose="020B0604020202020204" pitchFamily="34" charset="0"/>
              </a:rPr>
              <a:t>Energy for Cellular Metabolism</a:t>
            </a:r>
          </a:p>
        </p:txBody>
      </p:sp>
      <p:sp>
        <p:nvSpPr>
          <p:cNvPr id="15367" name="Text Box 7">
            <a:extLst>
              <a:ext uri="{FF2B5EF4-FFF2-40B4-BE49-F238E27FC236}">
                <a16:creationId xmlns:a16="http://schemas.microsoft.com/office/drawing/2014/main" id="{95B9BD8B-1491-4BE6-A10B-444E67E98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3581400"/>
            <a:ext cx="66294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000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 Carbohydrate and protein provide about </a:t>
            </a:r>
            <a:br>
              <a:rPr lang="en-US" altLang="en-US">
                <a:latin typeface="Arial" panose="020B0604020202020204" pitchFamily="34" charset="0"/>
              </a:rPr>
            </a:br>
            <a:r>
              <a:rPr lang="en-US" altLang="en-US">
                <a:latin typeface="Arial" panose="020B0604020202020204" pitchFamily="34" charset="0"/>
              </a:rPr>
              <a:t>4.1 kcal/g while fat provides about 9.4 kcal/g.</a:t>
            </a:r>
          </a:p>
        </p:txBody>
      </p:sp>
      <p:sp>
        <p:nvSpPr>
          <p:cNvPr id="15368" name="Text Box 8">
            <a:extLst>
              <a:ext uri="{FF2B5EF4-FFF2-40B4-BE49-F238E27FC236}">
                <a16:creationId xmlns:a16="http://schemas.microsoft.com/office/drawing/2014/main" id="{6AF59120-6879-4EC6-A310-B8D9D330F5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4419600"/>
            <a:ext cx="62484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000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 Carbohydrate energy is more accessible </a:t>
            </a:r>
            <a:br>
              <a:rPr lang="en-US" altLang="en-US">
                <a:latin typeface="Arial" panose="020B0604020202020204" pitchFamily="34" charset="0"/>
              </a:rPr>
            </a:br>
            <a:r>
              <a:rPr lang="en-US" altLang="en-US">
                <a:latin typeface="Arial" panose="020B0604020202020204" pitchFamily="34" charset="0"/>
              </a:rPr>
              <a:t>to the muscles than protein or fat.</a:t>
            </a:r>
          </a:p>
        </p:txBody>
      </p:sp>
      <p:sp>
        <p:nvSpPr>
          <p:cNvPr id="15369" name="Text Box 9">
            <a:extLst>
              <a:ext uri="{FF2B5EF4-FFF2-40B4-BE49-F238E27FC236}">
                <a16:creationId xmlns:a16="http://schemas.microsoft.com/office/drawing/2014/main" id="{19772C61-0CA0-42DC-86FD-27D81194E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2667000"/>
            <a:ext cx="5791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3838" indent="-2238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latin typeface="Wingdings" panose="05000000000000000000" pitchFamily="2" charset="2"/>
              </a:rPr>
              <a:t>w</a:t>
            </a:r>
            <a:r>
              <a:rPr lang="en-US" altLang="en-US"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Arial" panose="020B0604020202020204" pitchFamily="34" charset="0"/>
                <a:cs typeface="Times New Roman" panose="02020603050405020304" pitchFamily="18" charset="0"/>
              </a:rPr>
              <a:t>ATP is the high-energy compound released and stored within our cells.</a:t>
            </a:r>
            <a:r>
              <a:rPr lang="en-US" altLang="en-US"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utoUpdateAnimBg="0"/>
      <p:bldP spid="15365" grpId="0" autoUpdateAnimBg="0"/>
      <p:bldP spid="15366" grpId="0" autoUpdateAnimBg="0"/>
      <p:bldP spid="15367" grpId="0" autoUpdateAnimBg="0"/>
      <p:bldP spid="15368" grpId="0" autoUpdateAnimBg="0"/>
      <p:bldP spid="15369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>
            <a:extLst>
              <a:ext uri="{FF2B5EF4-FFF2-40B4-BE49-F238E27FC236}">
                <a16:creationId xmlns:a16="http://schemas.microsoft.com/office/drawing/2014/main" id="{C588565B-DF39-43F3-95CA-1082E90229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31950"/>
            <a:ext cx="830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1. ATP-PCr system (phosphagen system)—cytoplasm</a:t>
            </a:r>
          </a:p>
        </p:txBody>
      </p:sp>
      <p:sp>
        <p:nvSpPr>
          <p:cNvPr id="16388" name="Text Box 4">
            <a:extLst>
              <a:ext uri="{FF2B5EF4-FFF2-40B4-BE49-F238E27FC236}">
                <a16:creationId xmlns:a16="http://schemas.microsoft.com/office/drawing/2014/main" id="{AEDF39EE-BFC8-4EEE-AB9B-0C1E790F1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174875"/>
            <a:ext cx="830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2. Glycolytic system—cytoplasm</a:t>
            </a:r>
          </a:p>
        </p:txBody>
      </p:sp>
      <p:sp>
        <p:nvSpPr>
          <p:cNvPr id="16389" name="Text Box 5">
            <a:extLst>
              <a:ext uri="{FF2B5EF4-FFF2-40B4-BE49-F238E27FC236}">
                <a16:creationId xmlns:a16="http://schemas.microsoft.com/office/drawing/2014/main" id="{E9BF558F-3C64-42CA-8B71-110758913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708275"/>
            <a:ext cx="830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3. Oxidative system—mitochondria or powerhouses of cell</a:t>
            </a:r>
          </a:p>
        </p:txBody>
      </p:sp>
      <p:sp>
        <p:nvSpPr>
          <p:cNvPr id="16390" name="Text Box 6">
            <a:extLst>
              <a:ext uri="{FF2B5EF4-FFF2-40B4-BE49-F238E27FC236}">
                <a16:creationId xmlns:a16="http://schemas.microsoft.com/office/drawing/2014/main" id="{2DF28BAE-9077-470D-8085-F7724A564E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Basic Energy Systems</a:t>
            </a:r>
          </a:p>
        </p:txBody>
      </p:sp>
      <p:pic>
        <p:nvPicPr>
          <p:cNvPr id="16391" name="Picture 7">
            <a:extLst>
              <a:ext uri="{FF2B5EF4-FFF2-40B4-BE49-F238E27FC236}">
                <a16:creationId xmlns:a16="http://schemas.microsoft.com/office/drawing/2014/main" id="{D947D2AD-28DA-4FD1-A5BA-0EF832CB5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962400"/>
            <a:ext cx="2660650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utoUpdateAnimBg="0"/>
      <p:bldP spid="16388" grpId="0" autoUpdateAnimBg="0"/>
      <p:bldP spid="16389" grpId="0" autoUpdateAnimBg="0"/>
      <p:bldP spid="16390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>
            <a:extLst>
              <a:ext uri="{FF2B5EF4-FFF2-40B4-BE49-F238E27FC236}">
                <a16:creationId xmlns:a16="http://schemas.microsoft.com/office/drawing/2014/main" id="{2A1110FE-F317-43B7-9EA1-52946E4BC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33400"/>
            <a:ext cx="8763000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ATP MOLECULE</a:t>
            </a:r>
            <a:endParaRPr lang="en-US" altLang="en-US" b="1">
              <a:latin typeface="Arial" panose="020B0604020202020204" pitchFamily="34" charset="0"/>
            </a:endParaRPr>
          </a:p>
        </p:txBody>
      </p:sp>
      <p:pic>
        <p:nvPicPr>
          <p:cNvPr id="17415" name="Picture 7">
            <a:extLst>
              <a:ext uri="{FF2B5EF4-FFF2-40B4-BE49-F238E27FC236}">
                <a16:creationId xmlns:a16="http://schemas.microsoft.com/office/drawing/2014/main" id="{57C5A2EE-2232-4404-88B5-6FCD97B4A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" t="10519" r="4247" b="4741"/>
          <a:stretch>
            <a:fillRect/>
          </a:stretch>
        </p:blipFill>
        <p:spPr bwMode="auto">
          <a:xfrm>
            <a:off x="139700" y="1636713"/>
            <a:ext cx="8836025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>
            <a:extLst>
              <a:ext uri="{FF2B5EF4-FFF2-40B4-BE49-F238E27FC236}">
                <a16:creationId xmlns:a16="http://schemas.microsoft.com/office/drawing/2014/main" id="{5DFB6B59-B664-491C-AFD4-69B2D9735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1" r="6876" b="16780"/>
          <a:stretch>
            <a:fillRect/>
          </a:stretch>
        </p:blipFill>
        <p:spPr bwMode="auto">
          <a:xfrm>
            <a:off x="127000" y="3803650"/>
            <a:ext cx="8836025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>
            <a:extLst>
              <a:ext uri="{FF2B5EF4-FFF2-40B4-BE49-F238E27FC236}">
                <a16:creationId xmlns:a16="http://schemas.microsoft.com/office/drawing/2014/main" id="{5FB4BC0C-D757-4DDD-BA0C-F3E01A3C3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3400" b="1" dirty="0">
                <a:solidFill>
                  <a:schemeClr val="accent2"/>
                </a:solidFill>
                <a:latin typeface="Arial" panose="020B0604020202020204" pitchFamily="34" charset="0"/>
              </a:rPr>
              <a:t>1) </a:t>
            </a:r>
            <a:r>
              <a:rPr lang="en-US" altLang="en-US" sz="3400" b="1" dirty="0">
                <a:solidFill>
                  <a:schemeClr val="accent2"/>
                </a:solidFill>
                <a:latin typeface="Arial" panose="020B0604020202020204" pitchFamily="34" charset="0"/>
              </a:rPr>
              <a:t>ATP-</a:t>
            </a:r>
            <a:r>
              <a:rPr lang="en-US" altLang="en-US" sz="3400" b="1" dirty="0" err="1">
                <a:solidFill>
                  <a:schemeClr val="accent2"/>
                </a:solidFill>
                <a:latin typeface="Arial" panose="020B0604020202020204" pitchFamily="34" charset="0"/>
              </a:rPr>
              <a:t>PCr</a:t>
            </a:r>
            <a:r>
              <a:rPr lang="en-US" altLang="en-US" sz="3400" b="1" dirty="0">
                <a:solidFill>
                  <a:schemeClr val="accent2"/>
                </a:solidFill>
                <a:latin typeface="Arial" panose="020B0604020202020204" pitchFamily="34" charset="0"/>
              </a:rPr>
              <a:t> System</a:t>
            </a:r>
          </a:p>
        </p:txBody>
      </p:sp>
      <p:sp>
        <p:nvSpPr>
          <p:cNvPr id="18436" name="Text Box 4">
            <a:extLst>
              <a:ext uri="{FF2B5EF4-FFF2-40B4-BE49-F238E27FC236}">
                <a16:creationId xmlns:a16="http://schemas.microsoft.com/office/drawing/2014/main" id="{628262C9-2395-41AB-954C-212BB6F95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31950"/>
            <a:ext cx="83058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This system can prevent energy depletion by quickly reforming ATP from ADP and P</a:t>
            </a:r>
            <a:r>
              <a:rPr lang="en-US" altLang="en-US" baseline="-25000">
                <a:latin typeface="Arial" panose="020B0604020202020204" pitchFamily="34" charset="0"/>
              </a:rPr>
              <a:t>i</a:t>
            </a:r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8437" name="Text Box 5">
            <a:extLst>
              <a:ext uri="{FF2B5EF4-FFF2-40B4-BE49-F238E27FC236}">
                <a16:creationId xmlns:a16="http://schemas.microsoft.com/office/drawing/2014/main" id="{62512FC1-3A4E-463D-AE1D-A0BC8C859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478088"/>
            <a:ext cx="83820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This process is anaerobic—it occurs without oxygen.</a:t>
            </a:r>
          </a:p>
        </p:txBody>
      </p:sp>
      <p:sp>
        <p:nvSpPr>
          <p:cNvPr id="18438" name="Text Box 6">
            <a:extLst>
              <a:ext uri="{FF2B5EF4-FFF2-40B4-BE49-F238E27FC236}">
                <a16:creationId xmlns:a16="http://schemas.microsoft.com/office/drawing/2014/main" id="{48A8D161-6BBE-4C31-8905-360D6F5612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978150"/>
            <a:ext cx="838200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1 mole of ATP is produced per 1 mole of </a:t>
            </a:r>
            <a:br>
              <a:rPr lang="en-US" altLang="en-US">
                <a:latin typeface="Arial" panose="020B0604020202020204" pitchFamily="34" charset="0"/>
              </a:rPr>
            </a:br>
            <a:r>
              <a:rPr lang="en-US" altLang="en-US">
                <a:latin typeface="Arial" panose="020B0604020202020204" pitchFamily="34" charset="0"/>
              </a:rPr>
              <a:t>phosphocreatine (PCr). The energy from the breakdown of PCr is not used for cellular work but solely for regenerating ATP.</a:t>
            </a:r>
          </a:p>
        </p:txBody>
      </p:sp>
      <p:pic>
        <p:nvPicPr>
          <p:cNvPr id="18439" name="Picture 7">
            <a:extLst>
              <a:ext uri="{FF2B5EF4-FFF2-40B4-BE49-F238E27FC236}">
                <a16:creationId xmlns:a16="http://schemas.microsoft.com/office/drawing/2014/main" id="{45F2F888-F1A7-4451-9599-AB38887AF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4724400"/>
            <a:ext cx="2741613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utoUpdateAnimBg="0"/>
      <p:bldP spid="18436" grpId="0" autoUpdateAnimBg="0"/>
      <p:bldP spid="18437" grpId="0" autoUpdateAnimBg="0"/>
      <p:bldP spid="18438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3">
            <a:extLst>
              <a:ext uri="{FF2B5EF4-FFF2-40B4-BE49-F238E27FC236}">
                <a16:creationId xmlns:a16="http://schemas.microsoft.com/office/drawing/2014/main" id="{628D4C62-76D7-4A7D-AD87-CD5A147BD8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33400"/>
            <a:ext cx="8763000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RECREATING ATP WITH PCr</a:t>
            </a:r>
            <a:endParaRPr lang="en-US" altLang="en-US" b="1">
              <a:latin typeface="Arial" panose="020B0604020202020204" pitchFamily="34" charset="0"/>
            </a:endParaRPr>
          </a:p>
        </p:txBody>
      </p:sp>
      <p:pic>
        <p:nvPicPr>
          <p:cNvPr id="19463" name="Picture 7">
            <a:extLst>
              <a:ext uri="{FF2B5EF4-FFF2-40B4-BE49-F238E27FC236}">
                <a16:creationId xmlns:a16="http://schemas.microsoft.com/office/drawing/2014/main" id="{EA69688C-B61B-4DBB-B15A-5A0B315C1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6" t="21591" r="2737" b="22223"/>
          <a:stretch>
            <a:fillRect/>
          </a:stretch>
        </p:blipFill>
        <p:spPr bwMode="auto">
          <a:xfrm>
            <a:off x="204788" y="2344738"/>
            <a:ext cx="8677275" cy="211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>
            <a:extLst>
              <a:ext uri="{FF2B5EF4-FFF2-40B4-BE49-F238E27FC236}">
                <a16:creationId xmlns:a16="http://schemas.microsoft.com/office/drawing/2014/main" id="{43A1B364-78C7-4134-B8E0-56548EE93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33400"/>
            <a:ext cx="8763000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ATP AND PCr DURING SPRINTING</a:t>
            </a:r>
            <a:endParaRPr lang="en-US" altLang="en-US" b="1">
              <a:latin typeface="Arial" panose="020B0604020202020204" pitchFamily="34" charset="0"/>
            </a:endParaRPr>
          </a:p>
        </p:txBody>
      </p:sp>
      <p:pic>
        <p:nvPicPr>
          <p:cNvPr id="20486" name="Picture 6">
            <a:extLst>
              <a:ext uri="{FF2B5EF4-FFF2-40B4-BE49-F238E27FC236}">
                <a16:creationId xmlns:a16="http://schemas.microsoft.com/office/drawing/2014/main" id="{68F28246-40BC-449A-81B8-764C5F0F2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263" y="1465263"/>
            <a:ext cx="5934075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>
            <a:extLst>
              <a:ext uri="{FF2B5EF4-FFF2-40B4-BE49-F238E27FC236}">
                <a16:creationId xmlns:a16="http://schemas.microsoft.com/office/drawing/2014/main" id="{7BC36A10-B5A3-4D54-94E0-BFA95F9CD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Glycogen Breakdown and Synthesis</a:t>
            </a:r>
          </a:p>
        </p:txBody>
      </p:sp>
      <p:sp>
        <p:nvSpPr>
          <p:cNvPr id="21508" name="Text Box 4">
            <a:extLst>
              <a:ext uri="{FF2B5EF4-FFF2-40B4-BE49-F238E27FC236}">
                <a16:creationId xmlns:a16="http://schemas.microsoft.com/office/drawing/2014/main" id="{67A43957-1739-431B-A5A2-479201A83D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31950"/>
            <a:ext cx="83058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b="1">
                <a:solidFill>
                  <a:schemeClr val="accent2"/>
                </a:solidFill>
                <a:latin typeface="Arial" panose="020B0604020202020204" pitchFamily="34" charset="0"/>
              </a:rPr>
              <a:t>Glycolysis</a:t>
            </a:r>
            <a:r>
              <a:rPr lang="en-US" altLang="en-US">
                <a:latin typeface="Arial" panose="020B0604020202020204" pitchFamily="34" charset="0"/>
              </a:rPr>
              <a:t>—Breakdown of glucose; may be anaerobic or aerobic</a:t>
            </a:r>
          </a:p>
        </p:txBody>
      </p:sp>
      <p:sp>
        <p:nvSpPr>
          <p:cNvPr id="21509" name="Text Box 5">
            <a:extLst>
              <a:ext uri="{FF2B5EF4-FFF2-40B4-BE49-F238E27FC236}">
                <a16:creationId xmlns:a16="http://schemas.microsoft.com/office/drawing/2014/main" id="{1EFD0A6A-3710-44E3-B3E3-C8EF410A77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465388"/>
            <a:ext cx="8382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b="1">
                <a:solidFill>
                  <a:schemeClr val="accent2"/>
                </a:solidFill>
                <a:latin typeface="Arial" panose="020B0604020202020204" pitchFamily="34" charset="0"/>
              </a:rPr>
              <a:t>Glycogenesis</a:t>
            </a:r>
            <a:r>
              <a:rPr lang="en-US" altLang="en-US">
                <a:latin typeface="Arial" panose="020B0604020202020204" pitchFamily="34" charset="0"/>
              </a:rPr>
              <a:t>—Process by which glycogen is synthesized from glucose to be stored in the liver</a:t>
            </a:r>
            <a:endParaRPr lang="en-US" altLang="en-US" b="1">
              <a:latin typeface="Arial" panose="020B0604020202020204" pitchFamily="34" charset="0"/>
            </a:endParaRPr>
          </a:p>
        </p:txBody>
      </p:sp>
      <p:sp>
        <p:nvSpPr>
          <p:cNvPr id="21510" name="Text Box 6">
            <a:extLst>
              <a:ext uri="{FF2B5EF4-FFF2-40B4-BE49-F238E27FC236}">
                <a16:creationId xmlns:a16="http://schemas.microsoft.com/office/drawing/2014/main" id="{DC017450-FA06-4FFE-BBAE-AE78B8CECA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292475"/>
            <a:ext cx="8382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b="1">
                <a:solidFill>
                  <a:schemeClr val="accent2"/>
                </a:solidFill>
                <a:latin typeface="Arial" panose="020B0604020202020204" pitchFamily="34" charset="0"/>
              </a:rPr>
              <a:t>Glycogenolysis</a:t>
            </a:r>
            <a:r>
              <a:rPr lang="en-US" altLang="en-US">
                <a:latin typeface="Arial" panose="020B0604020202020204" pitchFamily="34" charset="0"/>
              </a:rPr>
              <a:t>—Process by which glycogen is broken </a:t>
            </a:r>
            <a:br>
              <a:rPr lang="en-US" altLang="en-US">
                <a:latin typeface="Arial" panose="020B0604020202020204" pitchFamily="34" charset="0"/>
              </a:rPr>
            </a:br>
            <a:r>
              <a:rPr lang="en-US" altLang="en-US">
                <a:latin typeface="Arial" panose="020B0604020202020204" pitchFamily="34" charset="0"/>
              </a:rPr>
              <a:t>into glucose-1-phosphate to be used by muscles</a:t>
            </a:r>
            <a:endParaRPr lang="en-US" altLang="en-US" b="1">
              <a:latin typeface="Arial" panose="020B0604020202020204" pitchFamily="34" charset="0"/>
            </a:endParaRPr>
          </a:p>
        </p:txBody>
      </p:sp>
      <p:pic>
        <p:nvPicPr>
          <p:cNvPr id="21511" name="Picture 7">
            <a:extLst>
              <a:ext uri="{FF2B5EF4-FFF2-40B4-BE49-F238E27FC236}">
                <a16:creationId xmlns:a16="http://schemas.microsoft.com/office/drawing/2014/main" id="{5EC6ED28-4EF5-482C-BCD1-92113A140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4876800"/>
            <a:ext cx="2741613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utoUpdateAnimBg="0"/>
      <p:bldP spid="21508" grpId="0" autoUpdateAnimBg="0"/>
      <p:bldP spid="21509" grpId="0" autoUpdateAnimBg="0"/>
      <p:bldP spid="21510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3">
            <a:extLst>
              <a:ext uri="{FF2B5EF4-FFF2-40B4-BE49-F238E27FC236}">
                <a16:creationId xmlns:a16="http://schemas.microsoft.com/office/drawing/2014/main" id="{5740B7B9-508D-4ABA-9D1B-F6F9F60D8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3400" b="1" dirty="0">
                <a:solidFill>
                  <a:schemeClr val="accent2"/>
                </a:solidFill>
                <a:latin typeface="Arial" panose="020B0604020202020204" pitchFamily="34" charset="0"/>
              </a:rPr>
              <a:t>2) </a:t>
            </a:r>
            <a:r>
              <a:rPr lang="en-US" altLang="en-US" sz="3400" b="1" dirty="0">
                <a:solidFill>
                  <a:schemeClr val="accent2"/>
                </a:solidFill>
                <a:latin typeface="Arial" panose="020B0604020202020204" pitchFamily="34" charset="0"/>
              </a:rPr>
              <a:t>Glycolytic System</a:t>
            </a:r>
          </a:p>
        </p:txBody>
      </p:sp>
      <p:sp>
        <p:nvSpPr>
          <p:cNvPr id="22532" name="Text Box 4">
            <a:extLst>
              <a:ext uri="{FF2B5EF4-FFF2-40B4-BE49-F238E27FC236}">
                <a16:creationId xmlns:a16="http://schemas.microsoft.com/office/drawing/2014/main" id="{60E9BCCD-74EE-49E3-A925-88DA166353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31950"/>
            <a:ext cx="83058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Requires 12 enzymatic reactions to breakdown glucose and glycogen into ATP</a:t>
            </a:r>
          </a:p>
        </p:txBody>
      </p:sp>
      <p:sp>
        <p:nvSpPr>
          <p:cNvPr id="22533" name="Text Box 5">
            <a:extLst>
              <a:ext uri="{FF2B5EF4-FFF2-40B4-BE49-F238E27FC236}">
                <a16:creationId xmlns:a16="http://schemas.microsoft.com/office/drawing/2014/main" id="{153CE929-4697-44E5-BF3B-6147E3C51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465388"/>
            <a:ext cx="8382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Glycolysis that occurs in glycolytic system is generally anaerobic (without oxygen)</a:t>
            </a:r>
          </a:p>
        </p:txBody>
      </p:sp>
      <p:sp>
        <p:nvSpPr>
          <p:cNvPr id="22534" name="Text Box 6">
            <a:extLst>
              <a:ext uri="{FF2B5EF4-FFF2-40B4-BE49-F238E27FC236}">
                <a16:creationId xmlns:a16="http://schemas.microsoft.com/office/drawing/2014/main" id="{14E74360-E765-41AF-BDBE-85078E88F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292475"/>
            <a:ext cx="8382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The pyruvic acid produced by anaerobic glycolysis becomes lactic acid</a:t>
            </a:r>
          </a:p>
        </p:txBody>
      </p:sp>
      <p:sp>
        <p:nvSpPr>
          <p:cNvPr id="22535" name="Text Box 7">
            <a:extLst>
              <a:ext uri="{FF2B5EF4-FFF2-40B4-BE49-F238E27FC236}">
                <a16:creationId xmlns:a16="http://schemas.microsoft.com/office/drawing/2014/main" id="{7FC78579-83CA-41C0-9679-4EF9DA5AC1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108450"/>
            <a:ext cx="8382000" cy="206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1 mole of glycogen produces 3 mole ATP; 1 mole of glucose produces 2 mole of ATP. The difference is due to the fact that it takes 1 mole of ATP to convert glucose to glucose-6-phosphate, where glycogen is converted to glucose-1-phosphate and then to glucose-6-phosphate without the loss of 1 ATP.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utoUpdateAnimBg="0"/>
      <p:bldP spid="22532" grpId="0" autoUpdateAnimBg="0"/>
      <p:bldP spid="22533" grpId="0" autoUpdateAnimBg="0"/>
      <p:bldP spid="22534" grpId="0" autoUpdateAnimBg="0"/>
      <p:bldP spid="22535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Obrázek 2">
            <a:extLst>
              <a:ext uri="{FF2B5EF4-FFF2-40B4-BE49-F238E27FC236}">
                <a16:creationId xmlns:a16="http://schemas.microsoft.com/office/drawing/2014/main" id="{5E5DA0BC-1B3F-4AD3-A291-4664FC4A5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290513"/>
            <a:ext cx="7296150" cy="627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ovéPole 3">
            <a:extLst>
              <a:ext uri="{FF2B5EF4-FFF2-40B4-BE49-F238E27FC236}">
                <a16:creationId xmlns:a16="http://schemas.microsoft.com/office/drawing/2014/main" id="{EA5A8110-EA40-4F73-8F96-85A020D656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8225" y="6519863"/>
            <a:ext cx="42957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1600"/>
              <a:t>https://images.app.goo.gl/C9WhQsbTwYtYB67t8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>
            <a:extLst>
              <a:ext uri="{FF2B5EF4-FFF2-40B4-BE49-F238E27FC236}">
                <a16:creationId xmlns:a16="http://schemas.microsoft.com/office/drawing/2014/main" id="{31E43CC7-F0EB-4B07-8095-2482EBC7A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5" y="1600200"/>
            <a:ext cx="79248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</a:rPr>
              <a:t>The combined actions of the ATP-PCr and glycolytic systems allow muscles to generate force in the absence of oxygen; thus these two energy systems are the major energy contributors during the early minutes of high-intensity exercise.</a:t>
            </a:r>
          </a:p>
        </p:txBody>
      </p:sp>
      <p:sp>
        <p:nvSpPr>
          <p:cNvPr id="23556" name="Text Box 4">
            <a:extLst>
              <a:ext uri="{FF2B5EF4-FFF2-40B4-BE49-F238E27FC236}">
                <a16:creationId xmlns:a16="http://schemas.microsoft.com/office/drawing/2014/main" id="{9B795D2E-214A-4A6F-BE65-FB26C398B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4105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Did You Know…?</a:t>
            </a:r>
            <a:endParaRPr lang="en-US" altLang="en-US" sz="3400" b="1">
              <a:latin typeface="Arial" panose="020B0604020202020204" pitchFamily="34" charset="0"/>
            </a:endParaRPr>
          </a:p>
        </p:txBody>
      </p:sp>
      <p:pic>
        <p:nvPicPr>
          <p:cNvPr id="23557" name="Picture 5">
            <a:extLst>
              <a:ext uri="{FF2B5EF4-FFF2-40B4-BE49-F238E27FC236}">
                <a16:creationId xmlns:a16="http://schemas.microsoft.com/office/drawing/2014/main" id="{A4BC93A8-B8F8-4E22-87CD-B3A5AE1CF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962400"/>
            <a:ext cx="24225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utoUpdateAnimBg="0"/>
      <p:bldP spid="2355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>
            <a:extLst>
              <a:ext uri="{FF2B5EF4-FFF2-40B4-BE49-F238E27FC236}">
                <a16:creationId xmlns:a16="http://schemas.microsoft.com/office/drawing/2014/main" id="{EF6C6823-F2A1-40AE-BAC7-EB44884A5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Energy for Cellular Activity</a:t>
            </a:r>
          </a:p>
        </p:txBody>
      </p:sp>
      <p:sp>
        <p:nvSpPr>
          <p:cNvPr id="6148" name="Text Box 4">
            <a:extLst>
              <a:ext uri="{FF2B5EF4-FFF2-40B4-BE49-F238E27FC236}">
                <a16:creationId xmlns:a16="http://schemas.microsoft.com/office/drawing/2014/main" id="{B58F6D58-9087-40B3-A0C9-460DE97DA9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31950"/>
            <a:ext cx="83058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Food sources are processed via catabolism—the process of “breaking down.”</a:t>
            </a:r>
          </a:p>
        </p:txBody>
      </p:sp>
      <p:sp>
        <p:nvSpPr>
          <p:cNvPr id="6149" name="Text Box 5">
            <a:extLst>
              <a:ext uri="{FF2B5EF4-FFF2-40B4-BE49-F238E27FC236}">
                <a16:creationId xmlns:a16="http://schemas.microsoft.com/office/drawing/2014/main" id="{403C9EE2-5476-4DB5-9C7D-AA5E405E65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452688"/>
            <a:ext cx="8382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Energy is transferred from food sources to our cells to be stored as ATP.</a:t>
            </a:r>
          </a:p>
        </p:txBody>
      </p:sp>
      <p:sp>
        <p:nvSpPr>
          <p:cNvPr id="6150" name="Text Box 6">
            <a:extLst>
              <a:ext uri="{FF2B5EF4-FFF2-40B4-BE49-F238E27FC236}">
                <a16:creationId xmlns:a16="http://schemas.microsoft.com/office/drawing/2014/main" id="{16670C7C-1BFF-48E8-AED2-70A7F02D0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267075"/>
            <a:ext cx="8382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ATP is a high-energy compound stored in our cells and is the source of all energy used at rest and during exercise.</a:t>
            </a:r>
          </a:p>
        </p:txBody>
      </p:sp>
      <p:pic>
        <p:nvPicPr>
          <p:cNvPr id="6151" name="Picture 7">
            <a:extLst>
              <a:ext uri="{FF2B5EF4-FFF2-40B4-BE49-F238E27FC236}">
                <a16:creationId xmlns:a16="http://schemas.microsoft.com/office/drawing/2014/main" id="{8F522F47-932D-4464-98FB-3F9144604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813" y="4191000"/>
            <a:ext cx="1968500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utoUpdateAnimBg="0"/>
      <p:bldP spid="6148" grpId="0" autoUpdateAnimBg="0"/>
      <p:bldP spid="6149" grpId="0" autoUpdateAnimBg="0"/>
      <p:bldP spid="6150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>
            <a:extLst>
              <a:ext uri="{FF2B5EF4-FFF2-40B4-BE49-F238E27FC236}">
                <a16:creationId xmlns:a16="http://schemas.microsoft.com/office/drawing/2014/main" id="{0086B7E4-7324-41EA-B98C-58B927215F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3400" b="1" dirty="0">
                <a:solidFill>
                  <a:schemeClr val="accent2"/>
                </a:solidFill>
                <a:latin typeface="Arial" panose="020B0604020202020204" pitchFamily="34" charset="0"/>
              </a:rPr>
              <a:t>3) </a:t>
            </a:r>
            <a:r>
              <a:rPr lang="en-US" altLang="en-US" sz="3400" b="1" dirty="0">
                <a:solidFill>
                  <a:schemeClr val="accent2"/>
                </a:solidFill>
                <a:latin typeface="Arial" panose="020B0604020202020204" pitchFamily="34" charset="0"/>
              </a:rPr>
              <a:t>Oxidative System</a:t>
            </a:r>
          </a:p>
        </p:txBody>
      </p:sp>
      <p:sp>
        <p:nvSpPr>
          <p:cNvPr id="24580" name="Text Box 4">
            <a:extLst>
              <a:ext uri="{FF2B5EF4-FFF2-40B4-BE49-F238E27FC236}">
                <a16:creationId xmlns:a16="http://schemas.microsoft.com/office/drawing/2014/main" id="{7ECF2A1C-7716-4DF6-81F4-FD1056089E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31950"/>
            <a:ext cx="83058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Relies on oxygen to breakdown fuels for energy</a:t>
            </a:r>
          </a:p>
        </p:txBody>
      </p:sp>
      <p:sp>
        <p:nvSpPr>
          <p:cNvPr id="24581" name="Text Box 5">
            <a:extLst>
              <a:ext uri="{FF2B5EF4-FFF2-40B4-BE49-F238E27FC236}">
                <a16:creationId xmlns:a16="http://schemas.microsoft.com/office/drawing/2014/main" id="{67E4F5F5-217B-4805-96D2-879C04F34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133600"/>
            <a:ext cx="83820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Produces ATP in mitochondria of cells</a:t>
            </a:r>
          </a:p>
        </p:txBody>
      </p:sp>
      <p:sp>
        <p:nvSpPr>
          <p:cNvPr id="24582" name="Text Box 6">
            <a:extLst>
              <a:ext uri="{FF2B5EF4-FFF2-40B4-BE49-F238E27FC236}">
                <a16:creationId xmlns:a16="http://schemas.microsoft.com/office/drawing/2014/main" id="{13A8267E-127A-4F12-A739-D1CC2C8FF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624138"/>
            <a:ext cx="8382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Can yield much more energy (ATP) than anaerobic systems</a:t>
            </a:r>
          </a:p>
        </p:txBody>
      </p:sp>
      <p:pic>
        <p:nvPicPr>
          <p:cNvPr id="24583" name="Picture 7">
            <a:extLst>
              <a:ext uri="{FF2B5EF4-FFF2-40B4-BE49-F238E27FC236}">
                <a16:creationId xmlns:a16="http://schemas.microsoft.com/office/drawing/2014/main" id="{A844F86B-0C70-4ED0-9DCD-93C9C2516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962400"/>
            <a:ext cx="2101850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Text Box 8">
            <a:extLst>
              <a:ext uri="{FF2B5EF4-FFF2-40B4-BE49-F238E27FC236}">
                <a16:creationId xmlns:a16="http://schemas.microsoft.com/office/drawing/2014/main" id="{DAE7DFF1-CC60-476E-9C7A-F25693DAD3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455988"/>
            <a:ext cx="8382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Is the primary method of energy production during endurance events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utoUpdateAnimBg="0"/>
      <p:bldP spid="24580" grpId="0" autoUpdateAnimBg="0"/>
      <p:bldP spid="24581" grpId="0" autoUpdateAnimBg="0"/>
      <p:bldP spid="24582" grpId="0" autoUpdateAnimBg="0"/>
      <p:bldP spid="24584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3">
            <a:extLst>
              <a:ext uri="{FF2B5EF4-FFF2-40B4-BE49-F238E27FC236}">
                <a16:creationId xmlns:a16="http://schemas.microsoft.com/office/drawing/2014/main" id="{2D2B4368-445B-4E2F-A3E3-D9B50A2874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31950"/>
            <a:ext cx="830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1. Aerobic glycolysis—cytoplasm</a:t>
            </a:r>
          </a:p>
        </p:txBody>
      </p:sp>
      <p:sp>
        <p:nvSpPr>
          <p:cNvPr id="25604" name="Text Box 4">
            <a:extLst>
              <a:ext uri="{FF2B5EF4-FFF2-40B4-BE49-F238E27FC236}">
                <a16:creationId xmlns:a16="http://schemas.microsoft.com/office/drawing/2014/main" id="{83E08F72-1AFA-49FD-9C95-80C1DC46BC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174875"/>
            <a:ext cx="830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2. Krebs cycle—mitochondria</a:t>
            </a:r>
          </a:p>
        </p:txBody>
      </p:sp>
      <p:sp>
        <p:nvSpPr>
          <p:cNvPr id="25605" name="Text Box 5">
            <a:extLst>
              <a:ext uri="{FF2B5EF4-FFF2-40B4-BE49-F238E27FC236}">
                <a16:creationId xmlns:a16="http://schemas.microsoft.com/office/drawing/2014/main" id="{1944F384-3A56-490D-9BF3-2CAEF6F0D5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708275"/>
            <a:ext cx="830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3. Electron transport chain—mitochondria</a:t>
            </a:r>
          </a:p>
        </p:txBody>
      </p:sp>
      <p:sp>
        <p:nvSpPr>
          <p:cNvPr id="25606" name="Text Box 6">
            <a:extLst>
              <a:ext uri="{FF2B5EF4-FFF2-40B4-BE49-F238E27FC236}">
                <a16:creationId xmlns:a16="http://schemas.microsoft.com/office/drawing/2014/main" id="{2856FFE0-C8D9-4348-AD33-9E2FD6813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Oxidative Production of ATP</a:t>
            </a:r>
          </a:p>
        </p:txBody>
      </p:sp>
      <p:pic>
        <p:nvPicPr>
          <p:cNvPr id="25607" name="Picture 7">
            <a:extLst>
              <a:ext uri="{FF2B5EF4-FFF2-40B4-BE49-F238E27FC236}">
                <a16:creationId xmlns:a16="http://schemas.microsoft.com/office/drawing/2014/main" id="{B947C4F0-E15C-4E48-AFAF-DD344FA01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343400"/>
            <a:ext cx="2360613" cy="236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utoUpdateAnimBg="0"/>
      <p:bldP spid="25604" grpId="0" autoUpdateAnimBg="0"/>
      <p:bldP spid="25605" grpId="0" autoUpdateAnimBg="0"/>
      <p:bldP spid="25606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3">
            <a:extLst>
              <a:ext uri="{FF2B5EF4-FFF2-40B4-BE49-F238E27FC236}">
                <a16:creationId xmlns:a16="http://schemas.microsoft.com/office/drawing/2014/main" id="{478F3585-CBF5-4626-877E-F5C1A0AB20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33400"/>
            <a:ext cx="8763000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AEROBIC GLYCOLYSIS AND THE ELECTRON TRANSPORT CHAIN</a:t>
            </a:r>
            <a:endParaRPr lang="en-US" altLang="en-US" b="1">
              <a:latin typeface="Arial" panose="020B0604020202020204" pitchFamily="34" charset="0"/>
            </a:endParaRPr>
          </a:p>
        </p:txBody>
      </p:sp>
      <p:pic>
        <p:nvPicPr>
          <p:cNvPr id="26631" name="Picture 7">
            <a:extLst>
              <a:ext uri="{FF2B5EF4-FFF2-40B4-BE49-F238E27FC236}">
                <a16:creationId xmlns:a16="http://schemas.microsoft.com/office/drawing/2014/main" id="{E98C9268-CBB1-4F65-971A-0E71017DD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3" y="1504950"/>
            <a:ext cx="7137400" cy="487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3">
            <a:extLst>
              <a:ext uri="{FF2B5EF4-FFF2-40B4-BE49-F238E27FC236}">
                <a16:creationId xmlns:a16="http://schemas.microsoft.com/office/drawing/2014/main" id="{1F447148-312E-4804-B7D0-B94781446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31950"/>
            <a:ext cx="8305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tabLst>
                <a:tab pos="342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342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342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342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342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1. Pyruvic acid from glycolysis is converted to acetyl 		coenzyme A (acetyl CoA).</a:t>
            </a:r>
          </a:p>
        </p:txBody>
      </p:sp>
      <p:sp>
        <p:nvSpPr>
          <p:cNvPr id="28676" name="Text Box 4">
            <a:extLst>
              <a:ext uri="{FF2B5EF4-FFF2-40B4-BE49-F238E27FC236}">
                <a16:creationId xmlns:a16="http://schemas.microsoft.com/office/drawing/2014/main" id="{5D40AEFC-4EF5-486F-9163-81A8AA9686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530475"/>
            <a:ext cx="8305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tabLst>
                <a:tab pos="342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342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342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342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342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2. Acetyl CoA enters the Krebs cycle and forms 2 ATP, 	carbon dioxide, and hydrogen.</a:t>
            </a:r>
          </a:p>
        </p:txBody>
      </p:sp>
      <p:sp>
        <p:nvSpPr>
          <p:cNvPr id="28677" name="Text Box 5">
            <a:extLst>
              <a:ext uri="{FF2B5EF4-FFF2-40B4-BE49-F238E27FC236}">
                <a16:creationId xmlns:a16="http://schemas.microsoft.com/office/drawing/2014/main" id="{965E8BAC-12A4-41C9-8EEA-519B12198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425825"/>
            <a:ext cx="8305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42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342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342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342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342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3. Hydrogen in the cell combines with two coenzymes that 	carry it to the electron transport chain.</a:t>
            </a:r>
          </a:p>
        </p:txBody>
      </p:sp>
      <p:sp>
        <p:nvSpPr>
          <p:cNvPr id="28678" name="Text Box 6">
            <a:extLst>
              <a:ext uri="{FF2B5EF4-FFF2-40B4-BE49-F238E27FC236}">
                <a16:creationId xmlns:a16="http://schemas.microsoft.com/office/drawing/2014/main" id="{BE85C003-579B-40BA-A9BD-2803D24820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Oxidation of Carbohydrate</a:t>
            </a:r>
          </a:p>
        </p:txBody>
      </p:sp>
      <p:sp>
        <p:nvSpPr>
          <p:cNvPr id="28679" name="Text Box 7">
            <a:extLst>
              <a:ext uri="{FF2B5EF4-FFF2-40B4-BE49-F238E27FC236}">
                <a16:creationId xmlns:a16="http://schemas.microsoft.com/office/drawing/2014/main" id="{175EB503-ABC1-4CC1-B12C-4F9653D60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333875"/>
            <a:ext cx="8305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42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342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342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342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342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4. Electron transport chain recombines hydrogen atoms to 	produce ATP and water.</a:t>
            </a:r>
          </a:p>
        </p:txBody>
      </p:sp>
      <p:sp>
        <p:nvSpPr>
          <p:cNvPr id="28680" name="Text Box 8">
            <a:extLst>
              <a:ext uri="{FF2B5EF4-FFF2-40B4-BE49-F238E27FC236}">
                <a16:creationId xmlns:a16="http://schemas.microsoft.com/office/drawing/2014/main" id="{41AEB414-E299-4CF0-9EE7-1D2E2BDE46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229225"/>
            <a:ext cx="8305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42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342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342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342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342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5. One molecule of glycogen can generate up to 39 		molecules of ATP.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utoUpdateAnimBg="0"/>
      <p:bldP spid="28676" grpId="0" autoUpdateAnimBg="0"/>
      <p:bldP spid="28677" grpId="0" autoUpdateAnimBg="0"/>
      <p:bldP spid="28678" grpId="0" autoUpdateAnimBg="0"/>
      <p:bldP spid="28679" grpId="0" autoUpdateAnimBg="0"/>
      <p:bldP spid="28680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>
            <a:extLst>
              <a:ext uri="{FF2B5EF4-FFF2-40B4-BE49-F238E27FC236}">
                <a16:creationId xmlns:a16="http://schemas.microsoft.com/office/drawing/2014/main" id="{B7B97D13-DD49-4A8E-941B-920A479ACD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Oxidation of Fat</a:t>
            </a:r>
          </a:p>
        </p:txBody>
      </p:sp>
      <p:sp>
        <p:nvSpPr>
          <p:cNvPr id="29700" name="Text Box 4">
            <a:extLst>
              <a:ext uri="{FF2B5EF4-FFF2-40B4-BE49-F238E27FC236}">
                <a16:creationId xmlns:a16="http://schemas.microsoft.com/office/drawing/2014/main" id="{4D21D4D5-A7C7-46A6-AFC8-4D5252CF13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31950"/>
            <a:ext cx="8305800" cy="75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L</a:t>
            </a:r>
            <a:r>
              <a:rPr lang="cs-CZ" altLang="en-US">
                <a:latin typeface="Arial" panose="020B0604020202020204" pitchFamily="34" charset="0"/>
              </a:rPr>
              <a:t>i</a:t>
            </a:r>
            <a:r>
              <a:rPr lang="en-US" altLang="en-US">
                <a:latin typeface="Arial" panose="020B0604020202020204" pitchFamily="34" charset="0"/>
              </a:rPr>
              <a:t>polysis—breakdown of triglycerides into glycerol and free fatty acids (FFAs).</a:t>
            </a:r>
          </a:p>
        </p:txBody>
      </p:sp>
      <p:sp>
        <p:nvSpPr>
          <p:cNvPr id="29701" name="Text Box 5">
            <a:extLst>
              <a:ext uri="{FF2B5EF4-FFF2-40B4-BE49-F238E27FC236}">
                <a16:creationId xmlns:a16="http://schemas.microsoft.com/office/drawing/2014/main" id="{37FF6095-7BB9-4A75-9D2D-367BD53C56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468563"/>
            <a:ext cx="83820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FFAs travel via blood to muscle fibers and are broken down by enzymes in the mitochondria into acetic acid which is converted to acetyl CoA.</a:t>
            </a:r>
          </a:p>
        </p:txBody>
      </p:sp>
      <p:sp>
        <p:nvSpPr>
          <p:cNvPr id="29702" name="Text Box 6">
            <a:extLst>
              <a:ext uri="{FF2B5EF4-FFF2-40B4-BE49-F238E27FC236}">
                <a16:creationId xmlns:a16="http://schemas.microsoft.com/office/drawing/2014/main" id="{A4066D74-1F8B-418D-B7AB-5F5AED51B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613150"/>
            <a:ext cx="8382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Aceytl CoA enters the Krebs cycle and the electron transport chain.</a:t>
            </a:r>
          </a:p>
        </p:txBody>
      </p:sp>
      <p:sp>
        <p:nvSpPr>
          <p:cNvPr id="29703" name="Text Box 7">
            <a:extLst>
              <a:ext uri="{FF2B5EF4-FFF2-40B4-BE49-F238E27FC236}">
                <a16:creationId xmlns:a16="http://schemas.microsoft.com/office/drawing/2014/main" id="{0442A003-BA89-49E9-A6AC-37E4A359E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441825"/>
            <a:ext cx="8382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Fat oxidation requires more oxygen and generates more energy than carbohydrate oxidation.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autoUpdateAnimBg="0"/>
      <p:bldP spid="29700" grpId="0" autoUpdateAnimBg="0"/>
      <p:bldP spid="29701" grpId="0" autoUpdateAnimBg="0"/>
      <p:bldP spid="29702" grpId="0" autoUpdateAnimBg="0"/>
      <p:bldP spid="29703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3">
            <a:extLst>
              <a:ext uri="{FF2B5EF4-FFF2-40B4-BE49-F238E27FC236}">
                <a16:creationId xmlns:a16="http://schemas.microsoft.com/office/drawing/2014/main" id="{3539435A-7C13-432A-A5BD-0373F5AC3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33400"/>
            <a:ext cx="8763000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METABOLISM OF FAT</a:t>
            </a:r>
            <a:endParaRPr lang="en-US" altLang="en-US" b="1">
              <a:latin typeface="Arial" panose="020B0604020202020204" pitchFamily="34" charset="0"/>
            </a:endParaRPr>
          </a:p>
        </p:txBody>
      </p:sp>
      <p:pic>
        <p:nvPicPr>
          <p:cNvPr id="30726" name="Picture 6">
            <a:extLst>
              <a:ext uri="{FF2B5EF4-FFF2-40B4-BE49-F238E27FC236}">
                <a16:creationId xmlns:a16="http://schemas.microsoft.com/office/drawing/2014/main" id="{74AAEA2A-E753-4B0E-AD1A-05E08C2F9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8" y="1252538"/>
            <a:ext cx="7134225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Text Box 3">
            <a:extLst>
              <a:ext uri="{FF2B5EF4-FFF2-40B4-BE49-F238E27FC236}">
                <a16:creationId xmlns:a16="http://schemas.microsoft.com/office/drawing/2014/main" id="{486DE894-C41A-44B2-A071-FF30FFE2AC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33400"/>
            <a:ext cx="1752600" cy="102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KREBS CYCLE</a:t>
            </a:r>
            <a:endParaRPr lang="en-US" altLang="en-US" b="1">
              <a:latin typeface="Arial" panose="020B0604020202020204" pitchFamily="34" charset="0"/>
            </a:endParaRPr>
          </a:p>
        </p:txBody>
      </p:sp>
      <p:pic>
        <p:nvPicPr>
          <p:cNvPr id="81926" name="Picture 6">
            <a:extLst>
              <a:ext uri="{FF2B5EF4-FFF2-40B4-BE49-F238E27FC236}">
                <a16:creationId xmlns:a16="http://schemas.microsoft.com/office/drawing/2014/main" id="{1E179F13-F189-4987-AF14-8685CCA35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63" y="763588"/>
            <a:ext cx="4248150" cy="563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3">
            <a:extLst>
              <a:ext uri="{FF2B5EF4-FFF2-40B4-BE49-F238E27FC236}">
                <a16:creationId xmlns:a16="http://schemas.microsoft.com/office/drawing/2014/main" id="{884D896F-F0D3-406E-AE3E-D9BC73265E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Protein Metabolism</a:t>
            </a:r>
          </a:p>
        </p:txBody>
      </p:sp>
      <p:sp>
        <p:nvSpPr>
          <p:cNvPr id="32772" name="Text Box 4">
            <a:extLst>
              <a:ext uri="{FF2B5EF4-FFF2-40B4-BE49-F238E27FC236}">
                <a16:creationId xmlns:a16="http://schemas.microsoft.com/office/drawing/2014/main" id="{7667D231-0691-4745-ACD6-D03473E0E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31950"/>
            <a:ext cx="83058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Body uses little protein during rest and exercise </a:t>
            </a:r>
            <a:br>
              <a:rPr lang="en-US" altLang="en-US">
                <a:latin typeface="Arial" panose="020B0604020202020204" pitchFamily="34" charset="0"/>
              </a:rPr>
            </a:br>
            <a:r>
              <a:rPr lang="en-US" altLang="en-US">
                <a:latin typeface="Arial" panose="020B0604020202020204" pitchFamily="34" charset="0"/>
              </a:rPr>
              <a:t>(less than 5% to 10%).</a:t>
            </a:r>
          </a:p>
        </p:txBody>
      </p:sp>
      <p:sp>
        <p:nvSpPr>
          <p:cNvPr id="32773" name="Text Box 5">
            <a:extLst>
              <a:ext uri="{FF2B5EF4-FFF2-40B4-BE49-F238E27FC236}">
                <a16:creationId xmlns:a16="http://schemas.microsoft.com/office/drawing/2014/main" id="{67F4D5C3-FB10-454C-817B-F24530885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481263"/>
            <a:ext cx="8382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Some amino acids that form proteins can be converted </a:t>
            </a:r>
            <a:br>
              <a:rPr lang="en-US" altLang="en-US">
                <a:latin typeface="Arial" panose="020B0604020202020204" pitchFamily="34" charset="0"/>
              </a:rPr>
            </a:br>
            <a:r>
              <a:rPr lang="en-US" altLang="en-US">
                <a:latin typeface="Arial" panose="020B0604020202020204" pitchFamily="34" charset="0"/>
              </a:rPr>
              <a:t>into glucose.</a:t>
            </a:r>
          </a:p>
        </p:txBody>
      </p:sp>
      <p:sp>
        <p:nvSpPr>
          <p:cNvPr id="32774" name="Text Box 6">
            <a:extLst>
              <a:ext uri="{FF2B5EF4-FFF2-40B4-BE49-F238E27FC236}">
                <a16:creationId xmlns:a16="http://schemas.microsoft.com/office/drawing/2014/main" id="{8F4D2613-4C31-4B86-9505-A135D1330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311525"/>
            <a:ext cx="8382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The nitrogen in amino acids (which cannot be oxidized) makes the energy yield of protein difficult to determine.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autoUpdateAnimBg="0"/>
      <p:bldP spid="32772" grpId="0" autoUpdateAnimBg="0"/>
      <p:bldP spid="32773" grpId="0" autoUpdateAnimBg="0"/>
      <p:bldP spid="32774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Text Box 3">
            <a:extLst>
              <a:ext uri="{FF2B5EF4-FFF2-40B4-BE49-F238E27FC236}">
                <a16:creationId xmlns:a16="http://schemas.microsoft.com/office/drawing/2014/main" id="{1075A98D-A302-4BD4-BF79-889572F26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33400"/>
            <a:ext cx="8763000" cy="148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INTERACTION OF ENERGY SYSTEMS ILLUSTRATING THE PREDOMINANT ENERGY SYSTEM</a:t>
            </a:r>
            <a:endParaRPr lang="en-US" altLang="en-US" b="1">
              <a:latin typeface="Arial" panose="020B0604020202020204" pitchFamily="34" charset="0"/>
            </a:endParaRPr>
          </a:p>
        </p:txBody>
      </p:sp>
      <p:pic>
        <p:nvPicPr>
          <p:cNvPr id="73733" name="Picture 5">
            <a:extLst>
              <a:ext uri="{FF2B5EF4-FFF2-40B4-BE49-F238E27FC236}">
                <a16:creationId xmlns:a16="http://schemas.microsoft.com/office/drawing/2014/main" id="{9D7C155A-68A9-4D69-B180-0D8583DBD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81" y="4354483"/>
            <a:ext cx="8631237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B6B5B294-CE11-4FCC-901B-F288FF75B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1647" y="2020888"/>
            <a:ext cx="5445971" cy="2604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D3089FF3-FCEF-4240-B949-277A72E83923}"/>
              </a:ext>
            </a:extLst>
          </p:cNvPr>
          <p:cNvSpPr/>
          <p:nvPr/>
        </p:nvSpPr>
        <p:spPr bwMode="auto">
          <a:xfrm>
            <a:off x="6604986" y="2166151"/>
            <a:ext cx="1633492" cy="23082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5B83109F-F35F-4DE4-853D-4DFBEA613379}"/>
              </a:ext>
            </a:extLst>
          </p:cNvPr>
          <p:cNvSpPr/>
          <p:nvPr/>
        </p:nvSpPr>
        <p:spPr bwMode="auto">
          <a:xfrm>
            <a:off x="5788240" y="3075495"/>
            <a:ext cx="1633492" cy="23082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5A2D0471-7391-4F0D-9561-E3EB504CB6C3}"/>
              </a:ext>
            </a:extLst>
          </p:cNvPr>
          <p:cNvSpPr/>
          <p:nvPr/>
        </p:nvSpPr>
        <p:spPr bwMode="auto">
          <a:xfrm>
            <a:off x="4322354" y="2396971"/>
            <a:ext cx="1633492" cy="23082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F05543C3-DBE1-4C97-8969-D6F098D95B1E}"/>
              </a:ext>
            </a:extLst>
          </p:cNvPr>
          <p:cNvSpPr/>
          <p:nvPr/>
        </p:nvSpPr>
        <p:spPr bwMode="auto">
          <a:xfrm>
            <a:off x="6639142" y="4204736"/>
            <a:ext cx="1889465" cy="23082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Duration</a:t>
            </a:r>
            <a:r>
              <a:rPr kumimoji="0" 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(s)</a:t>
            </a:r>
            <a:endParaRPr kumimoji="0" lang="en-GB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4F60D757-4077-4C47-9C03-B1A2306170E1}"/>
              </a:ext>
            </a:extLst>
          </p:cNvPr>
          <p:cNvSpPr/>
          <p:nvPr/>
        </p:nvSpPr>
        <p:spPr bwMode="auto">
          <a:xfrm rot="16200000">
            <a:off x="2128426" y="3334109"/>
            <a:ext cx="2857261" cy="23082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17ADBE34-463F-43DA-85FA-4B1940170A17}"/>
              </a:ext>
            </a:extLst>
          </p:cNvPr>
          <p:cNvSpPr/>
          <p:nvPr/>
        </p:nvSpPr>
        <p:spPr bwMode="auto">
          <a:xfrm>
            <a:off x="6786364" y="3190905"/>
            <a:ext cx="1889465" cy="23082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Anaerobic</a:t>
            </a:r>
            <a:r>
              <a:rPr kumimoji="0" 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cs-CZ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glycolysis</a:t>
            </a:r>
            <a:endParaRPr kumimoji="0" lang="en-GB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CADACAF6-0DFB-4687-9710-CC8A7DE1C0EE}"/>
              </a:ext>
            </a:extLst>
          </p:cNvPr>
          <p:cNvSpPr/>
          <p:nvPr/>
        </p:nvSpPr>
        <p:spPr bwMode="auto">
          <a:xfrm>
            <a:off x="6274293" y="2177074"/>
            <a:ext cx="1889465" cy="23082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Oxidative</a:t>
            </a:r>
            <a:r>
              <a:rPr kumimoji="0" 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cs-CZ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system</a:t>
            </a:r>
            <a:endParaRPr kumimoji="0" lang="cs-CZ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BE94A237-45FC-4522-A1CE-65290DB2D957}"/>
              </a:ext>
            </a:extLst>
          </p:cNvPr>
          <p:cNvSpPr/>
          <p:nvPr/>
        </p:nvSpPr>
        <p:spPr bwMode="auto">
          <a:xfrm>
            <a:off x="4284683" y="2166151"/>
            <a:ext cx="1889465" cy="23082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ATP/</a:t>
            </a:r>
            <a:r>
              <a:rPr kumimoji="0" lang="cs-CZ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PCr</a:t>
            </a:r>
            <a:r>
              <a:rPr kumimoji="0" 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cs-CZ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system</a:t>
            </a:r>
            <a:endParaRPr kumimoji="0" lang="en-GB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0237C214-26B5-4F0B-B8EF-D5D799715E7B}"/>
              </a:ext>
            </a:extLst>
          </p:cNvPr>
          <p:cNvSpPr/>
          <p:nvPr/>
        </p:nvSpPr>
        <p:spPr bwMode="auto">
          <a:xfrm rot="16200000">
            <a:off x="2656138" y="2848557"/>
            <a:ext cx="1889465" cy="23082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% </a:t>
            </a:r>
            <a:r>
              <a:rPr kumimoji="0" lang="cs-CZ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of</a:t>
            </a:r>
            <a:r>
              <a:rPr kumimoji="0" 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cs-CZ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energetic</a:t>
            </a:r>
            <a:r>
              <a:rPr kumimoji="0" 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cs-CZ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cover</a:t>
            </a:r>
            <a:r>
              <a:rPr kumimoji="0" 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(%)</a:t>
            </a:r>
            <a:endParaRPr kumimoji="0" lang="en-GB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3">
            <a:extLst>
              <a:ext uri="{FF2B5EF4-FFF2-40B4-BE49-F238E27FC236}">
                <a16:creationId xmlns:a16="http://schemas.microsoft.com/office/drawing/2014/main" id="{AEC07298-B2C1-4158-8A5F-5DCFC9E3C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What Determines Oxidative Capacity?</a:t>
            </a:r>
          </a:p>
        </p:txBody>
      </p:sp>
      <p:sp>
        <p:nvSpPr>
          <p:cNvPr id="33796" name="Text Box 4">
            <a:extLst>
              <a:ext uri="{FF2B5EF4-FFF2-40B4-BE49-F238E27FC236}">
                <a16:creationId xmlns:a16="http://schemas.microsoft.com/office/drawing/2014/main" id="{53421A7F-47B3-4C66-8D5E-2FBAB3116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31950"/>
            <a:ext cx="83058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 Oxidative enzyme activity within the muscle</a:t>
            </a:r>
          </a:p>
        </p:txBody>
      </p:sp>
      <p:sp>
        <p:nvSpPr>
          <p:cNvPr id="33797" name="Text Box 5">
            <a:extLst>
              <a:ext uri="{FF2B5EF4-FFF2-40B4-BE49-F238E27FC236}">
                <a16:creationId xmlns:a16="http://schemas.microsoft.com/office/drawing/2014/main" id="{7343BF97-BA36-4596-8318-194A800C1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133600"/>
            <a:ext cx="83820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 Fiber-type composition and number of mitochondria </a:t>
            </a:r>
          </a:p>
        </p:txBody>
      </p:sp>
      <p:sp>
        <p:nvSpPr>
          <p:cNvPr id="33798" name="Text Box 6">
            <a:extLst>
              <a:ext uri="{FF2B5EF4-FFF2-40B4-BE49-F238E27FC236}">
                <a16:creationId xmlns:a16="http://schemas.microsoft.com/office/drawing/2014/main" id="{41B432E3-DE2E-4BBA-9D7B-2B3473CCBB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628900"/>
            <a:ext cx="83820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 Endurance training</a:t>
            </a:r>
          </a:p>
        </p:txBody>
      </p:sp>
      <p:sp>
        <p:nvSpPr>
          <p:cNvPr id="33799" name="Text Box 7">
            <a:extLst>
              <a:ext uri="{FF2B5EF4-FFF2-40B4-BE49-F238E27FC236}">
                <a16:creationId xmlns:a16="http://schemas.microsoft.com/office/drawing/2014/main" id="{F1321904-2107-4E35-873F-4154D9F44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122613"/>
            <a:ext cx="83820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 Oxygen availability and uptake in the lungs</a:t>
            </a:r>
          </a:p>
        </p:txBody>
      </p:sp>
      <p:pic>
        <p:nvPicPr>
          <p:cNvPr id="33800" name="Picture 8">
            <a:extLst>
              <a:ext uri="{FF2B5EF4-FFF2-40B4-BE49-F238E27FC236}">
                <a16:creationId xmlns:a16="http://schemas.microsoft.com/office/drawing/2014/main" id="{C943F16C-508E-459E-9711-1FDC6E27A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962400"/>
            <a:ext cx="2266950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autoUpdateAnimBg="0"/>
      <p:bldP spid="33796" grpId="0" autoUpdateAnimBg="0"/>
      <p:bldP spid="33797" grpId="0" autoUpdateAnimBg="0"/>
      <p:bldP spid="33798" grpId="0" autoUpdateAnimBg="0"/>
      <p:bldP spid="33799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3">
            <a:extLst>
              <a:ext uri="{FF2B5EF4-FFF2-40B4-BE49-F238E27FC236}">
                <a16:creationId xmlns:a16="http://schemas.microsoft.com/office/drawing/2014/main" id="{618A5393-7259-400F-AC3F-66687D9A5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Energy Sources</a:t>
            </a:r>
          </a:p>
        </p:txBody>
      </p:sp>
      <p:sp>
        <p:nvSpPr>
          <p:cNvPr id="8196" name="Text Box 4">
            <a:extLst>
              <a:ext uri="{FF2B5EF4-FFF2-40B4-BE49-F238E27FC236}">
                <a16:creationId xmlns:a16="http://schemas.microsoft.com/office/drawing/2014/main" id="{46792697-EEDB-450B-8C81-64A3A2E64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31950"/>
            <a:ext cx="83058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At rest, the body uses carbohydrates and fats for energy.</a:t>
            </a:r>
          </a:p>
        </p:txBody>
      </p:sp>
      <p:sp>
        <p:nvSpPr>
          <p:cNvPr id="8197" name="Text Box 5">
            <a:extLst>
              <a:ext uri="{FF2B5EF4-FFF2-40B4-BE49-F238E27FC236}">
                <a16:creationId xmlns:a16="http://schemas.microsoft.com/office/drawing/2014/main" id="{96DCB440-73FC-4BC7-AC0A-F02C91C00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133600"/>
            <a:ext cx="8382000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dirty="0">
                <a:latin typeface="Wingdings" panose="05000000000000000000" pitchFamily="2" charset="2"/>
              </a:rPr>
              <a:t>w</a:t>
            </a:r>
            <a:r>
              <a:rPr lang="en-US" altLang="en-US" dirty="0">
                <a:latin typeface="Arial" panose="020B0604020202020204" pitchFamily="34" charset="0"/>
              </a:rPr>
              <a:t>	Protein provides little energy for cellular activity but serves as building blocks for the body's tissues.</a:t>
            </a:r>
          </a:p>
        </p:txBody>
      </p:sp>
      <p:sp>
        <p:nvSpPr>
          <p:cNvPr id="8198" name="Text Box 6">
            <a:extLst>
              <a:ext uri="{FF2B5EF4-FFF2-40B4-BE49-F238E27FC236}">
                <a16:creationId xmlns:a16="http://schemas.microsoft.com/office/drawing/2014/main" id="{97350167-9463-4854-86A8-9D0F69C829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960688"/>
            <a:ext cx="8382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During moderate to severe muscular effort, the body relies mostly on carbohydrate for fuel.</a:t>
            </a:r>
          </a:p>
        </p:txBody>
      </p:sp>
      <p:pic>
        <p:nvPicPr>
          <p:cNvPr id="8199" name="Picture 7">
            <a:extLst>
              <a:ext uri="{FF2B5EF4-FFF2-40B4-BE49-F238E27FC236}">
                <a16:creationId xmlns:a16="http://schemas.microsoft.com/office/drawing/2014/main" id="{BAC33242-8FD6-4212-B9FB-771D09A9B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6000750"/>
            <a:ext cx="2741613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utoUpdateAnimBg="0"/>
      <p:bldP spid="8196" grpId="0" autoUpdateAnimBg="0"/>
      <p:bldP spid="8197" grpId="0" autoUpdateAnimBg="0"/>
      <p:bldP spid="8198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 Box 3">
            <a:extLst>
              <a:ext uri="{FF2B5EF4-FFF2-40B4-BE49-F238E27FC236}">
                <a16:creationId xmlns:a16="http://schemas.microsoft.com/office/drawing/2014/main" id="{0F02CEE0-7A7A-47CC-86B0-8C55A0AAE4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Measuring Energy Costs of Exercise</a:t>
            </a:r>
          </a:p>
        </p:txBody>
      </p:sp>
      <p:sp>
        <p:nvSpPr>
          <p:cNvPr id="37892" name="Text Box 4">
            <a:extLst>
              <a:ext uri="{FF2B5EF4-FFF2-40B4-BE49-F238E27FC236}">
                <a16:creationId xmlns:a16="http://schemas.microsoft.com/office/drawing/2014/main" id="{A0DACE79-90CA-4525-A074-B8E62B391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31950"/>
            <a:ext cx="83058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b="1">
                <a:solidFill>
                  <a:schemeClr val="accent2"/>
                </a:solidFill>
                <a:latin typeface="Arial" panose="020B0604020202020204" pitchFamily="34" charset="0"/>
              </a:rPr>
              <a:t>Direct calorimetry</a:t>
            </a:r>
            <a:r>
              <a:rPr lang="en-US" altLang="en-US">
                <a:latin typeface="Arial" panose="020B0604020202020204" pitchFamily="34" charset="0"/>
              </a:rPr>
              <a:t>—measures the body's heat production to calculate energy expenditure.</a:t>
            </a:r>
          </a:p>
        </p:txBody>
      </p:sp>
      <p:pic>
        <p:nvPicPr>
          <p:cNvPr id="37894" name="Picture 6">
            <a:extLst>
              <a:ext uri="{FF2B5EF4-FFF2-40B4-BE49-F238E27FC236}">
                <a16:creationId xmlns:a16="http://schemas.microsoft.com/office/drawing/2014/main" id="{E9AC38C8-51F4-42AD-BDD2-A84C22CC8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3933825"/>
            <a:ext cx="639763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899" name="Group 11">
            <a:extLst>
              <a:ext uri="{FF2B5EF4-FFF2-40B4-BE49-F238E27FC236}">
                <a16:creationId xmlns:a16="http://schemas.microsoft.com/office/drawing/2014/main" id="{05407C24-B73E-4445-9BFD-2EEEE601CF85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2460625"/>
            <a:ext cx="8382000" cy="749300"/>
            <a:chOff x="384" y="1550"/>
            <a:chExt cx="5280" cy="472"/>
          </a:xfrm>
        </p:grpSpPr>
        <p:sp>
          <p:nvSpPr>
            <p:cNvPr id="31751" name="Text Box 5">
              <a:extLst>
                <a:ext uri="{FF2B5EF4-FFF2-40B4-BE49-F238E27FC236}">
                  <a16:creationId xmlns:a16="http://schemas.microsoft.com/office/drawing/2014/main" id="{ECCFB629-581C-41D7-8429-87F3B52F35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1550"/>
              <a:ext cx="5280" cy="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Indirect calorimetry</a:t>
              </a:r>
              <a:r>
                <a:rPr lang="en-US" altLang="en-US" dirty="0">
                  <a:latin typeface="Arial" panose="020B0604020202020204" pitchFamily="34" charset="0"/>
                </a:rPr>
                <a:t>—calculates energy expenditure from the respiratory exchange ratio (RER) of VCO</a:t>
              </a:r>
              <a:r>
                <a:rPr lang="en-US" altLang="en-US" baseline="-25000" dirty="0">
                  <a:latin typeface="Arial" panose="020B0604020202020204" pitchFamily="34" charset="0"/>
                </a:rPr>
                <a:t>2</a:t>
              </a:r>
              <a:r>
                <a:rPr lang="en-US" altLang="en-US" dirty="0">
                  <a:latin typeface="Arial" panose="020B0604020202020204" pitchFamily="34" charset="0"/>
                </a:rPr>
                <a:t> and VO</a:t>
              </a:r>
              <a:r>
                <a:rPr lang="en-US" altLang="en-US" baseline="-25000" dirty="0">
                  <a:latin typeface="Arial" panose="020B0604020202020204" pitchFamily="34" charset="0"/>
                </a:rPr>
                <a:t>2</a:t>
              </a:r>
              <a:r>
                <a:rPr lang="en-US" altLang="en-US" dirty="0">
                  <a:latin typeface="Arial" panose="020B0604020202020204" pitchFamily="34" charset="0"/>
                </a:rPr>
                <a:t>.</a:t>
              </a:r>
            </a:p>
          </p:txBody>
        </p:sp>
        <p:sp>
          <p:nvSpPr>
            <p:cNvPr id="31752" name="Rectangle 7">
              <a:extLst>
                <a:ext uri="{FF2B5EF4-FFF2-40B4-BE49-F238E27FC236}">
                  <a16:creationId xmlns:a16="http://schemas.microsoft.com/office/drawing/2014/main" id="{2592707E-84B0-492C-91B0-F164377260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8" y="1587"/>
              <a:ext cx="16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latin typeface="Arial" panose="020B0604020202020204" pitchFamily="34" charset="0"/>
                </a:rPr>
                <a:t>.</a:t>
              </a:r>
            </a:p>
          </p:txBody>
        </p:sp>
        <p:sp>
          <p:nvSpPr>
            <p:cNvPr id="31753" name="Rectangle 8">
              <a:extLst>
                <a:ext uri="{FF2B5EF4-FFF2-40B4-BE49-F238E27FC236}">
                  <a16:creationId xmlns:a16="http://schemas.microsoft.com/office/drawing/2014/main" id="{E9774B60-E335-4B19-969C-9C58DCE53F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0" y="1582"/>
              <a:ext cx="16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latin typeface="Arial" panose="020B0604020202020204" pitchFamily="34" charset="0"/>
                </a:rPr>
                <a:t>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autoUpdateAnimBg="0"/>
      <p:bldP spid="37892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>
            <a:extLst>
              <a:ext uri="{FF2B5EF4-FFF2-40B4-BE49-F238E27FC236}">
                <a16:creationId xmlns:a16="http://schemas.microsoft.com/office/drawing/2014/main" id="{A438277F-6BFE-4BC0-8B79-3FA8C97B1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33400"/>
            <a:ext cx="8763000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CALORIMETRIC CHAMBER</a:t>
            </a:r>
            <a:endParaRPr lang="en-US" altLang="en-US" b="1">
              <a:latin typeface="Arial" panose="020B0604020202020204" pitchFamily="34" charset="0"/>
            </a:endParaRPr>
          </a:p>
        </p:txBody>
      </p:sp>
      <p:pic>
        <p:nvPicPr>
          <p:cNvPr id="38918" name="Picture 6">
            <a:extLst>
              <a:ext uri="{FF2B5EF4-FFF2-40B4-BE49-F238E27FC236}">
                <a16:creationId xmlns:a16="http://schemas.microsoft.com/office/drawing/2014/main" id="{B9BA74C9-E895-4E0A-85F3-EBAC3E141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" y="1209675"/>
            <a:ext cx="7724775" cy="517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Text Box 3">
            <a:extLst>
              <a:ext uri="{FF2B5EF4-FFF2-40B4-BE49-F238E27FC236}">
                <a16:creationId xmlns:a16="http://schemas.microsoft.com/office/drawing/2014/main" id="{C6960AA9-D152-4051-87E9-C124C91BF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33400"/>
            <a:ext cx="6553200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MEASURING RESPIRATORY GAS EXCHANGE</a:t>
            </a:r>
            <a:endParaRPr lang="en-US" altLang="en-US" b="1">
              <a:latin typeface="Arial" panose="020B0604020202020204" pitchFamily="34" charset="0"/>
            </a:endParaRPr>
          </a:p>
        </p:txBody>
      </p:sp>
      <p:pic>
        <p:nvPicPr>
          <p:cNvPr id="74758" name="Picture 6">
            <a:extLst>
              <a:ext uri="{FF2B5EF4-FFF2-40B4-BE49-F238E27FC236}">
                <a16:creationId xmlns:a16="http://schemas.microsoft.com/office/drawing/2014/main" id="{799FDDD5-73BD-4DC1-8609-ED0819342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3" b="9450"/>
          <a:stretch>
            <a:fillRect/>
          </a:stretch>
        </p:blipFill>
        <p:spPr bwMode="auto">
          <a:xfrm>
            <a:off x="2576513" y="1511300"/>
            <a:ext cx="3894137" cy="487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4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3">
            <a:extLst>
              <a:ext uri="{FF2B5EF4-FFF2-40B4-BE49-F238E27FC236}">
                <a16:creationId xmlns:a16="http://schemas.microsoft.com/office/drawing/2014/main" id="{BC94F896-6199-4DEF-8F71-99985646A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Respiratory Exchange Ratio</a:t>
            </a:r>
          </a:p>
        </p:txBody>
      </p:sp>
      <p:sp>
        <p:nvSpPr>
          <p:cNvPr id="39940" name="Text Box 4">
            <a:extLst>
              <a:ext uri="{FF2B5EF4-FFF2-40B4-BE49-F238E27FC236}">
                <a16:creationId xmlns:a16="http://schemas.microsoft.com/office/drawing/2014/main" id="{B0AC94CD-D869-4F0F-881E-E491375F6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960688"/>
            <a:ext cx="83820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The RER value at rest is usually 0.78 to 0.80</a:t>
            </a:r>
          </a:p>
        </p:txBody>
      </p:sp>
      <p:grpSp>
        <p:nvGrpSpPr>
          <p:cNvPr id="39941" name="Group 5">
            <a:extLst>
              <a:ext uri="{FF2B5EF4-FFF2-40B4-BE49-F238E27FC236}">
                <a16:creationId xmlns:a16="http://schemas.microsoft.com/office/drawing/2014/main" id="{0C3CD0DF-ADF5-4536-8DEB-110CEFF7F51F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1362075"/>
            <a:ext cx="8305800" cy="1019175"/>
            <a:chOff x="384" y="858"/>
            <a:chExt cx="5232" cy="642"/>
          </a:xfrm>
        </p:grpSpPr>
        <p:sp>
          <p:nvSpPr>
            <p:cNvPr id="37900" name="Text Box 6">
              <a:extLst>
                <a:ext uri="{FF2B5EF4-FFF2-40B4-BE49-F238E27FC236}">
                  <a16:creationId xmlns:a16="http://schemas.microsoft.com/office/drawing/2014/main" id="{C47EC623-80CE-44A7-BB91-11B7BC98AA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1028"/>
              <a:ext cx="5232" cy="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286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>
                  <a:latin typeface="Wingdings" panose="05000000000000000000" pitchFamily="2" charset="2"/>
                </a:rPr>
                <a:t>w</a:t>
              </a:r>
              <a:r>
                <a:rPr lang="en-US" altLang="en-US">
                  <a:latin typeface="Arial" panose="020B0604020202020204" pitchFamily="34" charset="0"/>
                </a:rPr>
                <a:t>	The ratio between CO</a:t>
              </a:r>
              <a:r>
                <a:rPr lang="en-US" altLang="en-US" baseline="-25000">
                  <a:latin typeface="Arial" panose="020B0604020202020204" pitchFamily="34" charset="0"/>
                </a:rPr>
                <a:t>2</a:t>
              </a:r>
              <a:r>
                <a:rPr lang="en-US" altLang="en-US">
                  <a:latin typeface="Arial" panose="020B0604020202020204" pitchFamily="34" charset="0"/>
                </a:rPr>
                <a:t> released (VCO</a:t>
              </a:r>
              <a:r>
                <a:rPr lang="en-US" altLang="en-US" baseline="-25000">
                  <a:latin typeface="Arial" panose="020B0604020202020204" pitchFamily="34" charset="0"/>
                </a:rPr>
                <a:t>2</a:t>
              </a:r>
              <a:r>
                <a:rPr lang="en-US" altLang="en-US">
                  <a:latin typeface="Arial" panose="020B0604020202020204" pitchFamily="34" charset="0"/>
                </a:rPr>
                <a:t>) and oxygen consumed (VO</a:t>
              </a:r>
              <a:r>
                <a:rPr lang="en-US" altLang="en-US" baseline="-25000">
                  <a:latin typeface="Arial" panose="020B0604020202020204" pitchFamily="34" charset="0"/>
                </a:rPr>
                <a:t>2</a:t>
              </a:r>
              <a:r>
                <a:rPr lang="en-US" altLang="en-US">
                  <a:latin typeface="Arial" panose="020B0604020202020204" pitchFamily="34" charset="0"/>
                </a:rPr>
                <a:t>)</a:t>
              </a:r>
            </a:p>
          </p:txBody>
        </p:sp>
        <p:sp>
          <p:nvSpPr>
            <p:cNvPr id="37901" name="Text Box 7">
              <a:extLst>
                <a:ext uri="{FF2B5EF4-FFF2-40B4-BE49-F238E27FC236}">
                  <a16:creationId xmlns:a16="http://schemas.microsoft.com/office/drawing/2014/main" id="{32AABC3E-3E51-43FF-9B8C-ED2395E9EF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4" y="858"/>
              <a:ext cx="1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latin typeface="Arial" panose="020B0604020202020204" pitchFamily="34" charset="0"/>
                </a:rPr>
                <a:t>.</a:t>
              </a:r>
            </a:p>
          </p:txBody>
        </p:sp>
        <p:sp>
          <p:nvSpPr>
            <p:cNvPr id="37902" name="Text Box 8">
              <a:extLst>
                <a:ext uri="{FF2B5EF4-FFF2-40B4-BE49-F238E27FC236}">
                  <a16:creationId xmlns:a16="http://schemas.microsoft.com/office/drawing/2014/main" id="{DC943496-5A38-4C3F-99BD-183AC60A10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0" y="1068"/>
              <a:ext cx="1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latin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39945" name="Group 9">
            <a:extLst>
              <a:ext uri="{FF2B5EF4-FFF2-40B4-BE49-F238E27FC236}">
                <a16:creationId xmlns:a16="http://schemas.microsoft.com/office/drawing/2014/main" id="{E7AA72E3-D9FE-43CB-BFB9-28D3D8948C7D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2190750"/>
            <a:ext cx="8382000" cy="690563"/>
            <a:chOff x="384" y="1380"/>
            <a:chExt cx="5280" cy="435"/>
          </a:xfrm>
        </p:grpSpPr>
        <p:sp>
          <p:nvSpPr>
            <p:cNvPr id="37897" name="Text Box 10">
              <a:extLst>
                <a:ext uri="{FF2B5EF4-FFF2-40B4-BE49-F238E27FC236}">
                  <a16:creationId xmlns:a16="http://schemas.microsoft.com/office/drawing/2014/main" id="{BE9348F4-48B3-45AF-8CA5-6E1C21E977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1550"/>
              <a:ext cx="5280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286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dirty="0">
                  <a:latin typeface="Wingdings" panose="05000000000000000000" pitchFamily="2" charset="2"/>
                </a:rPr>
                <a:t>w</a:t>
              </a:r>
              <a:r>
                <a:rPr lang="en-US" altLang="en-US" dirty="0">
                  <a:latin typeface="Arial" panose="020B0604020202020204" pitchFamily="34" charset="0"/>
                </a:rPr>
                <a:t>	RER = VCO</a:t>
              </a:r>
              <a:r>
                <a:rPr lang="en-US" altLang="en-US" baseline="-25000" dirty="0">
                  <a:latin typeface="Arial" panose="020B0604020202020204" pitchFamily="34" charset="0"/>
                </a:rPr>
                <a:t>2</a:t>
              </a:r>
              <a:r>
                <a:rPr lang="en-US" altLang="en-US" dirty="0">
                  <a:latin typeface="Arial" panose="020B0604020202020204" pitchFamily="34" charset="0"/>
                </a:rPr>
                <a:t>/VO</a:t>
              </a:r>
              <a:r>
                <a:rPr lang="en-US" altLang="en-US" baseline="-25000" dirty="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37898" name="Text Box 11">
              <a:extLst>
                <a:ext uri="{FF2B5EF4-FFF2-40B4-BE49-F238E27FC236}">
                  <a16:creationId xmlns:a16="http://schemas.microsoft.com/office/drawing/2014/main" id="{799F6DF2-644B-4CDD-8B57-B9AE6C0461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2" y="1380"/>
              <a:ext cx="1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latin typeface="Arial" panose="020B0604020202020204" pitchFamily="34" charset="0"/>
                </a:rPr>
                <a:t>.</a:t>
              </a:r>
            </a:p>
          </p:txBody>
        </p:sp>
        <p:sp>
          <p:nvSpPr>
            <p:cNvPr id="37899" name="Text Box 12">
              <a:extLst>
                <a:ext uri="{FF2B5EF4-FFF2-40B4-BE49-F238E27FC236}">
                  <a16:creationId xmlns:a16="http://schemas.microsoft.com/office/drawing/2014/main" id="{F8909C47-8C98-43DC-BB60-025E41BC11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2" y="1380"/>
              <a:ext cx="1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latin typeface="Arial" panose="020B0604020202020204" pitchFamily="34" charset="0"/>
                </a:rPr>
                <a:t>.</a:t>
              </a:r>
            </a:p>
          </p:txBody>
        </p:sp>
      </p:grpSp>
      <p:pic>
        <p:nvPicPr>
          <p:cNvPr id="39949" name="Picture 13">
            <a:extLst>
              <a:ext uri="{FF2B5EF4-FFF2-40B4-BE49-F238E27FC236}">
                <a16:creationId xmlns:a16="http://schemas.microsoft.com/office/drawing/2014/main" id="{956F487A-439B-443E-8390-E017EF6D6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3952875"/>
            <a:ext cx="215741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50" name="Text Box 14">
            <a:extLst>
              <a:ext uri="{FF2B5EF4-FFF2-40B4-BE49-F238E27FC236}">
                <a16:creationId xmlns:a16="http://schemas.microsoft.com/office/drawing/2014/main" id="{F0BD40A2-F446-4E77-99F6-FEDC5421FD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457575"/>
            <a:ext cx="59436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dirty="0">
                <a:latin typeface="Wingdings" panose="05000000000000000000" pitchFamily="2" charset="2"/>
              </a:rPr>
              <a:t>w</a:t>
            </a:r>
            <a:r>
              <a:rPr lang="en-US" altLang="en-US" dirty="0">
                <a:latin typeface="Arial" panose="020B0604020202020204" pitchFamily="34" charset="0"/>
              </a:rPr>
              <a:t>	The RER value can be used to determine energy substrate used at rest and during exercise, with a value of 1.00 indicating </a:t>
            </a:r>
            <a:r>
              <a:rPr lang="cs-CZ" altLang="en-US" dirty="0" err="1">
                <a:latin typeface="Arial" panose="020B0604020202020204" pitchFamily="34" charset="0"/>
              </a:rPr>
              <a:t>carbohydrates</a:t>
            </a:r>
            <a:r>
              <a:rPr lang="en-US" altLang="en-US" dirty="0">
                <a:latin typeface="Arial" panose="020B0604020202020204" pitchFamily="34" charset="0"/>
              </a:rPr>
              <a:t> and 0.70 indicating fat</a:t>
            </a:r>
            <a:r>
              <a:rPr lang="cs-CZ" altLang="en-US" dirty="0">
                <a:latin typeface="Arial" panose="020B0604020202020204" pitchFamily="34" charset="0"/>
              </a:rPr>
              <a:t> (</a:t>
            </a:r>
            <a:r>
              <a:rPr lang="cs-CZ" altLang="en-US" dirty="0" err="1">
                <a:latin typeface="Arial" panose="020B0604020202020204" pitchFamily="34" charset="0"/>
              </a:rPr>
              <a:t>higher</a:t>
            </a:r>
            <a:r>
              <a:rPr lang="cs-CZ" altLang="en-US" dirty="0">
                <a:latin typeface="Arial" panose="020B0604020202020204" pitchFamily="34" charset="0"/>
              </a:rPr>
              <a:t> </a:t>
            </a:r>
            <a:r>
              <a:rPr lang="cs-CZ" altLang="en-US" dirty="0" err="1">
                <a:latin typeface="Arial" panose="020B0604020202020204" pitchFamily="34" charset="0"/>
              </a:rPr>
              <a:t>need</a:t>
            </a:r>
            <a:r>
              <a:rPr lang="cs-CZ" altLang="en-US" dirty="0">
                <a:latin typeface="Arial" panose="020B0604020202020204" pitchFamily="34" charset="0"/>
              </a:rPr>
              <a:t> </a:t>
            </a:r>
            <a:r>
              <a:rPr lang="cs-CZ" altLang="en-US" dirty="0" err="1">
                <a:latin typeface="Arial" panose="020B0604020202020204" pitchFamily="34" charset="0"/>
              </a:rPr>
              <a:t>for</a:t>
            </a:r>
            <a:r>
              <a:rPr lang="cs-CZ" altLang="en-US" dirty="0">
                <a:latin typeface="Arial" panose="020B0604020202020204" pitchFamily="34" charset="0"/>
              </a:rPr>
              <a:t> </a:t>
            </a:r>
            <a:r>
              <a:rPr lang="en-US" altLang="en-US" dirty="0">
                <a:latin typeface="Arial" panose="020B0604020202020204" pitchFamily="34" charset="0"/>
              </a:rPr>
              <a:t>O</a:t>
            </a:r>
            <a:r>
              <a:rPr lang="en-US" altLang="en-US" baseline="-25000" dirty="0">
                <a:latin typeface="Arial" panose="020B0604020202020204" pitchFamily="34" charset="0"/>
              </a:rPr>
              <a:t>2</a:t>
            </a:r>
            <a:r>
              <a:rPr lang="cs-CZ" altLang="en-US" dirty="0">
                <a:latin typeface="Arial" panose="020B0604020202020204" pitchFamily="34" charset="0"/>
              </a:rPr>
              <a:t>).</a:t>
            </a:r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autoUpdateAnimBg="0"/>
      <p:bldP spid="39940" grpId="0" autoUpdateAnimBg="0"/>
      <p:bldP spid="39950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45" name="Text Box 21">
            <a:extLst>
              <a:ext uri="{FF2B5EF4-FFF2-40B4-BE49-F238E27FC236}">
                <a16:creationId xmlns:a16="http://schemas.microsoft.com/office/drawing/2014/main" id="{938428FC-A1A0-4065-BDBD-F4F17454AE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400" y="20638"/>
            <a:ext cx="848360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3200" b="1">
                <a:solidFill>
                  <a:schemeClr val="accent2"/>
                </a:solidFill>
                <a:latin typeface="Arial" panose="020B0604020202020204" pitchFamily="34" charset="0"/>
              </a:rPr>
              <a:t>Caloric Equivalence of the Respiratory Exchange Ratio (RER) and % kcal From Carbohydrates and Fats</a:t>
            </a:r>
            <a:endParaRPr lang="en-US" altLang="en-US"/>
          </a:p>
        </p:txBody>
      </p:sp>
      <p:grpSp>
        <p:nvGrpSpPr>
          <p:cNvPr id="77853" name="Group 29">
            <a:extLst>
              <a:ext uri="{FF2B5EF4-FFF2-40B4-BE49-F238E27FC236}">
                <a16:creationId xmlns:a16="http://schemas.microsoft.com/office/drawing/2014/main" id="{C0CFD244-DE3C-4371-B243-6BC363E61BDB}"/>
              </a:ext>
            </a:extLst>
          </p:cNvPr>
          <p:cNvGrpSpPr>
            <a:grpSpLocks/>
          </p:cNvGrpSpPr>
          <p:nvPr/>
        </p:nvGrpSpPr>
        <p:grpSpPr bwMode="auto">
          <a:xfrm>
            <a:off x="869950" y="1920875"/>
            <a:ext cx="8013700" cy="4108450"/>
            <a:chOff x="548" y="1210"/>
            <a:chExt cx="5048" cy="2588"/>
          </a:xfrm>
        </p:grpSpPr>
        <p:sp>
          <p:nvSpPr>
            <p:cNvPr id="38917" name="Text Box 23">
              <a:extLst>
                <a:ext uri="{FF2B5EF4-FFF2-40B4-BE49-F238E27FC236}">
                  <a16:creationId xmlns:a16="http://schemas.microsoft.com/office/drawing/2014/main" id="{1F950979-8E58-425E-B66C-4F992A9093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2" y="1774"/>
              <a:ext cx="5044" cy="20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1144588">
                <a:tabLst>
                  <a:tab pos="609600" algn="ctr"/>
                  <a:tab pos="2527300" algn="ctr"/>
                  <a:tab pos="5308600" algn="r"/>
                  <a:tab pos="751840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144588">
                <a:tabLst>
                  <a:tab pos="609600" algn="ctr"/>
                  <a:tab pos="2527300" algn="ctr"/>
                  <a:tab pos="5308600" algn="r"/>
                  <a:tab pos="751840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144588">
                <a:tabLst>
                  <a:tab pos="609600" algn="ctr"/>
                  <a:tab pos="2527300" algn="ctr"/>
                  <a:tab pos="5308600" algn="r"/>
                  <a:tab pos="751840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144588">
                <a:tabLst>
                  <a:tab pos="609600" algn="ctr"/>
                  <a:tab pos="2527300" algn="ctr"/>
                  <a:tab pos="5308600" algn="r"/>
                  <a:tab pos="751840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144588">
                <a:tabLst>
                  <a:tab pos="609600" algn="ctr"/>
                  <a:tab pos="2527300" algn="ctr"/>
                  <a:tab pos="5308600" algn="r"/>
                  <a:tab pos="751840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14458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09600" algn="ctr"/>
                  <a:tab pos="2527300" algn="ctr"/>
                  <a:tab pos="5308600" algn="r"/>
                  <a:tab pos="751840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14458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09600" algn="ctr"/>
                  <a:tab pos="2527300" algn="ctr"/>
                  <a:tab pos="5308600" algn="r"/>
                  <a:tab pos="751840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14458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09600" algn="ctr"/>
                  <a:tab pos="2527300" algn="ctr"/>
                  <a:tab pos="5308600" algn="r"/>
                  <a:tab pos="751840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14458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09600" algn="ctr"/>
                  <a:tab pos="2527300" algn="ctr"/>
                  <a:tab pos="5308600" algn="r"/>
                  <a:tab pos="751840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en-US" sz="2200">
                  <a:latin typeface="Arial" panose="020B0604020202020204" pitchFamily="34" charset="0"/>
                </a:rPr>
                <a:t>	0.71	4.69	0.0	100.0</a:t>
              </a:r>
            </a:p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en-US" sz="2200">
                  <a:latin typeface="Arial" panose="020B0604020202020204" pitchFamily="34" charset="0"/>
                </a:rPr>
                <a:t>	0.75	4.74	15.6	84.4</a:t>
              </a:r>
            </a:p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en-US" sz="2200">
                  <a:latin typeface="Arial" panose="020B0604020202020204" pitchFamily="34" charset="0"/>
                </a:rPr>
                <a:t>	0.80	4.80	33.4	66.6</a:t>
              </a:r>
            </a:p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en-US" sz="2200">
                  <a:latin typeface="Arial" panose="020B0604020202020204" pitchFamily="34" charset="0"/>
                </a:rPr>
                <a:t>	0.85	4.86	50.7	49.3</a:t>
              </a:r>
            </a:p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en-US" sz="2200">
                  <a:latin typeface="Arial" panose="020B0604020202020204" pitchFamily="34" charset="0"/>
                </a:rPr>
                <a:t>	0.90	4.92	67.5	32.5</a:t>
              </a:r>
            </a:p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en-US" sz="2200">
                  <a:latin typeface="Arial" panose="020B0604020202020204" pitchFamily="34" charset="0"/>
                </a:rPr>
                <a:t>	0.95	4.99	84.0	16.0</a:t>
              </a:r>
            </a:p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en-US" sz="2200">
                  <a:latin typeface="Arial" panose="020B0604020202020204" pitchFamily="34" charset="0"/>
                </a:rPr>
                <a:t>	1.00	5.05	100.0	0.0</a:t>
              </a:r>
            </a:p>
          </p:txBody>
        </p:sp>
        <p:sp>
          <p:nvSpPr>
            <p:cNvPr id="38918" name="Line 24">
              <a:extLst>
                <a:ext uri="{FF2B5EF4-FFF2-40B4-BE49-F238E27FC236}">
                  <a16:creationId xmlns:a16="http://schemas.microsoft.com/office/drawing/2014/main" id="{A599BA80-4162-46ED-9BBF-535A654968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9" y="1759"/>
              <a:ext cx="49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8919" name="Text Box 25">
              <a:extLst>
                <a:ext uri="{FF2B5EF4-FFF2-40B4-BE49-F238E27FC236}">
                  <a16:creationId xmlns:a16="http://schemas.microsoft.com/office/drawing/2014/main" id="{BDA3729D-59F3-4597-B33B-92C8B9F7B3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" y="1487"/>
              <a:ext cx="5044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1144588">
                <a:tabLst>
                  <a:tab pos="609600" algn="ctr"/>
                  <a:tab pos="2514600" algn="ctr"/>
                  <a:tab pos="4953000" algn="ctr"/>
                  <a:tab pos="7162800" algn="ct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144588">
                <a:tabLst>
                  <a:tab pos="609600" algn="ctr"/>
                  <a:tab pos="2514600" algn="ctr"/>
                  <a:tab pos="4953000" algn="ctr"/>
                  <a:tab pos="7162800" algn="ct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144588">
                <a:tabLst>
                  <a:tab pos="609600" algn="ctr"/>
                  <a:tab pos="2514600" algn="ctr"/>
                  <a:tab pos="4953000" algn="ctr"/>
                  <a:tab pos="7162800" algn="ct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144588">
                <a:tabLst>
                  <a:tab pos="609600" algn="ctr"/>
                  <a:tab pos="2514600" algn="ctr"/>
                  <a:tab pos="4953000" algn="ctr"/>
                  <a:tab pos="7162800" algn="ct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144588">
                <a:tabLst>
                  <a:tab pos="609600" algn="ctr"/>
                  <a:tab pos="2514600" algn="ctr"/>
                  <a:tab pos="4953000" algn="ctr"/>
                  <a:tab pos="7162800" algn="ct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14458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09600" algn="ctr"/>
                  <a:tab pos="2514600" algn="ctr"/>
                  <a:tab pos="4953000" algn="ctr"/>
                  <a:tab pos="7162800" algn="ct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14458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09600" algn="ctr"/>
                  <a:tab pos="2514600" algn="ctr"/>
                  <a:tab pos="4953000" algn="ctr"/>
                  <a:tab pos="7162800" algn="ct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14458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09600" algn="ctr"/>
                  <a:tab pos="2514600" algn="ctr"/>
                  <a:tab pos="4953000" algn="ctr"/>
                  <a:tab pos="7162800" algn="ct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14458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09600" algn="ctr"/>
                  <a:tab pos="2514600" algn="ctr"/>
                  <a:tab pos="4953000" algn="ctr"/>
                  <a:tab pos="7162800" algn="ct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200" b="1">
                  <a:latin typeface="Arial" panose="020B0604020202020204" pitchFamily="34" charset="0"/>
                </a:rPr>
                <a:t>	RER	kcal/L O</a:t>
              </a:r>
              <a:r>
                <a:rPr lang="en-US" altLang="en-US" sz="2200" b="1" baseline="-25000">
                  <a:latin typeface="Arial" panose="020B0604020202020204" pitchFamily="34" charset="0"/>
                </a:rPr>
                <a:t>2</a:t>
              </a:r>
              <a:r>
                <a:rPr lang="en-US" altLang="en-US" sz="2200" b="1">
                  <a:latin typeface="Arial" panose="020B0604020202020204" pitchFamily="34" charset="0"/>
                </a:rPr>
                <a:t>	Carbohydrates	Fats</a:t>
              </a:r>
            </a:p>
          </p:txBody>
        </p:sp>
        <p:sp>
          <p:nvSpPr>
            <p:cNvPr id="38920" name="Text Box 26">
              <a:extLst>
                <a:ext uri="{FF2B5EF4-FFF2-40B4-BE49-F238E27FC236}">
                  <a16:creationId xmlns:a16="http://schemas.microsoft.com/office/drawing/2014/main" id="{B9E858DF-7DD7-4FE3-986D-D624037C4B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" y="1210"/>
              <a:ext cx="5044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1144588">
                <a:tabLst>
                  <a:tab pos="2527300" algn="ctr"/>
                  <a:tab pos="5715000" algn="ct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144588">
                <a:tabLst>
                  <a:tab pos="2527300" algn="ctr"/>
                  <a:tab pos="5715000" algn="ct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144588">
                <a:tabLst>
                  <a:tab pos="2527300" algn="ctr"/>
                  <a:tab pos="5715000" algn="ct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144588">
                <a:tabLst>
                  <a:tab pos="2527300" algn="ctr"/>
                  <a:tab pos="5715000" algn="ct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144588">
                <a:tabLst>
                  <a:tab pos="2527300" algn="ctr"/>
                  <a:tab pos="5715000" algn="ct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14458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527300" algn="ctr"/>
                  <a:tab pos="5715000" algn="ct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14458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527300" algn="ctr"/>
                  <a:tab pos="5715000" algn="ct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14458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527300" algn="ctr"/>
                  <a:tab pos="5715000" algn="ct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14458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527300" algn="ctr"/>
                  <a:tab pos="5715000" algn="ct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200" b="1">
                  <a:latin typeface="Arial" panose="020B0604020202020204" pitchFamily="34" charset="0"/>
                </a:rPr>
                <a:t>	Energy	% kcal</a:t>
              </a:r>
            </a:p>
          </p:txBody>
        </p:sp>
        <p:sp>
          <p:nvSpPr>
            <p:cNvPr id="38921" name="Line 27">
              <a:extLst>
                <a:ext uri="{FF2B5EF4-FFF2-40B4-BE49-F238E27FC236}">
                  <a16:creationId xmlns:a16="http://schemas.microsoft.com/office/drawing/2014/main" id="{80DDFE3C-9F1F-49E6-8041-A8FF579280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1" y="1483"/>
              <a:ext cx="40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7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45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ext Box 3">
            <a:extLst>
              <a:ext uri="{FF2B5EF4-FFF2-40B4-BE49-F238E27FC236}">
                <a16:creationId xmlns:a16="http://schemas.microsoft.com/office/drawing/2014/main" id="{1CCC3F9D-AF5C-40BC-B35A-E8BAF6D9E6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Metabolic Rate</a:t>
            </a:r>
          </a:p>
        </p:txBody>
      </p:sp>
      <p:sp>
        <p:nvSpPr>
          <p:cNvPr id="50180" name="Text Box 4">
            <a:extLst>
              <a:ext uri="{FF2B5EF4-FFF2-40B4-BE49-F238E27FC236}">
                <a16:creationId xmlns:a16="http://schemas.microsoft.com/office/drawing/2014/main" id="{D1AAEC5A-5369-480A-AF08-36E9797C2F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31950"/>
            <a:ext cx="83058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Rate at which the body expends energy at rest and </a:t>
            </a:r>
            <a:br>
              <a:rPr lang="en-US" altLang="en-US">
                <a:latin typeface="Arial" panose="020B0604020202020204" pitchFamily="34" charset="0"/>
              </a:rPr>
            </a:br>
            <a:r>
              <a:rPr lang="en-US" altLang="en-US">
                <a:latin typeface="Arial" panose="020B0604020202020204" pitchFamily="34" charset="0"/>
              </a:rPr>
              <a:t>during exercise</a:t>
            </a:r>
          </a:p>
        </p:txBody>
      </p:sp>
      <p:sp>
        <p:nvSpPr>
          <p:cNvPr id="50181" name="Text Box 5">
            <a:extLst>
              <a:ext uri="{FF2B5EF4-FFF2-40B4-BE49-F238E27FC236}">
                <a16:creationId xmlns:a16="http://schemas.microsoft.com/office/drawing/2014/main" id="{9E093285-B666-4B07-89B7-56FF02387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465388"/>
            <a:ext cx="83058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Measured as whole-body oxygen consumption and </a:t>
            </a:r>
            <a:br>
              <a:rPr lang="en-US" altLang="en-US">
                <a:latin typeface="Arial" panose="020B0604020202020204" pitchFamily="34" charset="0"/>
              </a:rPr>
            </a:br>
            <a:r>
              <a:rPr lang="en-US" altLang="en-US">
                <a:latin typeface="Arial" panose="020B0604020202020204" pitchFamily="34" charset="0"/>
              </a:rPr>
              <a:t>its caloric equivalent</a:t>
            </a:r>
          </a:p>
        </p:txBody>
      </p:sp>
      <p:sp>
        <p:nvSpPr>
          <p:cNvPr id="50182" name="Text Box 6">
            <a:extLst>
              <a:ext uri="{FF2B5EF4-FFF2-40B4-BE49-F238E27FC236}">
                <a16:creationId xmlns:a16="http://schemas.microsoft.com/office/drawing/2014/main" id="{F3A43939-F1F9-4C94-AF57-918229CEA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441825"/>
            <a:ext cx="56388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dirty="0">
                <a:latin typeface="Wingdings" panose="05000000000000000000" pitchFamily="2" charset="2"/>
              </a:rPr>
              <a:t>w</a:t>
            </a:r>
            <a:r>
              <a:rPr lang="en-US" altLang="en-US" dirty="0">
                <a:latin typeface="Arial" panose="020B0604020202020204" pitchFamily="34" charset="0"/>
              </a:rPr>
              <a:t>	The minimum energy required for normal daily activity is about 1,800 to 3,000 kcal/24 </a:t>
            </a:r>
            <a:r>
              <a:rPr lang="en-US" altLang="en-US" dirty="0" err="1">
                <a:latin typeface="Arial" panose="020B0604020202020204" pitchFamily="34" charset="0"/>
              </a:rPr>
              <a:t>hr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pic>
        <p:nvPicPr>
          <p:cNvPr id="50183" name="Picture 7">
            <a:extLst>
              <a:ext uri="{FF2B5EF4-FFF2-40B4-BE49-F238E27FC236}">
                <a16:creationId xmlns:a16="http://schemas.microsoft.com/office/drawing/2014/main" id="{210D5F1C-0808-47D9-97B8-956180E62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540250"/>
            <a:ext cx="2284413" cy="217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4" name="Text Box 8">
            <a:extLst>
              <a:ext uri="{FF2B5EF4-FFF2-40B4-BE49-F238E27FC236}">
                <a16:creationId xmlns:a16="http://schemas.microsoft.com/office/drawing/2014/main" id="{AC8FC475-FAF1-4C25-A274-222044F23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289300"/>
            <a:ext cx="83058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Basal or resting metabolic rate (BMR) is the minimum energy required for essential physiological function </a:t>
            </a:r>
            <a:br>
              <a:rPr lang="en-US" altLang="en-US">
                <a:latin typeface="Arial" panose="020B0604020202020204" pitchFamily="34" charset="0"/>
              </a:rPr>
            </a:br>
            <a:r>
              <a:rPr lang="en-US" altLang="en-US">
                <a:latin typeface="Arial" panose="020B0604020202020204" pitchFamily="34" charset="0"/>
              </a:rPr>
              <a:t>(varies between 1,200 and 2,400 kcal/24 hr)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88103056-226C-4B64-9046-1CFE44252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807" y="5519737"/>
            <a:ext cx="5638800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dirty="0">
                <a:latin typeface="Wingdings" panose="05000000000000000000" pitchFamily="2" charset="2"/>
              </a:rPr>
              <a:t>w</a:t>
            </a:r>
            <a:r>
              <a:rPr lang="en-US" altLang="en-US" dirty="0">
                <a:latin typeface="Arial" panose="020B0604020202020204" pitchFamily="34" charset="0"/>
              </a:rPr>
              <a:t>	</a:t>
            </a:r>
            <a:r>
              <a:rPr lang="cs-CZ" altLang="en-US" dirty="0">
                <a:latin typeface="Arial" panose="020B0604020202020204" pitchFamily="34" charset="0"/>
              </a:rPr>
              <a:t>1 kcal = 4.2 </a:t>
            </a:r>
            <a:r>
              <a:rPr lang="cs-CZ" altLang="en-US" dirty="0" err="1">
                <a:latin typeface="Arial" panose="020B0604020202020204" pitchFamily="34" charset="0"/>
              </a:rPr>
              <a:t>kJ</a:t>
            </a:r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autoUpdateAnimBg="0"/>
      <p:bldP spid="50180" grpId="0" autoUpdateAnimBg="0"/>
      <p:bldP spid="50181" grpId="0" autoUpdateAnimBg="0"/>
      <p:bldP spid="50182" grpId="0" autoUpdateAnimBg="0"/>
      <p:bldP spid="50184" grpId="0" autoUpdateAnimBg="0"/>
      <p:bldP spid="9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ext Box 3">
            <a:extLst>
              <a:ext uri="{FF2B5EF4-FFF2-40B4-BE49-F238E27FC236}">
                <a16:creationId xmlns:a16="http://schemas.microsoft.com/office/drawing/2014/main" id="{43968B32-A4B2-4110-9E48-3EF84F5D74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31950"/>
            <a:ext cx="80772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Upper limit of a person's ability to increase oxygen uptake.</a:t>
            </a:r>
          </a:p>
        </p:txBody>
      </p:sp>
      <p:sp>
        <p:nvSpPr>
          <p:cNvPr id="54276" name="Text Box 4">
            <a:extLst>
              <a:ext uri="{FF2B5EF4-FFF2-40B4-BE49-F238E27FC236}">
                <a16:creationId xmlns:a16="http://schemas.microsoft.com/office/drawing/2014/main" id="{5282CEC2-6BE1-4FA5-B523-CBF546F897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465388"/>
            <a:ext cx="80772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Good indicator of cardiorespiratory endurance and aerobic fitness.</a:t>
            </a:r>
          </a:p>
        </p:txBody>
      </p:sp>
      <p:sp>
        <p:nvSpPr>
          <p:cNvPr id="54277" name="Text Box 5">
            <a:extLst>
              <a:ext uri="{FF2B5EF4-FFF2-40B4-BE49-F238E27FC236}">
                <a16:creationId xmlns:a16="http://schemas.microsoft.com/office/drawing/2014/main" id="{20FB35D7-5A4E-4E28-A51E-167B28184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117975"/>
            <a:ext cx="80772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Expressed relative to body weight in ml of O</a:t>
            </a:r>
            <a:r>
              <a:rPr lang="en-US" altLang="en-US" baseline="-25000">
                <a:latin typeface="Arial" panose="020B0604020202020204" pitchFamily="34" charset="0"/>
              </a:rPr>
              <a:t>2</a:t>
            </a:r>
            <a:r>
              <a:rPr lang="en-US" altLang="en-US">
                <a:latin typeface="Arial" panose="020B0604020202020204" pitchFamily="34" charset="0"/>
              </a:rPr>
              <a:t> consumed per kg body weight per min (ml · kg</a:t>
            </a:r>
            <a:r>
              <a:rPr lang="en-US" altLang="en-US" baseline="30000">
                <a:latin typeface="Arial" panose="020B0604020202020204" pitchFamily="34" charset="0"/>
              </a:rPr>
              <a:t>-1</a:t>
            </a:r>
            <a:r>
              <a:rPr lang="en-US" altLang="en-US">
                <a:latin typeface="Arial" panose="020B0604020202020204" pitchFamily="34" charset="0"/>
              </a:rPr>
              <a:t> · min</a:t>
            </a:r>
            <a:r>
              <a:rPr lang="en-US" altLang="en-US" baseline="30000">
                <a:latin typeface="Arial" panose="020B0604020202020204" pitchFamily="34" charset="0"/>
              </a:rPr>
              <a:t>-1</a:t>
            </a:r>
            <a:r>
              <a:rPr lang="en-US" altLang="en-US">
                <a:latin typeface="Arial" panose="020B0604020202020204" pitchFamily="34" charset="0"/>
              </a:rPr>
              <a:t>).</a:t>
            </a:r>
          </a:p>
        </p:txBody>
      </p:sp>
      <p:sp>
        <p:nvSpPr>
          <p:cNvPr id="54278" name="Text Box 6">
            <a:extLst>
              <a:ext uri="{FF2B5EF4-FFF2-40B4-BE49-F238E27FC236}">
                <a16:creationId xmlns:a16="http://schemas.microsoft.com/office/drawing/2014/main" id="{208C1F7E-7A2B-4737-8066-C991DDE60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289300"/>
            <a:ext cx="80772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Can differ according to sex, body size, age, and is greatly influenced by the level of aerobic training.</a:t>
            </a:r>
          </a:p>
        </p:txBody>
      </p:sp>
      <p:grpSp>
        <p:nvGrpSpPr>
          <p:cNvPr id="54279" name="Group 7">
            <a:extLst>
              <a:ext uri="{FF2B5EF4-FFF2-40B4-BE49-F238E27FC236}">
                <a16:creationId xmlns:a16="http://schemas.microsoft.com/office/drawing/2014/main" id="{22BCC278-51F8-4E0D-9FEC-301EE1068B82}"/>
              </a:ext>
            </a:extLst>
          </p:cNvPr>
          <p:cNvGrpSpPr>
            <a:grpSpLocks/>
          </p:cNvGrpSpPr>
          <p:nvPr/>
        </p:nvGrpSpPr>
        <p:grpSpPr bwMode="auto">
          <a:xfrm>
            <a:off x="276225" y="-47625"/>
            <a:ext cx="8867775" cy="917575"/>
            <a:chOff x="174" y="-30"/>
            <a:chExt cx="5586" cy="578"/>
          </a:xfrm>
        </p:grpSpPr>
        <p:sp>
          <p:nvSpPr>
            <p:cNvPr id="47112" name="Text Box 8">
              <a:extLst>
                <a:ext uri="{FF2B5EF4-FFF2-40B4-BE49-F238E27FC236}">
                  <a16:creationId xmlns:a16="http://schemas.microsoft.com/office/drawing/2014/main" id="{022E5243-F31D-403A-AC3B-BE573144CE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" y="164"/>
              <a:ext cx="5586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400" b="1">
                  <a:solidFill>
                    <a:schemeClr val="accent2"/>
                  </a:solidFill>
                  <a:latin typeface="Arial" panose="020B0604020202020204" pitchFamily="34" charset="0"/>
                </a:rPr>
                <a:t>Maximal Oxygen Uptake (VO</a:t>
              </a:r>
              <a:r>
                <a:rPr lang="en-US" altLang="en-US" sz="3400" b="1" baseline="-25000">
                  <a:solidFill>
                    <a:schemeClr val="accent2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3400" b="1">
                  <a:solidFill>
                    <a:schemeClr val="accent2"/>
                  </a:solidFill>
                  <a:latin typeface="Arial" panose="020B0604020202020204" pitchFamily="34" charset="0"/>
                </a:rPr>
                <a:t>max)</a:t>
              </a:r>
            </a:p>
          </p:txBody>
        </p:sp>
        <p:sp>
          <p:nvSpPr>
            <p:cNvPr id="47113" name="Text Box 9">
              <a:extLst>
                <a:ext uri="{FF2B5EF4-FFF2-40B4-BE49-F238E27FC236}">
                  <a16:creationId xmlns:a16="http://schemas.microsoft.com/office/drawing/2014/main" id="{C4041332-A052-4986-9F41-ACC4AE06E3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46" y="-30"/>
              <a:ext cx="144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3400" b="1">
                  <a:solidFill>
                    <a:schemeClr val="accent2"/>
                  </a:solidFill>
                  <a:latin typeface="Arial" panose="020B0604020202020204" pitchFamily="34" charset="0"/>
                </a:rPr>
                <a:t>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autoUpdateAnimBg="0"/>
      <p:bldP spid="54276" grpId="0" autoUpdateAnimBg="0"/>
      <p:bldP spid="54277" grpId="0" autoUpdateAnimBg="0"/>
      <p:bldP spid="54278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Text Box 4">
            <a:extLst>
              <a:ext uri="{FF2B5EF4-FFF2-40B4-BE49-F238E27FC236}">
                <a16:creationId xmlns:a16="http://schemas.microsoft.com/office/drawing/2014/main" id="{FEBBD157-DB21-41EE-B404-090F2DA36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33400"/>
            <a:ext cx="8763000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EXERCISE INTENSITY AND OXYGEN UPTAKE</a:t>
            </a:r>
            <a:endParaRPr lang="en-US" altLang="en-US" b="1">
              <a:latin typeface="Arial" panose="020B0604020202020204" pitchFamily="34" charset="0"/>
            </a:endParaRPr>
          </a:p>
        </p:txBody>
      </p:sp>
      <p:pic>
        <p:nvPicPr>
          <p:cNvPr id="55303" name="Picture 7">
            <a:extLst>
              <a:ext uri="{FF2B5EF4-FFF2-40B4-BE49-F238E27FC236}">
                <a16:creationId xmlns:a16="http://schemas.microsoft.com/office/drawing/2014/main" id="{4D075CCF-609C-41CF-960D-01B80A2AF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1500188"/>
            <a:ext cx="5753100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ext Box 3">
            <a:extLst>
              <a:ext uri="{FF2B5EF4-FFF2-40B4-BE49-F238E27FC236}">
                <a16:creationId xmlns:a16="http://schemas.microsoft.com/office/drawing/2014/main" id="{5DA68C32-9096-49DA-BF26-AC2B72CD3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Estimating Anaerobic Effort</a:t>
            </a:r>
          </a:p>
        </p:txBody>
      </p:sp>
      <p:sp>
        <p:nvSpPr>
          <p:cNvPr id="41988" name="Text Box 4">
            <a:extLst>
              <a:ext uri="{FF2B5EF4-FFF2-40B4-BE49-F238E27FC236}">
                <a16:creationId xmlns:a16="http://schemas.microsoft.com/office/drawing/2014/main" id="{0392CE8B-212B-479D-8D69-EBD01D2ABB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390650"/>
            <a:ext cx="83058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Arial" panose="020B0604020202020204" pitchFamily="34" charset="0"/>
              </a:rPr>
              <a:t>There is not yet available a method that definitively measures anaerobic capacity, however there are ways to estimate it:</a:t>
            </a:r>
          </a:p>
        </p:txBody>
      </p:sp>
      <p:sp>
        <p:nvSpPr>
          <p:cNvPr id="41989" name="Text Box 5">
            <a:extLst>
              <a:ext uri="{FF2B5EF4-FFF2-40B4-BE49-F238E27FC236}">
                <a16:creationId xmlns:a16="http://schemas.microsoft.com/office/drawing/2014/main" id="{D6A646AF-8DB7-40B4-B92E-8FFD085E4E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535238"/>
            <a:ext cx="83820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Examine excess postexercise oxygen consumption (EPOC)—the mismatch between O</a:t>
            </a:r>
            <a:r>
              <a:rPr lang="en-US" altLang="en-US" baseline="-25000">
                <a:latin typeface="Arial" panose="020B0604020202020204" pitchFamily="34" charset="0"/>
              </a:rPr>
              <a:t>2</a:t>
            </a:r>
            <a:r>
              <a:rPr lang="en-US" altLang="en-US">
                <a:latin typeface="Arial" panose="020B0604020202020204" pitchFamily="34" charset="0"/>
              </a:rPr>
              <a:t> consumption and energy requirements during recovery from exercise</a:t>
            </a:r>
          </a:p>
        </p:txBody>
      </p:sp>
      <p:sp>
        <p:nvSpPr>
          <p:cNvPr id="41991" name="Text Box 7">
            <a:extLst>
              <a:ext uri="{FF2B5EF4-FFF2-40B4-BE49-F238E27FC236}">
                <a16:creationId xmlns:a16="http://schemas.microsoft.com/office/drawing/2014/main" id="{7C765746-0BF3-4DB3-979C-8AC968A2C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695700"/>
            <a:ext cx="80772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15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Estimate lactate accumulation in muscles through blood analysis; estimate lactate threshold (LT)</a:t>
            </a:r>
          </a:p>
        </p:txBody>
      </p:sp>
      <p:sp>
        <p:nvSpPr>
          <p:cNvPr id="41993" name="Text Box 9">
            <a:extLst>
              <a:ext uri="{FF2B5EF4-FFF2-40B4-BE49-F238E27FC236}">
                <a16:creationId xmlns:a16="http://schemas.microsoft.com/office/drawing/2014/main" id="{3729A7C4-B2C5-4CE6-8DBB-528FF7825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521200"/>
            <a:ext cx="807720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15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Use the </a:t>
            </a:r>
            <a:r>
              <a:rPr lang="en-US" altLang="en-US">
                <a:latin typeface="Arial" panose="020B0604020202020204" pitchFamily="34" charset="0"/>
                <a:cs typeface="Times New Roman" panose="02020603050405020304" pitchFamily="18" charset="0"/>
              </a:rPr>
              <a:t>maximal accumulated oxygen deficit test, the critical power test, or the </a:t>
            </a:r>
            <a:r>
              <a:rPr lang="en-US" altLang="en-US">
                <a:latin typeface="Arial" panose="020B0604020202020204" pitchFamily="34" charset="0"/>
              </a:rPr>
              <a:t>Wingate anaerobic test which also show good promise for estimating </a:t>
            </a:r>
            <a:r>
              <a:rPr lang="en-US" altLang="en-US">
                <a:latin typeface="Arial" panose="020B0604020202020204" pitchFamily="34" charset="0"/>
                <a:cs typeface="Times New Roman" panose="02020603050405020304" pitchFamily="18" charset="0"/>
              </a:rPr>
              <a:t>the metabolic potential of anaerobic capacity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autoUpdateAnimBg="0"/>
      <p:bldP spid="41988" grpId="0" autoUpdateAnimBg="0"/>
      <p:bldP spid="41989" grpId="0" autoUpdateAnimBg="0"/>
      <p:bldP spid="41991" grpId="0" autoUpdateAnimBg="0"/>
      <p:bldP spid="41993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ext Box 3">
            <a:extLst>
              <a:ext uri="{FF2B5EF4-FFF2-40B4-BE49-F238E27FC236}">
                <a16:creationId xmlns:a16="http://schemas.microsoft.com/office/drawing/2014/main" id="{D58EC122-E54B-4A41-B82C-FB80ECD8C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33400"/>
            <a:ext cx="8763000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OXYGEN DEFICIT AND EPOC</a:t>
            </a:r>
            <a:endParaRPr lang="en-US" altLang="en-US" b="1">
              <a:latin typeface="Arial" panose="020B0604020202020204" pitchFamily="34" charset="0"/>
            </a:endParaRPr>
          </a:p>
        </p:txBody>
      </p:sp>
      <p:pic>
        <p:nvPicPr>
          <p:cNvPr id="43014" name="Picture 6">
            <a:extLst>
              <a:ext uri="{FF2B5EF4-FFF2-40B4-BE49-F238E27FC236}">
                <a16:creationId xmlns:a16="http://schemas.microsoft.com/office/drawing/2014/main" id="{E7A4B814-3E1C-4E06-80C0-BB0030C0F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773238"/>
            <a:ext cx="8836025" cy="401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>
            <a:extLst>
              <a:ext uri="{FF2B5EF4-FFF2-40B4-BE49-F238E27FC236}">
                <a16:creationId xmlns:a16="http://schemas.microsoft.com/office/drawing/2014/main" id="{FA76AA49-AD2A-4201-8B3D-1ED4ED598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Carbohydrate</a:t>
            </a:r>
          </a:p>
        </p:txBody>
      </p:sp>
      <p:sp>
        <p:nvSpPr>
          <p:cNvPr id="9220" name="Text Box 4">
            <a:extLst>
              <a:ext uri="{FF2B5EF4-FFF2-40B4-BE49-F238E27FC236}">
                <a16:creationId xmlns:a16="http://schemas.microsoft.com/office/drawing/2014/main" id="{CE2F4630-75B8-4DFD-8FC1-3460ED068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31950"/>
            <a:ext cx="83058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Readily available (if included in diet) and easily metabolized by muscles</a:t>
            </a:r>
          </a:p>
        </p:txBody>
      </p:sp>
      <p:sp>
        <p:nvSpPr>
          <p:cNvPr id="9221" name="Text Box 5">
            <a:extLst>
              <a:ext uri="{FF2B5EF4-FFF2-40B4-BE49-F238E27FC236}">
                <a16:creationId xmlns:a16="http://schemas.microsoft.com/office/drawing/2014/main" id="{23F7664A-19B5-4D63-B53E-C829089CB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465388"/>
            <a:ext cx="8382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Once ingested, it is transported as glucose and taken up by muscles and liver and converted to glycogen</a:t>
            </a:r>
          </a:p>
        </p:txBody>
      </p:sp>
      <p:sp>
        <p:nvSpPr>
          <p:cNvPr id="9222" name="Text Box 6">
            <a:extLst>
              <a:ext uri="{FF2B5EF4-FFF2-40B4-BE49-F238E27FC236}">
                <a16:creationId xmlns:a16="http://schemas.microsoft.com/office/drawing/2014/main" id="{0DDAE5D3-16FC-42D2-89EB-7D1B25EA80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292475"/>
            <a:ext cx="83820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Glycogen stored in the liver is converted back to glucose as needed and transported by the blood to the muscles where it is used to form ATP</a:t>
            </a:r>
          </a:p>
        </p:txBody>
      </p:sp>
      <p:pic>
        <p:nvPicPr>
          <p:cNvPr id="9223" name="Picture 7">
            <a:extLst>
              <a:ext uri="{FF2B5EF4-FFF2-40B4-BE49-F238E27FC236}">
                <a16:creationId xmlns:a16="http://schemas.microsoft.com/office/drawing/2014/main" id="{9D49EF72-0B59-44A4-AE2B-C4CD8BA79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5" y="5400675"/>
            <a:ext cx="2741613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Text Box 8">
            <a:extLst>
              <a:ext uri="{FF2B5EF4-FFF2-40B4-BE49-F238E27FC236}">
                <a16:creationId xmlns:a16="http://schemas.microsoft.com/office/drawing/2014/main" id="{16586BA4-4383-426C-A988-E2F6F551B1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449763"/>
            <a:ext cx="83820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Glycogen stores are limited, which can affect performance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utoUpdateAnimBg="0"/>
      <p:bldP spid="9220" grpId="0" autoUpdateAnimBg="0"/>
      <p:bldP spid="9221" grpId="0" autoUpdateAnimBg="0"/>
      <p:bldP spid="9222" grpId="0" autoUpdateAnimBg="0"/>
      <p:bldP spid="9224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 Box 3">
            <a:extLst>
              <a:ext uri="{FF2B5EF4-FFF2-40B4-BE49-F238E27FC236}">
                <a16:creationId xmlns:a16="http://schemas.microsoft.com/office/drawing/2014/main" id="{0FEC0B7D-DCF1-4BC7-A462-8D0F373D59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Factors Responsible for EPOC</a:t>
            </a:r>
          </a:p>
        </p:txBody>
      </p:sp>
      <p:sp>
        <p:nvSpPr>
          <p:cNvPr id="44036" name="Text Box 4">
            <a:extLst>
              <a:ext uri="{FF2B5EF4-FFF2-40B4-BE49-F238E27FC236}">
                <a16:creationId xmlns:a16="http://schemas.microsoft.com/office/drawing/2014/main" id="{2839F28D-3642-455C-B06C-240C19AB6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31950"/>
            <a:ext cx="83058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Rebuilding depleted ATP supplies</a:t>
            </a:r>
          </a:p>
        </p:txBody>
      </p:sp>
      <p:sp>
        <p:nvSpPr>
          <p:cNvPr id="44037" name="Text Box 5">
            <a:extLst>
              <a:ext uri="{FF2B5EF4-FFF2-40B4-BE49-F238E27FC236}">
                <a16:creationId xmlns:a16="http://schemas.microsoft.com/office/drawing/2014/main" id="{E3D2FFBE-9B2E-4493-AA85-17608D3281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133600"/>
            <a:ext cx="83820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Clearing lactate produced by anaerobic metabolism</a:t>
            </a:r>
          </a:p>
        </p:txBody>
      </p:sp>
      <p:sp>
        <p:nvSpPr>
          <p:cNvPr id="44038" name="Text Box 6">
            <a:extLst>
              <a:ext uri="{FF2B5EF4-FFF2-40B4-BE49-F238E27FC236}">
                <a16:creationId xmlns:a16="http://schemas.microsoft.com/office/drawing/2014/main" id="{941289F0-4755-4A72-A46C-BD71CD4D6C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627313"/>
            <a:ext cx="8382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Replenishing O</a:t>
            </a:r>
            <a:r>
              <a:rPr lang="en-US" altLang="en-US" baseline="-25000">
                <a:latin typeface="Arial" panose="020B0604020202020204" pitchFamily="34" charset="0"/>
              </a:rPr>
              <a:t>2</a:t>
            </a:r>
            <a:r>
              <a:rPr lang="en-US" altLang="en-US">
                <a:latin typeface="Arial" panose="020B0604020202020204" pitchFamily="34" charset="0"/>
              </a:rPr>
              <a:t> supplies borrowed from hemoglobin </a:t>
            </a:r>
            <a:br>
              <a:rPr lang="en-US" altLang="en-US">
                <a:latin typeface="Arial" panose="020B0604020202020204" pitchFamily="34" charset="0"/>
              </a:rPr>
            </a:br>
            <a:r>
              <a:rPr lang="en-US" altLang="en-US">
                <a:latin typeface="Arial" panose="020B0604020202020204" pitchFamily="34" charset="0"/>
              </a:rPr>
              <a:t>and myoglobin</a:t>
            </a:r>
          </a:p>
        </p:txBody>
      </p:sp>
      <p:sp>
        <p:nvSpPr>
          <p:cNvPr id="44039" name="Text Box 7">
            <a:extLst>
              <a:ext uri="{FF2B5EF4-FFF2-40B4-BE49-F238E27FC236}">
                <a16:creationId xmlns:a16="http://schemas.microsoft.com/office/drawing/2014/main" id="{DE5EB422-A5FD-4F20-9202-929B4037C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448050"/>
            <a:ext cx="83820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Removing CO</a:t>
            </a:r>
            <a:r>
              <a:rPr lang="en-US" altLang="en-US" baseline="-25000">
                <a:latin typeface="Arial" panose="020B0604020202020204" pitchFamily="34" charset="0"/>
              </a:rPr>
              <a:t>2</a:t>
            </a:r>
            <a:r>
              <a:rPr lang="en-US" altLang="en-US">
                <a:latin typeface="Arial" panose="020B0604020202020204" pitchFamily="34" charset="0"/>
              </a:rPr>
              <a:t> that has accumulated in body tissues</a:t>
            </a:r>
          </a:p>
        </p:txBody>
      </p:sp>
      <p:sp>
        <p:nvSpPr>
          <p:cNvPr id="44040" name="Text Box 8">
            <a:extLst>
              <a:ext uri="{FF2B5EF4-FFF2-40B4-BE49-F238E27FC236}">
                <a16:creationId xmlns:a16="http://schemas.microsoft.com/office/drawing/2014/main" id="{A65C734D-AAE8-41BD-87D1-AF089A824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948113"/>
            <a:ext cx="83820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Increased metabolic and respiratory rates due to increased body temperature and norepinephrine and epinephrine levels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autoUpdateAnimBg="0"/>
      <p:bldP spid="44036" grpId="0" autoUpdateAnimBg="0"/>
      <p:bldP spid="44037" grpId="0" autoUpdateAnimBg="0"/>
      <p:bldP spid="44038" grpId="0" autoUpdateAnimBg="0"/>
      <p:bldP spid="44039" grpId="0" autoUpdateAnimBg="0"/>
      <p:bldP spid="44040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ext Box 3">
            <a:extLst>
              <a:ext uri="{FF2B5EF4-FFF2-40B4-BE49-F238E27FC236}">
                <a16:creationId xmlns:a16="http://schemas.microsoft.com/office/drawing/2014/main" id="{9315C31B-87A8-4833-A804-902B9B797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Lactate Threshold</a:t>
            </a:r>
          </a:p>
        </p:txBody>
      </p:sp>
      <p:sp>
        <p:nvSpPr>
          <p:cNvPr id="45060" name="Text Box 4">
            <a:extLst>
              <a:ext uri="{FF2B5EF4-FFF2-40B4-BE49-F238E27FC236}">
                <a16:creationId xmlns:a16="http://schemas.microsoft.com/office/drawing/2014/main" id="{67E98FAE-D37A-42C3-A811-9E7E9DC408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31950"/>
            <a:ext cx="830580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The point at which blood lactate begins to accumulate above resting levels during exercise of increasing intensity, where lactate production exceeds lactate clearance</a:t>
            </a:r>
          </a:p>
        </p:txBody>
      </p:sp>
      <p:sp>
        <p:nvSpPr>
          <p:cNvPr id="45061" name="Text Box 5">
            <a:extLst>
              <a:ext uri="{FF2B5EF4-FFF2-40B4-BE49-F238E27FC236}">
                <a16:creationId xmlns:a16="http://schemas.microsoft.com/office/drawing/2014/main" id="{D0930762-BCAE-4670-818C-29F39CE5AF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125788"/>
            <a:ext cx="83820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Sudden increase in blood lactate with increasing effort can be the result of an increase in the production of lactate or a decrease in the removal of lactate from the blood</a:t>
            </a:r>
          </a:p>
        </p:txBody>
      </p:sp>
      <p:sp>
        <p:nvSpPr>
          <p:cNvPr id="45062" name="Text Box 6">
            <a:extLst>
              <a:ext uri="{FF2B5EF4-FFF2-40B4-BE49-F238E27FC236}">
                <a16:creationId xmlns:a16="http://schemas.microsoft.com/office/drawing/2014/main" id="{9833E25A-289C-402D-AE9A-D9AE708C8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286250"/>
            <a:ext cx="8382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Can indicate potential for endurance exercise; lactate formation contributes to fatigue</a:t>
            </a:r>
          </a:p>
        </p:txBody>
      </p:sp>
      <p:pic>
        <p:nvPicPr>
          <p:cNvPr id="45063" name="Picture 7">
            <a:extLst>
              <a:ext uri="{FF2B5EF4-FFF2-40B4-BE49-F238E27FC236}">
                <a16:creationId xmlns:a16="http://schemas.microsoft.com/office/drawing/2014/main" id="{13028050-9043-4848-9599-CD31C6B71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638800"/>
            <a:ext cx="2741613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autoUpdateAnimBg="0"/>
      <p:bldP spid="45060" grpId="0" autoUpdateAnimBg="0"/>
      <p:bldP spid="45061" grpId="0" autoUpdateAnimBg="0"/>
      <p:bldP spid="45062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 Box 4">
            <a:extLst>
              <a:ext uri="{FF2B5EF4-FFF2-40B4-BE49-F238E27FC236}">
                <a16:creationId xmlns:a16="http://schemas.microsoft.com/office/drawing/2014/main" id="{C9D31864-376D-456F-96A0-8AA72DAD5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33400"/>
            <a:ext cx="8763000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EXERCISE INTENSITY AND BLOOD LACTATE ACCUMULATION</a:t>
            </a:r>
            <a:endParaRPr lang="en-US" altLang="en-US" b="1">
              <a:latin typeface="Arial" panose="020B0604020202020204" pitchFamily="34" charset="0"/>
            </a:endParaRPr>
          </a:p>
        </p:txBody>
      </p:sp>
      <p:pic>
        <p:nvPicPr>
          <p:cNvPr id="46086" name="Picture 6">
            <a:extLst>
              <a:ext uri="{FF2B5EF4-FFF2-40B4-BE49-F238E27FC236}">
                <a16:creationId xmlns:a16="http://schemas.microsoft.com/office/drawing/2014/main" id="{7C91BA99-8BED-4586-B8AC-9197E075B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1530350"/>
            <a:ext cx="567690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>
            <a:extLst>
              <a:ext uri="{FF2B5EF4-FFF2-40B4-BE49-F238E27FC236}">
                <a16:creationId xmlns:a16="http://schemas.microsoft.com/office/drawing/2014/main" id="{99201442-4003-4451-AAA8-0C2CF63A4F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33400"/>
            <a:ext cx="8763000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CHANGES IN LACTATE THRESHOLD WITH TRAINING</a:t>
            </a:r>
          </a:p>
        </p:txBody>
      </p:sp>
      <p:pic>
        <p:nvPicPr>
          <p:cNvPr id="38917" name="Picture 5">
            <a:extLst>
              <a:ext uri="{FF2B5EF4-FFF2-40B4-BE49-F238E27FC236}">
                <a16:creationId xmlns:a16="http://schemas.microsoft.com/office/drawing/2014/main" id="{CC79629E-457B-4B4B-A0A3-7E1FA9188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2033588"/>
            <a:ext cx="3960813" cy="353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20" name="Picture 8">
            <a:extLst>
              <a:ext uri="{FF2B5EF4-FFF2-40B4-BE49-F238E27FC236}">
                <a16:creationId xmlns:a16="http://schemas.microsoft.com/office/drawing/2014/main" id="{F1572782-2C1F-4B99-BF81-685516EF2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738" y="2068513"/>
            <a:ext cx="4265612" cy="347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ext Box 3">
            <a:extLst>
              <a:ext uri="{FF2B5EF4-FFF2-40B4-BE49-F238E27FC236}">
                <a16:creationId xmlns:a16="http://schemas.microsoft.com/office/drawing/2014/main" id="{1C78B0F2-7402-4DF1-897D-3FAA4684DB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4105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Did You Know…?</a:t>
            </a:r>
            <a:endParaRPr lang="en-US" altLang="en-US" sz="3400" b="1">
              <a:latin typeface="Arial" panose="020B0604020202020204" pitchFamily="34" charset="0"/>
            </a:endParaRPr>
          </a:p>
        </p:txBody>
      </p:sp>
      <p:grpSp>
        <p:nvGrpSpPr>
          <p:cNvPr id="47108" name="Group 4">
            <a:extLst>
              <a:ext uri="{FF2B5EF4-FFF2-40B4-BE49-F238E27FC236}">
                <a16:creationId xmlns:a16="http://schemas.microsoft.com/office/drawing/2014/main" id="{F7B2BA3E-CE3D-4D76-BFE2-EB107B619E30}"/>
              </a:ext>
            </a:extLst>
          </p:cNvPr>
          <p:cNvGrpSpPr>
            <a:grpSpLocks/>
          </p:cNvGrpSpPr>
          <p:nvPr/>
        </p:nvGrpSpPr>
        <p:grpSpPr bwMode="auto">
          <a:xfrm>
            <a:off x="638175" y="1600200"/>
            <a:ext cx="7924800" cy="2282825"/>
            <a:chOff x="402" y="1008"/>
            <a:chExt cx="4992" cy="1438"/>
          </a:xfrm>
        </p:grpSpPr>
        <p:sp>
          <p:nvSpPr>
            <p:cNvPr id="54278" name="Text Box 5">
              <a:extLst>
                <a:ext uri="{FF2B5EF4-FFF2-40B4-BE49-F238E27FC236}">
                  <a16:creationId xmlns:a16="http://schemas.microsoft.com/office/drawing/2014/main" id="{43014706-8637-4285-8640-1A6C1DA2D4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2" y="1008"/>
              <a:ext cx="4992" cy="1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>
                  <a:latin typeface="Arial" panose="020B0604020202020204" pitchFamily="34" charset="0"/>
                </a:rPr>
                <a:t>Lactate threshold (LT), when expressed as a percentage of VO</a:t>
              </a:r>
              <a:r>
                <a:rPr lang="en-US" altLang="en-US" baseline="-25000">
                  <a:latin typeface="Arial" panose="020B0604020202020204" pitchFamily="34" charset="0"/>
                </a:rPr>
                <a:t>2</a:t>
              </a:r>
              <a:r>
                <a:rPr lang="en-US" altLang="en-US">
                  <a:latin typeface="Arial" panose="020B0604020202020204" pitchFamily="34" charset="0"/>
                </a:rPr>
                <a:t>max, is one of the best determinants of an athlete's pace in endurance events such as running and cycling. While untrained people typically have LT around 50% to 60% of their VO</a:t>
              </a:r>
              <a:r>
                <a:rPr lang="en-US" altLang="en-US" baseline="-25000">
                  <a:latin typeface="Arial" panose="020B0604020202020204" pitchFamily="34" charset="0"/>
                </a:rPr>
                <a:t>2</a:t>
              </a:r>
              <a:r>
                <a:rPr lang="en-US" altLang="en-US">
                  <a:latin typeface="Arial" panose="020B0604020202020204" pitchFamily="34" charset="0"/>
                </a:rPr>
                <a:t>max, elite athletes may not reach LT until around 70% or 80% VO</a:t>
              </a:r>
              <a:r>
                <a:rPr lang="en-US" altLang="en-US" baseline="-25000">
                  <a:latin typeface="Arial" panose="020B0604020202020204" pitchFamily="34" charset="0"/>
                </a:rPr>
                <a:t>2</a:t>
              </a:r>
              <a:r>
                <a:rPr lang="en-US" altLang="en-US">
                  <a:latin typeface="Arial" panose="020B0604020202020204" pitchFamily="34" charset="0"/>
                </a:rPr>
                <a:t>max.</a:t>
              </a:r>
            </a:p>
          </p:txBody>
        </p:sp>
        <p:sp>
          <p:nvSpPr>
            <p:cNvPr id="54279" name="Text Box 6">
              <a:extLst>
                <a:ext uri="{FF2B5EF4-FFF2-40B4-BE49-F238E27FC236}">
                  <a16:creationId xmlns:a16="http://schemas.microsoft.com/office/drawing/2014/main" id="{214044FA-9924-4CAB-B3F5-1B066E1D31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0" y="1086"/>
              <a:ext cx="10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>
                  <a:latin typeface="Arial" panose="020B0604020202020204" pitchFamily="34" charset="0"/>
                </a:rPr>
                <a:t>.</a:t>
              </a:r>
            </a:p>
          </p:txBody>
        </p:sp>
        <p:sp>
          <p:nvSpPr>
            <p:cNvPr id="54280" name="Text Box 7">
              <a:extLst>
                <a:ext uri="{FF2B5EF4-FFF2-40B4-BE49-F238E27FC236}">
                  <a16:creationId xmlns:a16="http://schemas.microsoft.com/office/drawing/2014/main" id="{A61B1FB7-28EB-4E9F-A910-6E9C50D77B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2" y="1776"/>
              <a:ext cx="10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>
                  <a:latin typeface="Arial" panose="020B0604020202020204" pitchFamily="34" charset="0"/>
                </a:rPr>
                <a:t>.</a:t>
              </a:r>
            </a:p>
          </p:txBody>
        </p:sp>
        <p:sp>
          <p:nvSpPr>
            <p:cNvPr id="54281" name="Text Box 8">
              <a:extLst>
                <a:ext uri="{FF2B5EF4-FFF2-40B4-BE49-F238E27FC236}">
                  <a16:creationId xmlns:a16="http://schemas.microsoft.com/office/drawing/2014/main" id="{2D9D7ECB-7936-4F65-85CB-AB9CFF8D06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4" y="2010"/>
              <a:ext cx="10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>
                  <a:latin typeface="Arial" panose="020B0604020202020204" pitchFamily="34" charset="0"/>
                </a:rPr>
                <a:t>.</a:t>
              </a:r>
            </a:p>
          </p:txBody>
        </p:sp>
      </p:grpSp>
      <p:pic>
        <p:nvPicPr>
          <p:cNvPr id="47113" name="Picture 9">
            <a:extLst>
              <a:ext uri="{FF2B5EF4-FFF2-40B4-BE49-F238E27FC236}">
                <a16:creationId xmlns:a16="http://schemas.microsoft.com/office/drawing/2014/main" id="{9CE34E9E-92E4-4B04-A06B-420602304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267200"/>
            <a:ext cx="2741613" cy="243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Text Box 3">
            <a:extLst>
              <a:ext uri="{FF2B5EF4-FFF2-40B4-BE49-F238E27FC236}">
                <a16:creationId xmlns:a16="http://schemas.microsoft.com/office/drawing/2014/main" id="{3207C5E7-3F7B-4D64-A62C-620A79020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100" b="1">
                <a:solidFill>
                  <a:schemeClr val="accent2"/>
                </a:solidFill>
                <a:latin typeface="Arial" panose="020B0604020202020204" pitchFamily="34" charset="0"/>
              </a:rPr>
              <a:t>Determining Endurance Performance Success</a:t>
            </a:r>
          </a:p>
        </p:txBody>
      </p:sp>
      <p:sp>
        <p:nvSpPr>
          <p:cNvPr id="58372" name="Text Box 4">
            <a:extLst>
              <a:ext uri="{FF2B5EF4-FFF2-40B4-BE49-F238E27FC236}">
                <a16:creationId xmlns:a16="http://schemas.microsoft.com/office/drawing/2014/main" id="{D1DF77FE-9CAC-4D18-BC28-2554B545A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133600"/>
            <a:ext cx="83820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 High lactate threshold</a:t>
            </a:r>
          </a:p>
        </p:txBody>
      </p:sp>
      <p:sp>
        <p:nvSpPr>
          <p:cNvPr id="58373" name="Text Box 5">
            <a:extLst>
              <a:ext uri="{FF2B5EF4-FFF2-40B4-BE49-F238E27FC236}">
                <a16:creationId xmlns:a16="http://schemas.microsoft.com/office/drawing/2014/main" id="{A6053229-3BF8-4284-ACBC-52CA8AC62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624138"/>
            <a:ext cx="83820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 High economy of effort</a:t>
            </a:r>
          </a:p>
        </p:txBody>
      </p:sp>
      <p:sp>
        <p:nvSpPr>
          <p:cNvPr id="58374" name="Text Box 6">
            <a:extLst>
              <a:ext uri="{FF2B5EF4-FFF2-40B4-BE49-F238E27FC236}">
                <a16:creationId xmlns:a16="http://schemas.microsoft.com/office/drawing/2014/main" id="{922DC126-5B7D-4C74-8C9B-AC48BD92E7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122613"/>
            <a:ext cx="83820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 High percentage of slow-twitch muscle fibers</a:t>
            </a:r>
          </a:p>
        </p:txBody>
      </p:sp>
      <p:pic>
        <p:nvPicPr>
          <p:cNvPr id="58375" name="Picture 7">
            <a:extLst>
              <a:ext uri="{FF2B5EF4-FFF2-40B4-BE49-F238E27FC236}">
                <a16:creationId xmlns:a16="http://schemas.microsoft.com/office/drawing/2014/main" id="{9B73713E-C3FB-4A02-A096-4735FF866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50" y="3962400"/>
            <a:ext cx="2632075" cy="274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8380" name="Group 12">
            <a:extLst>
              <a:ext uri="{FF2B5EF4-FFF2-40B4-BE49-F238E27FC236}">
                <a16:creationId xmlns:a16="http://schemas.microsoft.com/office/drawing/2014/main" id="{B5E43A84-CE78-446B-8A78-8384400616A0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1331913"/>
            <a:ext cx="8305800" cy="720725"/>
            <a:chOff x="384" y="839"/>
            <a:chExt cx="5232" cy="454"/>
          </a:xfrm>
        </p:grpSpPr>
        <p:sp>
          <p:nvSpPr>
            <p:cNvPr id="56329" name="Text Box 9">
              <a:extLst>
                <a:ext uri="{FF2B5EF4-FFF2-40B4-BE49-F238E27FC236}">
                  <a16:creationId xmlns:a16="http://schemas.microsoft.com/office/drawing/2014/main" id="{2F81C0D1-9177-4EF3-842A-38BF1BFE96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1028"/>
              <a:ext cx="5232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286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>
                  <a:latin typeface="Wingdings" panose="05000000000000000000" pitchFamily="2" charset="2"/>
                </a:rPr>
                <a:t>w</a:t>
              </a:r>
              <a:r>
                <a:rPr lang="en-US" altLang="en-US">
                  <a:latin typeface="Arial" panose="020B0604020202020204" pitchFamily="34" charset="0"/>
                </a:rPr>
                <a:t> High maximal oxygen uptake (VO</a:t>
              </a:r>
              <a:r>
                <a:rPr lang="en-US" altLang="en-US" baseline="-25000">
                  <a:latin typeface="Arial" panose="020B0604020202020204" pitchFamily="34" charset="0"/>
                </a:rPr>
                <a:t>2</a:t>
              </a:r>
              <a:r>
                <a:rPr lang="en-US" altLang="en-US">
                  <a:latin typeface="Arial" panose="020B0604020202020204" pitchFamily="34" charset="0"/>
                </a:rPr>
                <a:t>max)</a:t>
              </a:r>
            </a:p>
          </p:txBody>
        </p:sp>
        <p:sp>
          <p:nvSpPr>
            <p:cNvPr id="56330" name="Text Box 10">
              <a:extLst>
                <a:ext uri="{FF2B5EF4-FFF2-40B4-BE49-F238E27FC236}">
                  <a16:creationId xmlns:a16="http://schemas.microsoft.com/office/drawing/2014/main" id="{A3BC9895-B8BD-4E4F-8E9E-D314A71ECC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0" y="839"/>
              <a:ext cx="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>
                  <a:latin typeface="Arial" panose="020B0604020202020204" pitchFamily="34" charset="0"/>
                </a:rPr>
                <a:t>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autoUpdateAnimBg="0"/>
      <p:bldP spid="58372" grpId="0" autoUpdateAnimBg="0"/>
      <p:bldP spid="58373" grpId="0" autoUpdateAnimBg="0"/>
      <p:bldP spid="58374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Text Box 3">
            <a:extLst>
              <a:ext uri="{FF2B5EF4-FFF2-40B4-BE49-F238E27FC236}">
                <a16:creationId xmlns:a16="http://schemas.microsoft.com/office/drawing/2014/main" id="{420DEAFD-9929-4AD0-BCB5-3D08E56AB1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Fatigue and Its Causes</a:t>
            </a:r>
          </a:p>
        </p:txBody>
      </p:sp>
      <p:sp>
        <p:nvSpPr>
          <p:cNvPr id="62468" name="Text Box 4">
            <a:extLst>
              <a:ext uri="{FF2B5EF4-FFF2-40B4-BE49-F238E27FC236}">
                <a16:creationId xmlns:a16="http://schemas.microsoft.com/office/drawing/2014/main" id="{2881E77C-8051-43A9-BEE2-E606C6F46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31950"/>
            <a:ext cx="83058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Phosphocreatine (PCr) depletion</a:t>
            </a:r>
          </a:p>
        </p:txBody>
      </p:sp>
      <p:sp>
        <p:nvSpPr>
          <p:cNvPr id="62469" name="Text Box 5">
            <a:extLst>
              <a:ext uri="{FF2B5EF4-FFF2-40B4-BE49-F238E27FC236}">
                <a16:creationId xmlns:a16="http://schemas.microsoft.com/office/drawing/2014/main" id="{5DEE4744-F5F9-4722-9F96-D8A582622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133600"/>
            <a:ext cx="8382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Glycogen depletion (especially in activities lasting longer than 30 minutes)</a:t>
            </a:r>
          </a:p>
        </p:txBody>
      </p:sp>
      <p:sp>
        <p:nvSpPr>
          <p:cNvPr id="62470" name="Text Box 6">
            <a:extLst>
              <a:ext uri="{FF2B5EF4-FFF2-40B4-BE49-F238E27FC236}">
                <a16:creationId xmlns:a16="http://schemas.microsoft.com/office/drawing/2014/main" id="{A7E480A3-E125-4072-90CC-91FC87FD51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957513"/>
            <a:ext cx="8382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Accumulation of lactate and H</a:t>
            </a:r>
            <a:r>
              <a:rPr lang="en-US" altLang="en-US" baseline="30000">
                <a:latin typeface="Arial" panose="020B0604020202020204" pitchFamily="34" charset="0"/>
              </a:rPr>
              <a:t>+</a:t>
            </a:r>
            <a:r>
              <a:rPr lang="en-US" altLang="en-US">
                <a:latin typeface="Arial" panose="020B0604020202020204" pitchFamily="34" charset="0"/>
              </a:rPr>
              <a:t> (especially in events shorter than 30 minutes)</a:t>
            </a:r>
          </a:p>
        </p:txBody>
      </p:sp>
      <p:sp>
        <p:nvSpPr>
          <p:cNvPr id="62471" name="Text Box 7">
            <a:extLst>
              <a:ext uri="{FF2B5EF4-FFF2-40B4-BE49-F238E27FC236}">
                <a16:creationId xmlns:a16="http://schemas.microsoft.com/office/drawing/2014/main" id="{A57E8D9E-668C-40E5-8651-1E2BB829C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779838"/>
            <a:ext cx="83820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Neuromuscular fatigue</a:t>
            </a:r>
          </a:p>
        </p:txBody>
      </p:sp>
      <p:pic>
        <p:nvPicPr>
          <p:cNvPr id="62473" name="Picture 9">
            <a:extLst>
              <a:ext uri="{FF2B5EF4-FFF2-40B4-BE49-F238E27FC236}">
                <a16:creationId xmlns:a16="http://schemas.microsoft.com/office/drawing/2014/main" id="{6D6C595B-5D31-43A2-948D-4BC7D6988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352925"/>
            <a:ext cx="2351088" cy="235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autoUpdateAnimBg="0"/>
      <p:bldP spid="62468" grpId="0" autoUpdateAnimBg="0"/>
      <p:bldP spid="62469" grpId="0" autoUpdateAnimBg="0"/>
      <p:bldP spid="62470" grpId="0" autoUpdateAnimBg="0"/>
      <p:bldP spid="62471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>
            <a:extLst>
              <a:ext uri="{FF2B5EF4-FFF2-40B4-BE49-F238E27FC236}">
                <a16:creationId xmlns:a16="http://schemas.microsoft.com/office/drawing/2014/main" id="{7624FEB8-00BF-4AEB-89DC-579BDDB58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477963"/>
            <a:ext cx="71437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>
                <a:solidFill>
                  <a:schemeClr val="accent2"/>
                </a:solidFill>
                <a:latin typeface="Arial" panose="020B0604020202020204" pitchFamily="34" charset="0"/>
              </a:rPr>
              <a:t>Aerobic (endurance) training</a:t>
            </a:r>
            <a:r>
              <a:rPr lang="en-US" altLang="en-US">
                <a:latin typeface="Arial" panose="020B0604020202020204" pitchFamily="34" charset="0"/>
              </a:rPr>
              <a:t> leads to</a:t>
            </a:r>
          </a:p>
          <a:p>
            <a:r>
              <a:rPr lang="en-US" altLang="en-US">
                <a:latin typeface="Arial" panose="020B0604020202020204" pitchFamily="34" charset="0"/>
              </a:rPr>
              <a:t>	</a:t>
            </a:r>
            <a:r>
              <a:rPr lang="en-US" altLang="en-US" sz="2000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 Improved blood flow, and</a:t>
            </a:r>
          </a:p>
          <a:p>
            <a:r>
              <a:rPr lang="en-US" altLang="en-US">
                <a:latin typeface="Arial" panose="020B0604020202020204" pitchFamily="34" charset="0"/>
              </a:rPr>
              <a:t>	</a:t>
            </a:r>
            <a:r>
              <a:rPr lang="en-US" altLang="en-US" sz="2000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 Increased capacity of muscle fibers to 			generate ATP.</a:t>
            </a:r>
          </a:p>
        </p:txBody>
      </p:sp>
      <p:sp>
        <p:nvSpPr>
          <p:cNvPr id="4100" name="Text Box 4">
            <a:extLst>
              <a:ext uri="{FF2B5EF4-FFF2-40B4-BE49-F238E27FC236}">
                <a16:creationId xmlns:a16="http://schemas.microsoft.com/office/drawing/2014/main" id="{016A511D-A460-48EB-B646-053FD865A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105150"/>
            <a:ext cx="71437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>
                <a:solidFill>
                  <a:schemeClr val="accent2"/>
                </a:solidFill>
                <a:latin typeface="Arial" panose="020B0604020202020204" pitchFamily="34" charset="0"/>
              </a:rPr>
              <a:t>Anaerobic training</a:t>
            </a:r>
            <a:r>
              <a:rPr lang="en-US" altLang="en-US">
                <a:latin typeface="Arial" panose="020B0604020202020204" pitchFamily="34" charset="0"/>
              </a:rPr>
              <a:t> leads to</a:t>
            </a:r>
          </a:p>
          <a:p>
            <a:r>
              <a:rPr lang="en-US" altLang="en-US" sz="2000">
                <a:latin typeface="Wingdings" panose="05000000000000000000" pitchFamily="2" charset="2"/>
              </a:rPr>
              <a:t>	w</a:t>
            </a:r>
            <a:r>
              <a:rPr lang="en-US" altLang="en-US">
                <a:latin typeface="Arial" panose="020B0604020202020204" pitchFamily="34" charset="0"/>
              </a:rPr>
              <a:t> Increased muscular strength, and</a:t>
            </a:r>
          </a:p>
          <a:p>
            <a:r>
              <a:rPr lang="en-US" altLang="en-US">
                <a:latin typeface="Arial" panose="020B0604020202020204" pitchFamily="34" charset="0"/>
              </a:rPr>
              <a:t>	</a:t>
            </a:r>
            <a:r>
              <a:rPr lang="en-US" altLang="en-US" sz="2000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 Increased tolerance for acid-base imbalances 		during highly intense effort.</a:t>
            </a:r>
          </a:p>
        </p:txBody>
      </p:sp>
      <p:sp>
        <p:nvSpPr>
          <p:cNvPr id="4101" name="Text Box 5">
            <a:extLst>
              <a:ext uri="{FF2B5EF4-FFF2-40B4-BE49-F238E27FC236}">
                <a16:creationId xmlns:a16="http://schemas.microsoft.com/office/drawing/2014/main" id="{D92B661B-7DA9-42F7-AA93-B02EB18E4F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Aerobic vs Anaerobic Training</a:t>
            </a:r>
          </a:p>
        </p:txBody>
      </p:sp>
      <p:pic>
        <p:nvPicPr>
          <p:cNvPr id="4102" name="Picture 6">
            <a:extLst>
              <a:ext uri="{FF2B5EF4-FFF2-40B4-BE49-F238E27FC236}">
                <a16:creationId xmlns:a16="http://schemas.microsoft.com/office/drawing/2014/main" id="{A15B93C5-364C-43F6-9184-A5C95D429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029200"/>
            <a:ext cx="2741613" cy="168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utoUpdateAnimBg="0"/>
      <p:bldP spid="4100" grpId="0" autoUpdateAnimBg="0"/>
      <p:bldP spid="4101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>
            <a:extLst>
              <a:ext uri="{FF2B5EF4-FFF2-40B4-BE49-F238E27FC236}">
                <a16:creationId xmlns:a16="http://schemas.microsoft.com/office/drawing/2014/main" id="{27527FDC-12D5-456D-849D-1621BE129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Adaptations to Aerobic Training</a:t>
            </a:r>
          </a:p>
        </p:txBody>
      </p:sp>
      <p:sp>
        <p:nvSpPr>
          <p:cNvPr id="5124" name="Text Box 4">
            <a:extLst>
              <a:ext uri="{FF2B5EF4-FFF2-40B4-BE49-F238E27FC236}">
                <a16:creationId xmlns:a16="http://schemas.microsoft.com/office/drawing/2014/main" id="{2829FD42-BE18-48DA-9C25-F9E6A172D2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146300"/>
            <a:ext cx="83058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921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000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 Muscular changes in fiber size, blood and oxygen supply, and efficiency of functioning</a:t>
            </a:r>
          </a:p>
        </p:txBody>
      </p:sp>
      <p:sp>
        <p:nvSpPr>
          <p:cNvPr id="5125" name="Text Box 5">
            <a:extLst>
              <a:ext uri="{FF2B5EF4-FFF2-40B4-BE49-F238E27FC236}">
                <a16:creationId xmlns:a16="http://schemas.microsoft.com/office/drawing/2014/main" id="{F14EE1A2-DEBD-480F-AA71-2FCEF6CA39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973388"/>
            <a:ext cx="77724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921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000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 Improved efficiency of energy production</a:t>
            </a:r>
          </a:p>
        </p:txBody>
      </p:sp>
      <p:pic>
        <p:nvPicPr>
          <p:cNvPr id="5126" name="Picture 6">
            <a:extLst>
              <a:ext uri="{FF2B5EF4-FFF2-40B4-BE49-F238E27FC236}">
                <a16:creationId xmlns:a16="http://schemas.microsoft.com/office/drawing/2014/main" id="{BBE88B3A-4B4E-4C66-B122-9E4300605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962400"/>
            <a:ext cx="1892300" cy="274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27" name="Group 7">
            <a:extLst>
              <a:ext uri="{FF2B5EF4-FFF2-40B4-BE49-F238E27FC236}">
                <a16:creationId xmlns:a16="http://schemas.microsoft.com/office/drawing/2014/main" id="{B78C3099-C97A-4DB5-975A-85EFFA44698D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1362075"/>
            <a:ext cx="8305800" cy="690563"/>
            <a:chOff x="384" y="858"/>
            <a:chExt cx="5232" cy="435"/>
          </a:xfrm>
        </p:grpSpPr>
        <p:sp>
          <p:nvSpPr>
            <p:cNvPr id="5128" name="Text Box 8">
              <a:extLst>
                <a:ext uri="{FF2B5EF4-FFF2-40B4-BE49-F238E27FC236}">
                  <a16:creationId xmlns:a16="http://schemas.microsoft.com/office/drawing/2014/main" id="{D95DD3CE-6F86-448D-A066-A95A1D3849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1028"/>
              <a:ext cx="5232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286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2000">
                  <a:latin typeface="Wingdings" panose="05000000000000000000" pitchFamily="2" charset="2"/>
                </a:rPr>
                <a:t>w</a:t>
              </a:r>
              <a:r>
                <a:rPr lang="en-US" altLang="en-US">
                  <a:latin typeface="Arial" panose="020B0604020202020204" pitchFamily="34" charset="0"/>
                </a:rPr>
                <a:t> Improved submaximal aerobic endurance and VO</a:t>
              </a:r>
              <a:r>
                <a:rPr lang="en-US" altLang="en-US" baseline="-25000">
                  <a:latin typeface="Arial" panose="020B0604020202020204" pitchFamily="34" charset="0"/>
                </a:rPr>
                <a:t>2</a:t>
              </a:r>
              <a:r>
                <a:rPr lang="en-US" altLang="en-US">
                  <a:latin typeface="Arial" panose="020B0604020202020204" pitchFamily="34" charset="0"/>
                </a:rPr>
                <a:t>max</a:t>
              </a:r>
            </a:p>
          </p:txBody>
        </p:sp>
        <p:sp>
          <p:nvSpPr>
            <p:cNvPr id="5129" name="Text Box 9">
              <a:extLst>
                <a:ext uri="{FF2B5EF4-FFF2-40B4-BE49-F238E27FC236}">
                  <a16:creationId xmlns:a16="http://schemas.microsoft.com/office/drawing/2014/main" id="{EB88D2EC-4339-4CBC-8780-5094360E85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0" y="858"/>
              <a:ext cx="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>
                  <a:latin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5130" name="Text Box 10">
            <a:extLst>
              <a:ext uri="{FF2B5EF4-FFF2-40B4-BE49-F238E27FC236}">
                <a16:creationId xmlns:a16="http://schemas.microsoft.com/office/drawing/2014/main" id="{CF99FCE8-8522-4521-B1E5-7AE18E1DC0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482975"/>
            <a:ext cx="77724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921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000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 The magnitude of these changes depend on </a:t>
            </a:r>
            <a:br>
              <a:rPr lang="en-US" altLang="en-US">
                <a:latin typeface="Arial" panose="020B0604020202020204" pitchFamily="34" charset="0"/>
              </a:rPr>
            </a:br>
            <a:r>
              <a:rPr lang="en-US" altLang="en-US">
                <a:latin typeface="Arial" panose="020B0604020202020204" pitchFamily="34" charset="0"/>
              </a:rPr>
              <a:t>genetic factors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utoUpdateAnimBg="0"/>
      <p:bldP spid="5124" grpId="0" autoUpdateAnimBg="0"/>
      <p:bldP spid="5125" grpId="0" autoUpdateAnimBg="0"/>
      <p:bldP spid="5130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>
            <a:extLst>
              <a:ext uri="{FF2B5EF4-FFF2-40B4-BE49-F238E27FC236}">
                <a16:creationId xmlns:a16="http://schemas.microsoft.com/office/drawing/2014/main" id="{A4A36AF5-C16C-4F17-B0EE-CEBD30F38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Muscular Adaptations</a:t>
            </a:r>
          </a:p>
        </p:txBody>
      </p:sp>
      <p:sp>
        <p:nvSpPr>
          <p:cNvPr id="6148" name="Text Box 4">
            <a:extLst>
              <a:ext uri="{FF2B5EF4-FFF2-40B4-BE49-F238E27FC236}">
                <a16:creationId xmlns:a16="http://schemas.microsoft.com/office/drawing/2014/main" id="{E5B20272-3D2A-4A8E-B617-AA35D126F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31950"/>
            <a:ext cx="83058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000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 Increased cross-sectional area of ST fibers</a:t>
            </a:r>
            <a:endParaRPr lang="en-US" altLang="en-US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50" name="Text Box 6">
            <a:extLst>
              <a:ext uri="{FF2B5EF4-FFF2-40B4-BE49-F238E27FC236}">
                <a16:creationId xmlns:a16="http://schemas.microsoft.com/office/drawing/2014/main" id="{DF2CAC9B-DC9B-4C75-826D-A4E63CB18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127500"/>
            <a:ext cx="83058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492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92150">
              <a:tabLst>
                <a:tab pos="2492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492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492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492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492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492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492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492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000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 Increased myoglobin content of muscle by 75% to 80% </a:t>
            </a:r>
            <a:br>
              <a:rPr lang="en-US" altLang="en-US">
                <a:latin typeface="Arial" panose="020B0604020202020204" pitchFamily="34" charset="0"/>
              </a:rPr>
            </a:br>
            <a:r>
              <a:rPr lang="en-US" altLang="en-US">
                <a:latin typeface="Arial" panose="020B0604020202020204" pitchFamily="34" charset="0"/>
              </a:rPr>
              <a:t>	(allowing muscle to store more oxygen)</a:t>
            </a:r>
          </a:p>
        </p:txBody>
      </p:sp>
      <p:sp>
        <p:nvSpPr>
          <p:cNvPr id="6151" name="Text Box 7">
            <a:extLst>
              <a:ext uri="{FF2B5EF4-FFF2-40B4-BE49-F238E27FC236}">
                <a16:creationId xmlns:a16="http://schemas.microsoft.com/office/drawing/2014/main" id="{8075300F-1300-4C5C-8098-504C58DB40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953000"/>
            <a:ext cx="83058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492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92150">
              <a:tabLst>
                <a:tab pos="2492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492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492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492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492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492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492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492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000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 Increased number, size, and oxidative enzyme activity of </a:t>
            </a:r>
            <a:br>
              <a:rPr lang="en-US" altLang="en-US">
                <a:latin typeface="Arial" panose="020B0604020202020204" pitchFamily="34" charset="0"/>
              </a:rPr>
            </a:br>
            <a:r>
              <a:rPr lang="en-US" altLang="en-US">
                <a:latin typeface="Arial" panose="020B0604020202020204" pitchFamily="34" charset="0"/>
              </a:rPr>
              <a:t>	mitochondria</a:t>
            </a:r>
          </a:p>
        </p:txBody>
      </p:sp>
      <p:sp>
        <p:nvSpPr>
          <p:cNvPr id="6153" name="Text Box 9">
            <a:extLst>
              <a:ext uri="{FF2B5EF4-FFF2-40B4-BE49-F238E27FC236}">
                <a16:creationId xmlns:a16="http://schemas.microsoft.com/office/drawing/2014/main" id="{AD6A37C9-940E-4340-92CA-5B88B08D6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133600"/>
            <a:ext cx="75438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492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14350">
              <a:tabLst>
                <a:tab pos="2492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492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492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492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492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492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492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492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000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  <a:cs typeface="Times New Roman" panose="02020603050405020304" pitchFamily="18" charset="0"/>
              </a:rPr>
              <a:t> Small transition of FT</a:t>
            </a:r>
            <a:r>
              <a:rPr lang="en-US" altLang="en-US" baseline="-25000">
                <a:latin typeface="Arial" panose="020B0604020202020204" pitchFamily="34" charset="0"/>
                <a:cs typeface="Times New Roman" panose="02020603050405020304" pitchFamily="18" charset="0"/>
              </a:rPr>
              <a:t>b</a:t>
            </a:r>
            <a:r>
              <a:rPr lang="en-US" altLang="en-US">
                <a:latin typeface="Arial" panose="020B0604020202020204" pitchFamily="34" charset="0"/>
                <a:cs typeface="Times New Roman" panose="02020603050405020304" pitchFamily="18" charset="0"/>
              </a:rPr>
              <a:t> to FT</a:t>
            </a:r>
            <a:r>
              <a:rPr lang="en-US" altLang="en-US" baseline="-25000">
                <a:latin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n-US" altLang="en-US">
                <a:latin typeface="Arial" panose="020B0604020202020204" pitchFamily="34" charset="0"/>
                <a:cs typeface="Times New Roman" panose="02020603050405020304" pitchFamily="18" charset="0"/>
              </a:rPr>
              <a:t> fibers, but there can</a:t>
            </a:r>
            <a:br>
              <a:rPr lang="en-US" altLang="en-US"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altLang="en-US">
                <a:latin typeface="Arial" panose="020B0604020202020204" pitchFamily="34" charset="0"/>
                <a:cs typeface="Times New Roman" panose="02020603050405020304" pitchFamily="18" charset="0"/>
              </a:rPr>
              <a:t>	also be a small transition of FT to ST fibers</a:t>
            </a:r>
          </a:p>
        </p:txBody>
      </p:sp>
      <p:grpSp>
        <p:nvGrpSpPr>
          <p:cNvPr id="6156" name="Group 12">
            <a:extLst>
              <a:ext uri="{FF2B5EF4-FFF2-40B4-BE49-F238E27FC236}">
                <a16:creationId xmlns:a16="http://schemas.microsoft.com/office/drawing/2014/main" id="{A3BDA91A-DE5B-4C4D-A922-58971061942E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2959100"/>
            <a:ext cx="8305800" cy="1077913"/>
            <a:chOff x="384" y="1864"/>
            <a:chExt cx="5232" cy="679"/>
          </a:xfrm>
        </p:grpSpPr>
        <p:sp>
          <p:nvSpPr>
            <p:cNvPr id="6149" name="Text Box 5">
              <a:extLst>
                <a:ext uri="{FF2B5EF4-FFF2-40B4-BE49-F238E27FC236}">
                  <a16:creationId xmlns:a16="http://schemas.microsoft.com/office/drawing/2014/main" id="{09B0EAB6-E5AB-4EB1-B73A-D98EF9FB89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1864"/>
              <a:ext cx="5232" cy="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4763" indent="-4763">
                <a:tabLst>
                  <a:tab pos="249238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692150">
                <a:tabLst>
                  <a:tab pos="249238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tabLst>
                  <a:tab pos="249238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tabLst>
                  <a:tab pos="249238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tabLst>
                  <a:tab pos="249238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49238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49238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49238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49238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2000">
                  <a:latin typeface="Wingdings" panose="05000000000000000000" pitchFamily="2" charset="2"/>
                </a:rPr>
                <a:t>w</a:t>
              </a:r>
              <a:r>
                <a:rPr lang="en-US" altLang="en-US">
                  <a:latin typeface="Arial" panose="020B0604020202020204" pitchFamily="34" charset="0"/>
                </a:rPr>
                <a:t> Increased number of capillaries supplying the muscles </a:t>
              </a:r>
              <a:br>
                <a:rPr lang="en-US" altLang="en-US">
                  <a:latin typeface="Arial" panose="020B0604020202020204" pitchFamily="34" charset="0"/>
                </a:rPr>
              </a:br>
              <a:r>
                <a:rPr lang="en-US" altLang="en-US">
                  <a:latin typeface="Arial" panose="020B0604020202020204" pitchFamily="34" charset="0"/>
                </a:rPr>
                <a:t>	which likely is an important factor that allows increase in </a:t>
              </a:r>
              <a:br>
                <a:rPr lang="en-US" altLang="en-US">
                  <a:latin typeface="Arial" panose="020B0604020202020204" pitchFamily="34" charset="0"/>
                </a:rPr>
              </a:br>
              <a:r>
                <a:rPr lang="en-US" altLang="en-US">
                  <a:latin typeface="Arial" panose="020B0604020202020204" pitchFamily="34" charset="0"/>
                </a:rPr>
                <a:t>	VO</a:t>
              </a:r>
              <a:r>
                <a:rPr lang="en-US" altLang="en-US" baseline="-25000">
                  <a:latin typeface="Arial" panose="020B0604020202020204" pitchFamily="34" charset="0"/>
                </a:rPr>
                <a:t>2</a:t>
              </a:r>
              <a:r>
                <a:rPr lang="en-US" altLang="en-US">
                  <a:latin typeface="Arial" panose="020B0604020202020204" pitchFamily="34" charset="0"/>
                </a:rPr>
                <a:t>max</a:t>
              </a:r>
            </a:p>
          </p:txBody>
        </p:sp>
        <p:sp>
          <p:nvSpPr>
            <p:cNvPr id="6154" name="Text Box 10">
              <a:extLst>
                <a:ext uri="{FF2B5EF4-FFF2-40B4-BE49-F238E27FC236}">
                  <a16:creationId xmlns:a16="http://schemas.microsoft.com/office/drawing/2014/main" id="{694D0C85-4149-4F78-8F5C-5EDFCE97EC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2" y="2131"/>
              <a:ext cx="115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tabLst>
                  <a:tab pos="249238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692150">
                <a:tabLst>
                  <a:tab pos="249238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tabLst>
                  <a:tab pos="249238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tabLst>
                  <a:tab pos="249238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tabLst>
                  <a:tab pos="249238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49238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49238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49238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49238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>
                  <a:latin typeface="Arial" panose="020B0604020202020204" pitchFamily="34" charset="0"/>
                </a:rPr>
                <a:t>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utoUpdateAnimBg="0"/>
      <p:bldP spid="6148" grpId="0" autoUpdateAnimBg="0"/>
      <p:bldP spid="6150" grpId="0" autoUpdateAnimBg="0"/>
      <p:bldP spid="6151" grpId="0" autoUpdateAnimBg="0"/>
      <p:bldP spid="6153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>
            <a:extLst>
              <a:ext uri="{FF2B5EF4-FFF2-40B4-BE49-F238E27FC236}">
                <a16:creationId xmlns:a16="http://schemas.microsoft.com/office/drawing/2014/main" id="{C0D1DCEC-9FA3-4996-BB07-C62F0B7C9C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Fat</a:t>
            </a:r>
          </a:p>
        </p:txBody>
      </p:sp>
      <p:sp>
        <p:nvSpPr>
          <p:cNvPr id="10244" name="Text Box 4">
            <a:extLst>
              <a:ext uri="{FF2B5EF4-FFF2-40B4-BE49-F238E27FC236}">
                <a16:creationId xmlns:a16="http://schemas.microsoft.com/office/drawing/2014/main" id="{4A8D654D-7600-4C6A-96FC-D551CF886C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31950"/>
            <a:ext cx="83058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Provides substantial energy at rest and during prolonged, low-intensity activity</a:t>
            </a:r>
          </a:p>
        </p:txBody>
      </p:sp>
      <p:sp>
        <p:nvSpPr>
          <p:cNvPr id="10245" name="Text Box 5">
            <a:extLst>
              <a:ext uri="{FF2B5EF4-FFF2-40B4-BE49-F238E27FC236}">
                <a16:creationId xmlns:a16="http://schemas.microsoft.com/office/drawing/2014/main" id="{42842476-BDA4-4AA0-82AC-EF3F8A11D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465388"/>
            <a:ext cx="83820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Body stores of fat are larger than carbohydrate reserves</a:t>
            </a:r>
          </a:p>
        </p:txBody>
      </p:sp>
      <p:sp>
        <p:nvSpPr>
          <p:cNvPr id="10246" name="Text Box 6">
            <a:extLst>
              <a:ext uri="{FF2B5EF4-FFF2-40B4-BE49-F238E27FC236}">
                <a16:creationId xmlns:a16="http://schemas.microsoft.com/office/drawing/2014/main" id="{BDE5B4AE-220A-4CF4-BE6E-D54760053F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952750"/>
            <a:ext cx="8382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Less accessible for metabolism because it must be reduced to glycerol and free fatty acids (FFA)</a:t>
            </a:r>
          </a:p>
        </p:txBody>
      </p:sp>
      <p:sp>
        <p:nvSpPr>
          <p:cNvPr id="10247" name="Text Box 7">
            <a:extLst>
              <a:ext uri="{FF2B5EF4-FFF2-40B4-BE49-F238E27FC236}">
                <a16:creationId xmlns:a16="http://schemas.microsoft.com/office/drawing/2014/main" id="{70EA6449-431D-47B0-B6DF-C8BE7570AC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784600"/>
            <a:ext cx="83820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Only FFAs are used to form ATP</a:t>
            </a:r>
          </a:p>
        </p:txBody>
      </p:sp>
      <p:pic>
        <p:nvPicPr>
          <p:cNvPr id="10248" name="Picture 8">
            <a:extLst>
              <a:ext uri="{FF2B5EF4-FFF2-40B4-BE49-F238E27FC236}">
                <a16:creationId xmlns:a16="http://schemas.microsoft.com/office/drawing/2014/main" id="{5E3C63C5-41A6-43B0-B7BC-EE49046AD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5124450"/>
            <a:ext cx="2741613" cy="157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Text Box 9">
            <a:extLst>
              <a:ext uri="{FF2B5EF4-FFF2-40B4-BE49-F238E27FC236}">
                <a16:creationId xmlns:a16="http://schemas.microsoft.com/office/drawing/2014/main" id="{EBB8C512-BF5B-4765-BBE5-8A578C908C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284663"/>
            <a:ext cx="8382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Fat is limited as an energy source by its rate of energy release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utoUpdateAnimBg="0"/>
      <p:bldP spid="10244" grpId="0" autoUpdateAnimBg="0"/>
      <p:bldP spid="10245" grpId="0" autoUpdateAnimBg="0"/>
      <p:bldP spid="10246" grpId="0" autoUpdateAnimBg="0"/>
      <p:bldP spid="10247" grpId="0" autoUpdateAnimBg="0"/>
      <p:bldP spid="10249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>
            <a:extLst>
              <a:ext uri="{FF2B5EF4-FFF2-40B4-BE49-F238E27FC236}">
                <a16:creationId xmlns:a16="http://schemas.microsoft.com/office/drawing/2014/main" id="{6A22A028-E0E1-4A53-835E-1467567E2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33400"/>
            <a:ext cx="8763000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CAPILLARIZATION IN MUSCLES</a:t>
            </a:r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600DD0DA-17D4-4B2E-B19D-D4B7FD74A1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6096000"/>
            <a:ext cx="1508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Arial" panose="020B0604020202020204" pitchFamily="34" charset="0"/>
              </a:rPr>
              <a:t>Untrained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0F0FC692-4CF9-46AD-B46F-DD7BF4A1EC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5213" y="60960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Arial" panose="020B0604020202020204" pitchFamily="34" charset="0"/>
              </a:rPr>
              <a:t>Trained</a:t>
            </a:r>
          </a:p>
        </p:txBody>
      </p:sp>
      <p:pic>
        <p:nvPicPr>
          <p:cNvPr id="7175" name="Picture 7">
            <a:extLst>
              <a:ext uri="{FF2B5EF4-FFF2-40B4-BE49-F238E27FC236}">
                <a16:creationId xmlns:a16="http://schemas.microsoft.com/office/drawing/2014/main" id="{2DA10EF7-C47F-40CC-9EEC-3D1308AC2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66800"/>
            <a:ext cx="3352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>
            <a:extLst>
              <a:ext uri="{FF2B5EF4-FFF2-40B4-BE49-F238E27FC236}">
                <a16:creationId xmlns:a16="http://schemas.microsoft.com/office/drawing/2014/main" id="{43784ACC-90BE-4B42-B983-2C4673DB5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016000"/>
            <a:ext cx="3436938" cy="500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utoUpdateAnimBg="0"/>
      <p:bldP spid="7173" grpId="0" autoUpdateAnimBg="0"/>
      <p:bldP spid="7174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3">
            <a:extLst>
              <a:ext uri="{FF2B5EF4-FFF2-40B4-BE49-F238E27FC236}">
                <a16:creationId xmlns:a16="http://schemas.microsoft.com/office/drawing/2014/main" id="{53FB63DD-E349-49BB-B1BB-80A6F8652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Adaptations to Anaerobic Training</a:t>
            </a:r>
          </a:p>
        </p:txBody>
      </p:sp>
      <p:sp>
        <p:nvSpPr>
          <p:cNvPr id="19460" name="Text Box 4">
            <a:extLst>
              <a:ext uri="{FF2B5EF4-FFF2-40B4-BE49-F238E27FC236}">
                <a16:creationId xmlns:a16="http://schemas.microsoft.com/office/drawing/2014/main" id="{330E13B2-E41D-46A5-9EAB-E4069BAFD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31950"/>
            <a:ext cx="83058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Increased muscular strength</a:t>
            </a:r>
          </a:p>
        </p:txBody>
      </p:sp>
      <p:sp>
        <p:nvSpPr>
          <p:cNvPr id="19461" name="Text Box 5">
            <a:extLst>
              <a:ext uri="{FF2B5EF4-FFF2-40B4-BE49-F238E27FC236}">
                <a16:creationId xmlns:a16="http://schemas.microsoft.com/office/drawing/2014/main" id="{9FF14A33-C637-4B89-9305-AF2A1D959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108200"/>
            <a:ext cx="83058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921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Slightly increased ATP-PCr and glycoytic enzymes; changes in muscle enzyme activity depend on type of training.</a:t>
            </a:r>
          </a:p>
        </p:txBody>
      </p:sp>
      <p:sp>
        <p:nvSpPr>
          <p:cNvPr id="19462" name="Text Box 6">
            <a:extLst>
              <a:ext uri="{FF2B5EF4-FFF2-40B4-BE49-F238E27FC236}">
                <a16:creationId xmlns:a16="http://schemas.microsoft.com/office/drawing/2014/main" id="{BF4091E3-55E0-4169-8E30-533071802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251200"/>
            <a:ext cx="83058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921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Improved mechanical efficiency</a:t>
            </a:r>
          </a:p>
        </p:txBody>
      </p:sp>
      <p:sp>
        <p:nvSpPr>
          <p:cNvPr id="19463" name="Text Box 7">
            <a:extLst>
              <a:ext uri="{FF2B5EF4-FFF2-40B4-BE49-F238E27FC236}">
                <a16:creationId xmlns:a16="http://schemas.microsoft.com/office/drawing/2014/main" id="{27AA6302-7DE7-4B53-B261-77E497A6EC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721100"/>
            <a:ext cx="678497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921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Increased muscle oxidative capacity (for sprints longer than 30 s)</a:t>
            </a:r>
          </a:p>
        </p:txBody>
      </p:sp>
      <p:pic>
        <p:nvPicPr>
          <p:cNvPr id="19465" name="Picture 9">
            <a:extLst>
              <a:ext uri="{FF2B5EF4-FFF2-40B4-BE49-F238E27FC236}">
                <a16:creationId xmlns:a16="http://schemas.microsoft.com/office/drawing/2014/main" id="{B22F6896-22E3-4E3A-8008-42106043F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943350"/>
            <a:ext cx="1398588" cy="273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utoUpdateAnimBg="0"/>
      <p:bldP spid="19460" grpId="0" autoUpdateAnimBg="0"/>
      <p:bldP spid="19461" grpId="0" autoUpdateAnimBg="0"/>
      <p:bldP spid="19462" grpId="0" autoUpdateAnimBg="0"/>
      <p:bldP spid="19463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>
            <a:extLst>
              <a:ext uri="{FF2B5EF4-FFF2-40B4-BE49-F238E27FC236}">
                <a16:creationId xmlns:a16="http://schemas.microsoft.com/office/drawing/2014/main" id="{5FD9EC2B-E808-41DB-8FA9-5C2D1B335E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00200"/>
            <a:ext cx="83058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</a:rPr>
              <a:t>Performance improvements after anaerobic training (short, high-intensity training) appear to be related more to muscular strength gains than improvements in the anaerobic yield of ATP through the ATP-PCr and glycolytic systems.</a:t>
            </a:r>
          </a:p>
        </p:txBody>
      </p:sp>
      <p:sp>
        <p:nvSpPr>
          <p:cNvPr id="20484" name="Text Box 4">
            <a:extLst>
              <a:ext uri="{FF2B5EF4-FFF2-40B4-BE49-F238E27FC236}">
                <a16:creationId xmlns:a16="http://schemas.microsoft.com/office/drawing/2014/main" id="{8B340100-70E8-4F9E-8C5A-F2C1286BC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4105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Did You Know…?</a:t>
            </a:r>
            <a:endParaRPr lang="en-US" altLang="en-US" sz="3400" b="1">
              <a:latin typeface="Arial" panose="020B0604020202020204" pitchFamily="34" charset="0"/>
            </a:endParaRPr>
          </a:p>
        </p:txBody>
      </p:sp>
      <p:pic>
        <p:nvPicPr>
          <p:cNvPr id="20485" name="Picture 5">
            <a:extLst>
              <a:ext uri="{FF2B5EF4-FFF2-40B4-BE49-F238E27FC236}">
                <a16:creationId xmlns:a16="http://schemas.microsoft.com/office/drawing/2014/main" id="{2318C593-6A03-414D-B024-021B309CB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4648200"/>
            <a:ext cx="2741613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utoUpdateAnimBg="0"/>
      <p:bldP spid="2048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>
            <a:extLst>
              <a:ext uri="{FF2B5EF4-FFF2-40B4-BE49-F238E27FC236}">
                <a16:creationId xmlns:a16="http://schemas.microsoft.com/office/drawing/2014/main" id="{567562AA-AF6C-43D0-8ABD-C14EB6578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400" y="111125"/>
            <a:ext cx="7315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chemeClr val="accent2"/>
                </a:solidFill>
                <a:latin typeface="Arial" panose="020B0604020202020204" pitchFamily="34" charset="0"/>
              </a:rPr>
              <a:t>Body Stores of Fuels and Energy</a:t>
            </a:r>
            <a:endParaRPr lang="en-US" altLang="en-US"/>
          </a:p>
        </p:txBody>
      </p:sp>
      <p:grpSp>
        <p:nvGrpSpPr>
          <p:cNvPr id="11268" name="Group 4">
            <a:extLst>
              <a:ext uri="{FF2B5EF4-FFF2-40B4-BE49-F238E27FC236}">
                <a16:creationId xmlns:a16="http://schemas.microsoft.com/office/drawing/2014/main" id="{963EA0C0-D873-4A1A-893D-9035280E7F95}"/>
              </a:ext>
            </a:extLst>
          </p:cNvPr>
          <p:cNvGrpSpPr>
            <a:grpSpLocks/>
          </p:cNvGrpSpPr>
          <p:nvPr/>
        </p:nvGrpSpPr>
        <p:grpSpPr bwMode="auto">
          <a:xfrm>
            <a:off x="641350" y="984250"/>
            <a:ext cx="8413750" cy="5697538"/>
            <a:chOff x="404" y="620"/>
            <a:chExt cx="5300" cy="3589"/>
          </a:xfrm>
        </p:grpSpPr>
        <p:sp>
          <p:nvSpPr>
            <p:cNvPr id="7172" name="Text Box 5">
              <a:extLst>
                <a:ext uri="{FF2B5EF4-FFF2-40B4-BE49-F238E27FC236}">
                  <a16:creationId xmlns:a16="http://schemas.microsoft.com/office/drawing/2014/main" id="{98A93A2B-03FC-4087-97E4-373C031C4B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8" y="620"/>
              <a:ext cx="174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>
                  <a:latin typeface="Arial" panose="020B0604020202020204" pitchFamily="34" charset="0"/>
                </a:rPr>
                <a:t> g            kcal</a:t>
              </a:r>
              <a:endParaRPr lang="en-US" altLang="en-US"/>
            </a:p>
          </p:txBody>
        </p:sp>
        <p:sp>
          <p:nvSpPr>
            <p:cNvPr id="7173" name="Text Box 6">
              <a:extLst>
                <a:ext uri="{FF2B5EF4-FFF2-40B4-BE49-F238E27FC236}">
                  <a16:creationId xmlns:a16="http://schemas.microsoft.com/office/drawing/2014/main" id="{74E09A1F-6D72-4304-92B7-41FC6EE50F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" y="936"/>
              <a:ext cx="5273" cy="14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tabLst>
                  <a:tab pos="3657600" algn="l"/>
                  <a:tab pos="6000750" algn="r"/>
                  <a:tab pos="742950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tabLst>
                  <a:tab pos="3657600" algn="l"/>
                  <a:tab pos="6000750" algn="r"/>
                  <a:tab pos="742950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tabLst>
                  <a:tab pos="3657600" algn="l"/>
                  <a:tab pos="6000750" algn="r"/>
                  <a:tab pos="742950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tabLst>
                  <a:tab pos="3657600" algn="l"/>
                  <a:tab pos="6000750" algn="r"/>
                  <a:tab pos="742950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tabLst>
                  <a:tab pos="3657600" algn="l"/>
                  <a:tab pos="6000750" algn="r"/>
                  <a:tab pos="742950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657600" algn="l"/>
                  <a:tab pos="6000750" algn="r"/>
                  <a:tab pos="742950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657600" algn="l"/>
                  <a:tab pos="6000750" algn="r"/>
                  <a:tab pos="742950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657600" algn="l"/>
                  <a:tab pos="6000750" algn="r"/>
                  <a:tab pos="742950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657600" algn="l"/>
                  <a:tab pos="6000750" algn="r"/>
                  <a:tab pos="742950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>
                  <a:solidFill>
                    <a:schemeClr val="accent2"/>
                  </a:solidFill>
                  <a:latin typeface="Arial" panose="020B0604020202020204" pitchFamily="34" charset="0"/>
                </a:rPr>
                <a:t>Carbohydrates</a:t>
              </a:r>
              <a:endParaRPr lang="en-US" altLang="en-US">
                <a:latin typeface="Arial" panose="020B0604020202020204" pitchFamily="34" charset="0"/>
              </a:endParaRPr>
            </a:p>
            <a:p>
              <a:pPr>
                <a:lnSpc>
                  <a:spcPct val="75000"/>
                </a:lnSpc>
                <a:spcBef>
                  <a:spcPct val="50000"/>
                </a:spcBef>
              </a:pPr>
              <a:r>
                <a:rPr lang="en-US" altLang="en-US">
                  <a:latin typeface="Arial" panose="020B0604020202020204" pitchFamily="34" charset="0"/>
                </a:rPr>
                <a:t>Liver glycogen		110	       451</a:t>
              </a:r>
            </a:p>
            <a:p>
              <a:pPr>
                <a:lnSpc>
                  <a:spcPct val="75000"/>
                </a:lnSpc>
                <a:spcBef>
                  <a:spcPct val="50000"/>
                </a:spcBef>
              </a:pPr>
              <a:r>
                <a:rPr lang="en-US" altLang="en-US">
                  <a:latin typeface="Arial" panose="020B0604020202020204" pitchFamily="34" charset="0"/>
                </a:rPr>
                <a:t>Muscle glycogen		500	2,050</a:t>
              </a:r>
            </a:p>
            <a:p>
              <a:pPr>
                <a:lnSpc>
                  <a:spcPct val="75000"/>
                </a:lnSpc>
                <a:spcBef>
                  <a:spcPct val="50000"/>
                </a:spcBef>
              </a:pPr>
              <a:r>
                <a:rPr lang="en-US" altLang="en-US">
                  <a:latin typeface="Arial" panose="020B0604020202020204" pitchFamily="34" charset="0"/>
                </a:rPr>
                <a:t>Glucose in body fluids		15	62</a:t>
              </a:r>
            </a:p>
            <a:p>
              <a:pPr>
                <a:spcBef>
                  <a:spcPct val="50000"/>
                </a:spcBef>
              </a:pPr>
              <a:r>
                <a:rPr lang="en-US" altLang="en-US">
                  <a:latin typeface="Arial" panose="020B0604020202020204" pitchFamily="34" charset="0"/>
                </a:rPr>
                <a:t>	</a:t>
              </a:r>
              <a:r>
                <a:rPr lang="en-US" altLang="en-US" b="1">
                  <a:latin typeface="Arial" panose="020B0604020202020204" pitchFamily="34" charset="0"/>
                </a:rPr>
                <a:t>Total</a:t>
              </a:r>
              <a:r>
                <a:rPr lang="en-US" altLang="en-US">
                  <a:latin typeface="Arial" panose="020B0604020202020204" pitchFamily="34" charset="0"/>
                </a:rPr>
                <a:t>	</a:t>
              </a:r>
              <a:r>
                <a:rPr lang="en-US" altLang="en-US" b="1">
                  <a:latin typeface="Arial" panose="020B0604020202020204" pitchFamily="34" charset="0"/>
                </a:rPr>
                <a:t>625	2,563</a:t>
              </a:r>
            </a:p>
          </p:txBody>
        </p:sp>
        <p:sp>
          <p:nvSpPr>
            <p:cNvPr id="7174" name="Line 7">
              <a:extLst>
                <a:ext uri="{FF2B5EF4-FFF2-40B4-BE49-F238E27FC236}">
                  <a16:creationId xmlns:a16="http://schemas.microsoft.com/office/drawing/2014/main" id="{1462B04E-95DA-48C7-B35F-4728DEC2CB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7" y="923"/>
              <a:ext cx="14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75" name="Text Box 8">
              <a:extLst>
                <a:ext uri="{FF2B5EF4-FFF2-40B4-BE49-F238E27FC236}">
                  <a16:creationId xmlns:a16="http://schemas.microsoft.com/office/drawing/2014/main" id="{F68E6C31-60B6-4664-8DA6-6AF08801C5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0" y="2544"/>
              <a:ext cx="5273" cy="1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tabLst>
                  <a:tab pos="3657600" algn="l"/>
                  <a:tab pos="6000750" algn="r"/>
                  <a:tab pos="742950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tabLst>
                  <a:tab pos="3657600" algn="l"/>
                  <a:tab pos="6000750" algn="r"/>
                  <a:tab pos="742950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tabLst>
                  <a:tab pos="3657600" algn="l"/>
                  <a:tab pos="6000750" algn="r"/>
                  <a:tab pos="742950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tabLst>
                  <a:tab pos="3657600" algn="l"/>
                  <a:tab pos="6000750" algn="r"/>
                  <a:tab pos="742950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tabLst>
                  <a:tab pos="3657600" algn="l"/>
                  <a:tab pos="6000750" algn="r"/>
                  <a:tab pos="742950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657600" algn="l"/>
                  <a:tab pos="6000750" algn="r"/>
                  <a:tab pos="742950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657600" algn="l"/>
                  <a:tab pos="6000750" algn="r"/>
                  <a:tab pos="742950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657600" algn="l"/>
                  <a:tab pos="6000750" algn="r"/>
                  <a:tab pos="742950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657600" algn="l"/>
                  <a:tab pos="6000750" algn="r"/>
                  <a:tab pos="742950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>
                  <a:solidFill>
                    <a:schemeClr val="accent2"/>
                  </a:solidFill>
                  <a:latin typeface="Arial" panose="020B0604020202020204" pitchFamily="34" charset="0"/>
                </a:rPr>
                <a:t>Fat</a:t>
              </a:r>
              <a:endParaRPr lang="en-US" altLang="en-US">
                <a:latin typeface="Arial" panose="020B0604020202020204" pitchFamily="34" charset="0"/>
              </a:endParaRPr>
            </a:p>
            <a:p>
              <a:pPr>
                <a:lnSpc>
                  <a:spcPct val="75000"/>
                </a:lnSpc>
                <a:spcBef>
                  <a:spcPct val="50000"/>
                </a:spcBef>
              </a:pPr>
              <a:r>
                <a:rPr lang="en-US" altLang="en-US">
                  <a:latin typeface="Arial" panose="020B0604020202020204" pitchFamily="34" charset="0"/>
                </a:rPr>
                <a:t>Subcutaneous and visceral	7,800	73,320</a:t>
              </a:r>
            </a:p>
            <a:p>
              <a:pPr>
                <a:lnSpc>
                  <a:spcPct val="75000"/>
                </a:lnSpc>
                <a:spcBef>
                  <a:spcPct val="50000"/>
                </a:spcBef>
              </a:pPr>
              <a:r>
                <a:rPr lang="en-US" altLang="en-US">
                  <a:latin typeface="Arial" panose="020B0604020202020204" pitchFamily="34" charset="0"/>
                </a:rPr>
                <a:t>Intramuscular		161	1,513</a:t>
              </a:r>
            </a:p>
            <a:p>
              <a:pPr>
                <a:spcBef>
                  <a:spcPct val="50000"/>
                </a:spcBef>
              </a:pPr>
              <a:r>
                <a:rPr lang="en-US" altLang="en-US">
                  <a:latin typeface="Arial" panose="020B0604020202020204" pitchFamily="34" charset="0"/>
                </a:rPr>
                <a:t>	</a:t>
              </a:r>
              <a:r>
                <a:rPr lang="en-US" altLang="en-US" b="1">
                  <a:latin typeface="Arial" panose="020B0604020202020204" pitchFamily="34" charset="0"/>
                </a:rPr>
                <a:t>Total</a:t>
              </a:r>
              <a:r>
                <a:rPr lang="en-US" altLang="en-US">
                  <a:latin typeface="Arial" panose="020B0604020202020204" pitchFamily="34" charset="0"/>
                </a:rPr>
                <a:t>	</a:t>
              </a:r>
              <a:r>
                <a:rPr lang="en-US" altLang="en-US" b="1">
                  <a:latin typeface="Arial" panose="020B0604020202020204" pitchFamily="34" charset="0"/>
                </a:rPr>
                <a:t>7,961	74,833</a:t>
              </a:r>
            </a:p>
          </p:txBody>
        </p:sp>
        <p:sp>
          <p:nvSpPr>
            <p:cNvPr id="7176" name="Line 9">
              <a:extLst>
                <a:ext uri="{FF2B5EF4-FFF2-40B4-BE49-F238E27FC236}">
                  <a16:creationId xmlns:a16="http://schemas.microsoft.com/office/drawing/2014/main" id="{6DF7778C-7EAA-4FFB-B630-2D82C1DBA1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29" y="3440"/>
              <a:ext cx="1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77" name="Text Box 10">
              <a:extLst>
                <a:ext uri="{FF2B5EF4-FFF2-40B4-BE49-F238E27FC236}">
                  <a16:creationId xmlns:a16="http://schemas.microsoft.com/office/drawing/2014/main" id="{472AF4B7-8138-45BD-BED1-F386F258E5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4" y="3805"/>
              <a:ext cx="475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i="1">
                  <a:latin typeface="Arial" panose="020B0604020202020204" pitchFamily="34" charset="0"/>
                </a:rPr>
                <a:t>Note.</a:t>
              </a:r>
              <a:r>
                <a:rPr lang="en-US" altLang="en-US" sz="1800">
                  <a:latin typeface="Arial" panose="020B0604020202020204" pitchFamily="34" charset="0"/>
                </a:rPr>
                <a:t> These estimates are based on an average body weight of 65 kg (143 lb) with 12% body fat.</a:t>
              </a:r>
              <a:endParaRPr lang="en-US" altLang="en-US"/>
            </a:p>
          </p:txBody>
        </p:sp>
        <p:sp>
          <p:nvSpPr>
            <p:cNvPr id="7178" name="Line 11">
              <a:extLst>
                <a:ext uri="{FF2B5EF4-FFF2-40B4-BE49-F238E27FC236}">
                  <a16:creationId xmlns:a16="http://schemas.microsoft.com/office/drawing/2014/main" id="{1E5E5EEC-C81D-4746-986B-643F047D1A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3" y="2131"/>
              <a:ext cx="14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>
            <a:extLst>
              <a:ext uri="{FF2B5EF4-FFF2-40B4-BE49-F238E27FC236}">
                <a16:creationId xmlns:a16="http://schemas.microsoft.com/office/drawing/2014/main" id="{3344721D-0F4B-41FB-8D06-8044E6FC4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Protein</a:t>
            </a:r>
          </a:p>
        </p:txBody>
      </p:sp>
      <p:sp>
        <p:nvSpPr>
          <p:cNvPr id="13316" name="Text Box 4">
            <a:extLst>
              <a:ext uri="{FF2B5EF4-FFF2-40B4-BE49-F238E27FC236}">
                <a16:creationId xmlns:a16="http://schemas.microsoft.com/office/drawing/2014/main" id="{CE75FCDF-D75F-4A15-B6F6-8BC6A573B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31950"/>
            <a:ext cx="83058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Can be used as an energy source if converted to </a:t>
            </a:r>
            <a:br>
              <a:rPr lang="en-US" altLang="en-US">
                <a:latin typeface="Arial" panose="020B0604020202020204" pitchFamily="34" charset="0"/>
              </a:rPr>
            </a:br>
            <a:r>
              <a:rPr lang="en-US" altLang="en-US">
                <a:latin typeface="Arial" panose="020B0604020202020204" pitchFamily="34" charset="0"/>
              </a:rPr>
              <a:t>glucose via </a:t>
            </a:r>
            <a:r>
              <a:rPr lang="en-US" altLang="en-US" b="1">
                <a:latin typeface="Arial" panose="020B0604020202020204" pitchFamily="34" charset="0"/>
              </a:rPr>
              <a:t>gluconeogenesis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3317" name="Text Box 5">
            <a:extLst>
              <a:ext uri="{FF2B5EF4-FFF2-40B4-BE49-F238E27FC236}">
                <a16:creationId xmlns:a16="http://schemas.microsoft.com/office/drawing/2014/main" id="{0C05E3DB-7882-4234-8EEC-2269756B2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465388"/>
            <a:ext cx="8382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Can generate FFAs in times of starvation through </a:t>
            </a:r>
            <a:r>
              <a:rPr lang="en-US" altLang="en-US" b="1">
                <a:latin typeface="Arial" panose="020B0604020202020204" pitchFamily="34" charset="0"/>
              </a:rPr>
              <a:t>lipogenesis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3318" name="Text Box 6">
            <a:extLst>
              <a:ext uri="{FF2B5EF4-FFF2-40B4-BE49-F238E27FC236}">
                <a16:creationId xmlns:a16="http://schemas.microsoft.com/office/drawing/2014/main" id="{684CBECE-B72A-4307-8F99-0FD003E9A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289300"/>
            <a:ext cx="8382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Only basic units of protein—amino acids—can be </a:t>
            </a:r>
            <a:br>
              <a:rPr lang="en-US" altLang="en-US">
                <a:latin typeface="Arial" panose="020B0604020202020204" pitchFamily="34" charset="0"/>
              </a:rPr>
            </a:br>
            <a:r>
              <a:rPr lang="en-US" altLang="en-US">
                <a:latin typeface="Arial" panose="020B0604020202020204" pitchFamily="34" charset="0"/>
              </a:rPr>
              <a:t>used for energy: ~4.1 kcal of energy per g of protein</a:t>
            </a:r>
          </a:p>
        </p:txBody>
      </p:sp>
      <p:pic>
        <p:nvPicPr>
          <p:cNvPr id="13319" name="Picture 7">
            <a:extLst>
              <a:ext uri="{FF2B5EF4-FFF2-40B4-BE49-F238E27FC236}">
                <a16:creationId xmlns:a16="http://schemas.microsoft.com/office/drawing/2014/main" id="{CDB1CAD7-D172-4259-8014-5E6681FAE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095875"/>
            <a:ext cx="2208213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utoUpdateAnimBg="0"/>
      <p:bldP spid="13316" grpId="0" autoUpdateAnimBg="0"/>
      <p:bldP spid="13317" grpId="0" autoUpdateAnimBg="0"/>
      <p:bldP spid="13318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Text Box 3">
            <a:extLst>
              <a:ext uri="{FF2B5EF4-FFF2-40B4-BE49-F238E27FC236}">
                <a16:creationId xmlns:a16="http://schemas.microsoft.com/office/drawing/2014/main" id="{4C0FE906-263A-408A-B760-795ECF83B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Enzymes</a:t>
            </a:r>
          </a:p>
        </p:txBody>
      </p:sp>
      <p:sp>
        <p:nvSpPr>
          <p:cNvPr id="67588" name="Text Box 4">
            <a:extLst>
              <a:ext uri="{FF2B5EF4-FFF2-40B4-BE49-F238E27FC236}">
                <a16:creationId xmlns:a16="http://schemas.microsoft.com/office/drawing/2014/main" id="{99CE164C-2192-423E-82D7-ED0F1C187E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31950"/>
            <a:ext cx="83058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Specific protein molecules that control the breakdown of chemical compounds</a:t>
            </a:r>
          </a:p>
        </p:txBody>
      </p:sp>
      <p:sp>
        <p:nvSpPr>
          <p:cNvPr id="67589" name="Text Box 5">
            <a:extLst>
              <a:ext uri="{FF2B5EF4-FFF2-40B4-BE49-F238E27FC236}">
                <a16:creationId xmlns:a16="http://schemas.microsoft.com/office/drawing/2014/main" id="{C223474C-1E94-4D1D-BE1E-49EBE4AA9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465388"/>
            <a:ext cx="83820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Names are often complex, but always end in “ase”</a:t>
            </a:r>
          </a:p>
        </p:txBody>
      </p:sp>
      <p:sp>
        <p:nvSpPr>
          <p:cNvPr id="67590" name="Text Box 6">
            <a:extLst>
              <a:ext uri="{FF2B5EF4-FFF2-40B4-BE49-F238E27FC236}">
                <a16:creationId xmlns:a16="http://schemas.microsoft.com/office/drawing/2014/main" id="{243FB1AE-A6E8-425A-B2D0-D0D39FC62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963863"/>
            <a:ext cx="83820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Work at different rates and can limit a reaction</a:t>
            </a:r>
          </a:p>
        </p:txBody>
      </p:sp>
      <p:sp>
        <p:nvSpPr>
          <p:cNvPr id="67591" name="Text Box 7">
            <a:extLst>
              <a:ext uri="{FF2B5EF4-FFF2-40B4-BE49-F238E27FC236}">
                <a16:creationId xmlns:a16="http://schemas.microsoft.com/office/drawing/2014/main" id="{A55DD30C-20B9-44AD-B2B7-3B1AFA7B28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460750"/>
            <a:ext cx="8382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Glycolytic enzymes act in the cytoplasm, while oxidative enzymes act in the mitochondria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autoUpdateAnimBg="0"/>
      <p:bldP spid="67588" grpId="0" autoUpdateAnimBg="0"/>
      <p:bldP spid="67589" grpId="0" autoUpdateAnimBg="0"/>
      <p:bldP spid="67590" grpId="0" autoUpdateAnimBg="0"/>
      <p:bldP spid="67591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>
            <a:extLst>
              <a:ext uri="{FF2B5EF4-FFF2-40B4-BE49-F238E27FC236}">
                <a16:creationId xmlns:a16="http://schemas.microsoft.com/office/drawing/2014/main" id="{615FAE08-C6D3-4F08-A0E9-0D2057575B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33400"/>
            <a:ext cx="2667000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ACTION OF </a:t>
            </a:r>
            <a:b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</a:b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ENZYMES</a:t>
            </a:r>
            <a:endParaRPr lang="en-US" altLang="en-US" b="1">
              <a:latin typeface="Arial" panose="020B0604020202020204" pitchFamily="34" charset="0"/>
            </a:endParaRPr>
          </a:p>
        </p:txBody>
      </p:sp>
      <p:pic>
        <p:nvPicPr>
          <p:cNvPr id="14342" name="Picture 6">
            <a:extLst>
              <a:ext uri="{FF2B5EF4-FFF2-40B4-BE49-F238E27FC236}">
                <a16:creationId xmlns:a16="http://schemas.microsoft.com/office/drawing/2014/main" id="{AFB6EEBB-9CAC-40CE-A205-B4072F505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900" y="674688"/>
            <a:ext cx="2890838" cy="578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utoUpdateAnimBg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1673</TotalTime>
  <Words>2283</Words>
  <Application>Microsoft Office PowerPoint</Application>
  <PresentationFormat>Předvádění na obrazovce (4:3)</PresentationFormat>
  <Paragraphs>213</Paragraphs>
  <Slides>52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52</vt:i4>
      </vt:variant>
    </vt:vector>
  </HeadingPairs>
  <TitlesOfParts>
    <vt:vector size="56" baseType="lpstr">
      <vt:lpstr>Arial</vt:lpstr>
      <vt:lpstr>Times New Roman</vt:lpstr>
      <vt:lpstr>Wingdings</vt:lpstr>
      <vt:lpstr>Blank Presentation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Human Kinetics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The Staff</dc:creator>
  <cp:lastModifiedBy>Lionbridge</cp:lastModifiedBy>
  <cp:revision>95</cp:revision>
  <cp:lastPrinted>2003-11-06T16:28:25Z</cp:lastPrinted>
  <dcterms:created xsi:type="dcterms:W3CDTF">1999-07-01T19:04:11Z</dcterms:created>
  <dcterms:modified xsi:type="dcterms:W3CDTF">2020-11-05T09:44:19Z</dcterms:modified>
</cp:coreProperties>
</file>