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0"/>
  </p:notesMasterIdLst>
  <p:sldIdLst>
    <p:sldId id="292" r:id="rId2"/>
    <p:sldId id="291" r:id="rId3"/>
    <p:sldId id="259" r:id="rId4"/>
    <p:sldId id="260" r:id="rId5"/>
    <p:sldId id="261" r:id="rId6"/>
    <p:sldId id="264" r:id="rId7"/>
    <p:sldId id="265" r:id="rId8"/>
    <p:sldId id="266" r:id="rId9"/>
    <p:sldId id="268" r:id="rId10"/>
    <p:sldId id="262" r:id="rId11"/>
    <p:sldId id="267" r:id="rId12"/>
    <p:sldId id="269" r:id="rId13"/>
    <p:sldId id="270" r:id="rId14"/>
    <p:sldId id="299" r:id="rId15"/>
    <p:sldId id="300" r:id="rId16"/>
    <p:sldId id="271" r:id="rId17"/>
    <p:sldId id="272" r:id="rId18"/>
    <p:sldId id="273" r:id="rId19"/>
    <p:sldId id="293" r:id="rId20"/>
    <p:sldId id="294" r:id="rId21"/>
    <p:sldId id="295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6" r:id="rId33"/>
    <p:sldId id="287" r:id="rId34"/>
    <p:sldId id="288" r:id="rId35"/>
    <p:sldId id="296" r:id="rId36"/>
    <p:sldId id="289" r:id="rId37"/>
    <p:sldId id="290" r:id="rId38"/>
    <p:sldId id="302" r:id="rId3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>
          <p15:clr>
            <a:srgbClr val="A4A3A4"/>
          </p15:clr>
        </p15:guide>
        <p15:guide id="2" pos="46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4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1550" y="58"/>
      </p:cViewPr>
      <p:guideLst>
        <p:guide orient="horz" pos="1224"/>
        <p:guide pos="4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AB813AA-F1D7-4263-8B04-F0D937A6E5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0AFC6B-DF34-4FFE-9226-32F129720E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C072B3-BA3F-44AB-9862-DBE0B9F5E8BD}" type="datetimeFigureOut">
              <a:rPr lang="cs-CZ"/>
              <a:pPr>
                <a:defRPr/>
              </a:pPr>
              <a:t>08.01.2021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96FCBEB3-0D7F-4281-9E55-C75B1D3C77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B8E0445E-9ACC-4346-803A-F33D8F9FE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Po kliknutí můžete upravovat styly textu v předloze.</a:t>
            </a:r>
          </a:p>
          <a:p>
            <a:pPr lvl="1"/>
            <a:r>
              <a:rPr lang="cs-CZ" altLang="en-US" noProof="0"/>
              <a:t>Druhá úroveň</a:t>
            </a:r>
          </a:p>
          <a:p>
            <a:pPr lvl="2"/>
            <a:r>
              <a:rPr lang="cs-CZ" altLang="en-US" noProof="0"/>
              <a:t>Třetí úroveň</a:t>
            </a:r>
          </a:p>
          <a:p>
            <a:pPr lvl="3"/>
            <a:r>
              <a:rPr lang="cs-CZ" altLang="en-US" noProof="0"/>
              <a:t>Čtvrtá úroveň</a:t>
            </a:r>
          </a:p>
          <a:p>
            <a:pPr lvl="4"/>
            <a:r>
              <a:rPr lang="cs-CZ" altLang="en-US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9BB765-E123-489A-A03B-F947CC665E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EF67E7-328B-4903-B972-93CEEB663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EBEFD5-9992-42D6-A06D-8D8157FB175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70148110-A2A5-4358-A2D0-416FED7B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CD9837EE-C3A9-46A4-B678-4E53F1AB5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en-US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31174E21-3313-4FA7-BED1-722AC2223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3FC23F-78BD-4D77-BFA8-5F061FA65362}" type="slidenum">
              <a:rPr lang="cs-CZ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CD31B-940C-4785-80DB-23B7BE4B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4752E-3237-47EF-BBFB-7B98BA3B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3BE7-8D81-4454-BFC6-DD112603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69F1-2EDC-41EF-86B0-64E81ADD753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1162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ate-V2-SD-panoPhotoInset.png">
            <a:extLst>
              <a:ext uri="{FF2B5EF4-FFF2-40B4-BE49-F238E27FC236}">
                <a16:creationId xmlns:a16="http://schemas.microsoft.com/office/drawing/2014/main" id="{642D1B9D-9191-4228-8C60-8FB47FE2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39750"/>
            <a:ext cx="7654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881035F-9C06-4468-B0D5-D8479321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2419854-CC7D-4CD1-A069-4377909E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20009F1-ACAC-4A61-8F49-270786BB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109B-6CC1-4795-8E5C-B5609E9B950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2670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85F78A-3A05-4B24-8740-BFF1B91E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6152B4-B4C7-48B3-8814-43BAB480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8E9554-57EC-4A34-9D27-A78F7870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E445-BD4F-42DF-AFAF-21FD4F95F35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1037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6804090A-31AF-42C2-ADA1-F4540FBE6D5C}"/>
              </a:ext>
            </a:extLst>
          </p:cNvPr>
          <p:cNvSpPr txBox="1"/>
          <p:nvPr/>
        </p:nvSpPr>
        <p:spPr>
          <a:xfrm>
            <a:off x="627063" y="873125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4F883689-9E66-4174-A76B-DFBDF7B963E8}"/>
              </a:ext>
            </a:extLst>
          </p:cNvPr>
          <p:cNvSpPr txBox="1"/>
          <p:nvPr/>
        </p:nvSpPr>
        <p:spPr>
          <a:xfrm>
            <a:off x="7827963" y="29337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1A4EFD5-682F-4265-AA5F-E06D676357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A2A608-6263-48E9-8F82-3D2729F65F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103222E-A4CC-4988-8C8F-0CEA7C82DE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A677-6D1A-4E0C-9949-094AB1DFF24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9761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E0AA07-D7DA-4071-AD0D-1C1B261E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BB0EAC-A15E-4A19-887A-75FCEFD9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C780D3-C75E-4769-9D7D-7C125AEB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29AD-A3A8-45F1-9A65-0A6B3E46188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78604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9A17349-9552-4B7F-9A6A-FBFCFD101D0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543E483-7539-48D9-9093-01693BAB777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088C839-9DA0-4498-9BD5-AD7B1751893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BD5E-E5EC-4F4C-B2D6-AF723DD23AA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003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Slate-V2-SD-3colPhotoInset.png">
            <a:extLst>
              <a:ext uri="{FF2B5EF4-FFF2-40B4-BE49-F238E27FC236}">
                <a16:creationId xmlns:a16="http://schemas.microsoft.com/office/drawing/2014/main" id="{FD64A1FB-755E-4A34-83CD-970E32F90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Slate-V2-SD-3colPhotoInset.png">
            <a:extLst>
              <a:ext uri="{FF2B5EF4-FFF2-40B4-BE49-F238E27FC236}">
                <a16:creationId xmlns:a16="http://schemas.microsoft.com/office/drawing/2014/main" id="{5621398E-9EE8-426C-ABCF-05148636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Slate-V2-SD-3colPhotoInset.png">
            <a:extLst>
              <a:ext uri="{FF2B5EF4-FFF2-40B4-BE49-F238E27FC236}">
                <a16:creationId xmlns:a16="http://schemas.microsoft.com/office/drawing/2014/main" id="{74F1B16A-6084-4889-9FC9-3BDFD7D41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825625"/>
            <a:ext cx="25288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03B27930-A326-4464-9E92-1D166717A97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ED5DCD03-1F6E-4375-ADC6-EDA43F437DA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8951B1B-906D-41A8-A103-1893F1BA7CF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D9DF-0737-42D8-A35E-7E880446D51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22301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FF24D-7E4C-49EC-BF13-C0FB4534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4D0E8-AF98-4648-BE4D-3F3DA646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BDC7-1320-4EFE-AF64-1487C4AB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529D-EE49-4F91-B73B-04335783228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569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C964E-CE85-4839-AEC0-9F7FA6E9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ABBAF-2F1D-4B88-8654-80290B00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B749-D69C-4C0C-8643-4B383EF6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2FEF-CC7D-41D9-90B1-F1E12E38C37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513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B3B6F-7DA7-489B-B539-A5BBE9BD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6C4C8-199A-4CAA-8F55-569AC989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F965-E957-489A-A809-1552C47F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6574-7C2A-47C2-A9A0-4EBE2A7015F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2623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C5DC9-A58E-4F1B-B8F2-EF73D042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7BF2B-5B6A-4C08-8025-00EA1AEB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437C2-BAA7-472B-8068-9FDD2C26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3774-6050-4DC7-98FA-C273D33F2DA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9370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8F3991-B020-4E23-B472-32F3219F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B9F722-3DD8-41D2-95E4-1AE24D73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BBCE16-C7DA-443E-9F2C-8B96D2D7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48AB-EF65-4BCF-8A6C-B359BB5E90A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3228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late-V2-SD-compPhotoInset.png">
            <a:extLst>
              <a:ext uri="{FF2B5EF4-FFF2-40B4-BE49-F238E27FC236}">
                <a16:creationId xmlns:a16="http://schemas.microsoft.com/office/drawing/2014/main" id="{570477A5-B1A3-4AD5-BF11-34931C91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0063"/>
            <a:ext cx="3786188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Slate-V2-SD-compPhotoInset.png">
            <a:extLst>
              <a:ext uri="{FF2B5EF4-FFF2-40B4-BE49-F238E27FC236}">
                <a16:creationId xmlns:a16="http://schemas.microsoft.com/office/drawing/2014/main" id="{39D7AEEA-911C-46F5-BA26-70D8C6858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70063"/>
            <a:ext cx="378777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C615AB-08BB-4532-85C0-5291B923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24FC737-F03C-4B53-8A85-FD1727AA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42EA3601-1457-4817-BB6C-0EB4C5EE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68DFC-44D1-43D0-880D-B3F0471954B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4024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272E0E-0667-4149-BF8E-E470EFCB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CE05B0-9B26-47C4-9337-CA436A7D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A72F8E-E849-4C18-8FD2-51EC5E2A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559F-643F-4C1F-8BAD-70FE2D0C359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558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0381BB-0D17-4E49-B76B-7A484AAB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111C65-C94F-4786-992E-388717C6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C04936-0B81-49F4-BBF0-CCE9281C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87B5-DBA1-49BB-BAED-B73FAFDA069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26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84FFBB-43D7-4DFD-BD54-4BEE83B91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55B57D-1610-466D-B270-DD57004B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84D722-4F56-44ED-BCCE-F0CA2672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1213-19F1-4999-8CB8-50D2C396F78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1929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Slate-V2-SD-vertPhotoInset.png">
            <a:extLst>
              <a:ext uri="{FF2B5EF4-FFF2-40B4-BE49-F238E27FC236}">
                <a16:creationId xmlns:a16="http://schemas.microsoft.com/office/drawing/2014/main" id="{8A271F98-77D9-4E37-B954-0CBD6AC6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609600"/>
            <a:ext cx="3427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4639995-2196-418C-8414-0B200A67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BA2DE3-4023-478B-9163-449E9D75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1EA8B9A-9D17-485B-B397-4B13AD4D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82A7D-62AA-4C21-BAED-F0C24115149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5327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5EA0B-5AC4-47CC-B026-81F2E372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C1E96-124A-4D7A-8B6A-4D8904FC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31963"/>
            <a:ext cx="7764463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D97C9-5091-40F1-9A01-1887BA1B5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2273C-3E82-4D65-ADC3-FE0CB098B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45E4F-ED28-48EA-B358-F13A76B3D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BEDFE46-A31D-424B-90F1-1B0CA119078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61" r:id="rId5"/>
    <p:sldLayoutId id="2147483753" r:id="rId6"/>
    <p:sldLayoutId id="2147483754" r:id="rId7"/>
    <p:sldLayoutId id="2147483755" r:id="rId8"/>
    <p:sldLayoutId id="2147483762" r:id="rId9"/>
    <p:sldLayoutId id="2147483763" r:id="rId10"/>
    <p:sldLayoutId id="2147483756" r:id="rId11"/>
    <p:sldLayoutId id="2147483764" r:id="rId12"/>
    <p:sldLayoutId id="2147483757" r:id="rId13"/>
    <p:sldLayoutId id="2147483758" r:id="rId14"/>
    <p:sldLayoutId id="2147483765" r:id="rId15"/>
    <p:sldLayoutId id="2147483759" r:id="rId16"/>
    <p:sldLayoutId id="2147483760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>
            <a:extLst>
              <a:ext uri="{FF2B5EF4-FFF2-40B4-BE49-F238E27FC236}">
                <a16:creationId xmlns:a16="http://schemas.microsoft.com/office/drawing/2014/main" id="{29FF7A01-3B1E-4F79-B86F-26493BE17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65150"/>
            <a:ext cx="217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en-US" altLang="cs-CZ" b="1">
                <a:latin typeface="Arial" panose="020B0604020202020204" pitchFamily="34" charset="0"/>
              </a:rPr>
              <a:t>C H A P T E R    15</a:t>
            </a:r>
            <a:endParaRPr lang="en-US" altLang="cs-CZ" sz="2400" b="1">
              <a:latin typeface="Arial" panose="020B0604020202020204" pitchFamily="34" charset="0"/>
            </a:endParaRPr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5B068BFD-67CB-4CCB-9385-6E893DD7D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571500"/>
            <a:ext cx="7981950" cy="1588"/>
          </a:xfrm>
          <a:prstGeom prst="line">
            <a:avLst/>
          </a:prstGeom>
          <a:noFill/>
          <a:ln w="31750">
            <a:solidFill>
              <a:srgbClr val="FF94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1" name="AutoShape 9">
            <a:extLst>
              <a:ext uri="{FF2B5EF4-FFF2-40B4-BE49-F238E27FC236}">
                <a16:creationId xmlns:a16="http://schemas.microsoft.com/office/drawing/2014/main" id="{C739E3E6-11CD-419C-977C-3A6726BFBC6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534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endParaRPr lang="cs-CZ" altLang="en-US" sz="2400">
              <a:latin typeface="Times New Roman" panose="02020603050405020304" pitchFamily="18" charset="0"/>
            </a:endParaRPr>
          </a:p>
        </p:txBody>
      </p:sp>
      <p:sp>
        <p:nvSpPr>
          <p:cNvPr id="38922" name="AutoShape 10">
            <a:extLst>
              <a:ext uri="{FF2B5EF4-FFF2-40B4-BE49-F238E27FC236}">
                <a16:creationId xmlns:a16="http://schemas.microsoft.com/office/drawing/2014/main" id="{82CD38C0-F720-43CD-92B0-E181C6B528D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5138" y="663575"/>
            <a:ext cx="223838" cy="19208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endParaRPr lang="cs-CZ" altLang="en-US" sz="2400">
              <a:latin typeface="Times New Roman" panose="02020603050405020304" pitchFamily="18" charset="0"/>
            </a:endParaRPr>
          </a:p>
        </p:txBody>
      </p:sp>
      <p:sp>
        <p:nvSpPr>
          <p:cNvPr id="38923" name="AutoShape 11">
            <a:extLst>
              <a:ext uri="{FF2B5EF4-FFF2-40B4-BE49-F238E27FC236}">
                <a16:creationId xmlns:a16="http://schemas.microsoft.com/office/drawing/2014/main" id="{CF8DBE8C-38DF-46C3-9C87-A4A18EBA620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200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endParaRPr lang="cs-CZ" altLang="en-US" sz="2400">
              <a:latin typeface="Times New Roman" panose="02020603050405020304" pitchFamily="18" charset="0"/>
            </a:endParaRP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C99033AF-287C-4AE4-BFDA-8130F4858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511300"/>
            <a:ext cx="80057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591C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cs-CZ" sz="4000" b="1">
                <a:latin typeface="Arial" panose="020B0604020202020204" pitchFamily="34" charset="0"/>
              </a:rPr>
              <a:t>ERGOGENIC AIDS </a:t>
            </a:r>
            <a:br>
              <a:rPr lang="en-US" altLang="cs-CZ" sz="4000" b="1">
                <a:latin typeface="Arial" panose="020B0604020202020204" pitchFamily="34" charset="0"/>
              </a:rPr>
            </a:br>
            <a:r>
              <a:rPr lang="en-US" altLang="cs-CZ" sz="4000" b="1">
                <a:latin typeface="Arial" panose="020B0604020202020204" pitchFamily="34" charset="0"/>
              </a:rPr>
              <a:t>AND SPORT</a:t>
            </a:r>
          </a:p>
        </p:txBody>
      </p:sp>
      <p:pic>
        <p:nvPicPr>
          <p:cNvPr id="38927" name="Picture 15" descr=" 85013.jpg                                                      00000168E2862 Wilmore PP               BB8DFF79:">
            <a:extLst>
              <a:ext uri="{FF2B5EF4-FFF2-40B4-BE49-F238E27FC236}">
                <a16:creationId xmlns:a16="http://schemas.microsoft.com/office/drawing/2014/main" id="{62734D7B-F558-4952-BFF1-BB4FA275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0"/>
          <a:stretch>
            <a:fillRect/>
          </a:stretch>
        </p:blipFill>
        <p:spPr bwMode="auto">
          <a:xfrm>
            <a:off x="823913" y="3048000"/>
            <a:ext cx="3668712" cy="30464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chapter 15.tif                                                 0000014DE2862 Wilmore PP               BB8DFF79:">
            <a:extLst>
              <a:ext uri="{FF2B5EF4-FFF2-40B4-BE49-F238E27FC236}">
                <a16:creationId xmlns:a16="http://schemas.microsoft.com/office/drawing/2014/main" id="{90C0BD59-71F4-47F0-93B8-5A64EB8C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r="1984"/>
          <a:stretch>
            <a:fillRect/>
          </a:stretch>
        </p:blipFill>
        <p:spPr bwMode="auto">
          <a:xfrm>
            <a:off x="4657725" y="3494088"/>
            <a:ext cx="3675063" cy="2103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utoUpdateAnimBg="0"/>
      <p:bldP spid="3892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71C81F59-7944-4769-8386-5C68B3CF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Alcohol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E37EFB64-A290-4EAB-9C0B-0BCAACFB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Provides energy (7 kcal/g) but inhibits metabolism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B9533FCE-25EA-49B8-8A9A-B87A653FB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Dulls pain sensation (increasing injury risk); </a:t>
            </a:r>
            <a:br>
              <a:rPr lang="en-US" altLang="cs-CZ" sz="2400">
                <a:latin typeface="Arial" panose="020B0604020202020204" pitchFamily="34" charset="0"/>
              </a:rPr>
            </a:br>
            <a:r>
              <a:rPr lang="en-US" altLang="cs-CZ" sz="2400">
                <a:latin typeface="Arial" panose="020B0604020202020204" pitchFamily="34" charset="0"/>
              </a:rPr>
              <a:t>reduces anxiety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8FECC946-7BBF-47D8-A221-EFCDE4E3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54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Suppresses release of ADH which leads to dehydration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9603C4B9-DF5F-4159-BEE7-8DAD5ECD2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70275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Appears to impair psychomotor function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96BA7C3A-E8A7-47D9-8043-705359F46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6553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Has no ergogenic effects on strength, </a:t>
            </a:r>
            <a:br>
              <a:rPr lang="en-US" altLang="cs-CZ" sz="2400">
                <a:latin typeface="Arial" panose="020B0604020202020204" pitchFamily="34" charset="0"/>
              </a:rPr>
            </a:br>
            <a:r>
              <a:rPr lang="en-US" altLang="cs-CZ" sz="2400">
                <a:latin typeface="Arial" panose="020B0604020202020204" pitchFamily="34" charset="0"/>
              </a:rPr>
              <a:t>power, speed, or endurance</a:t>
            </a:r>
          </a:p>
        </p:txBody>
      </p:sp>
      <p:pic>
        <p:nvPicPr>
          <p:cNvPr id="8201" name="Picture 9" descr="D:\Alternate Chapter Clipart\Chapter 13\Martini.tiff">
            <a:extLst>
              <a:ext uri="{FF2B5EF4-FFF2-40B4-BE49-F238E27FC236}">
                <a16:creationId xmlns:a16="http://schemas.microsoft.com/office/drawing/2014/main" id="{10CCF8EB-CD22-4C68-9666-A489508FE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14800"/>
            <a:ext cx="18129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A55210C2-6B31-443A-B65A-50A99DEC4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Cocaine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2ABAC12F-27C8-43AC-A75E-87847A6FB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Blocks reuptake of norepinephrine and dopamine by neurons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BBDE9727-E778-4295-A2EE-4381DA06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8563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Creates feelings of euphoria, alertness, and self-confidence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EFF100F2-3493-443E-A36B-18A5249F0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4538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Masks fatigue and pain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04C798E2-83D2-4346-AD5E-C0C9C9C8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79838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Has no evidence of ergogenic properties; likely ergolytic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82C86BEA-DD50-4C83-9C82-5C98902D9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799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Extremely addictive; can cause psychological problems and compromise heart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17C9440A-4543-4D58-85A1-E0876DFA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Marijuana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614DE24-C2CC-49EB-A278-1FD526F0E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Acts as a stimulant and depressant of CNS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627355BA-85C5-43E6-93E0-D95CD63A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Impairs performance requiring hand-eye and motor coordination, fast reaction times, tracking ability, and perceptual accuracy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319DB8F5-137E-48D4-A73B-118CC733F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4538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lead to personality changes, memory impairment, hallucinations, and psychotic-like behavior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199448A1-95F2-41F1-B245-078BD40D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13213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May pose same risks as cigarette smoking (if smoked)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  <p:bldP spid="15365" grpId="0" autoUpdateAnimBg="0"/>
      <p:bldP spid="15366" grpId="0" autoUpdateAnimBg="0"/>
      <p:bldP spid="1536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8384274C-ABB9-4E16-8C5C-84E7D1708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Nicotine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06DE761F-BDDB-4E7B-B0BE-7E46A3FF3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Increases alertness and may calm nervousness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D9882C5C-B755-4901-AC2D-287FF3CF2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2275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Increases heart rate, blood pressure, autonomic reactivity, vasoconstriction, ADH and catecholamine secretion, blood lipid levels, plasma glucose, glucagon, insulin, and cortisol</a:t>
            </a:r>
          </a:p>
        </p:txBody>
      </p:sp>
      <p:grpSp>
        <p:nvGrpSpPr>
          <p:cNvPr id="16390" name="Group 6">
            <a:extLst>
              <a:ext uri="{FF2B5EF4-FFF2-40B4-BE49-F238E27FC236}">
                <a16:creationId xmlns:a16="http://schemas.microsoft.com/office/drawing/2014/main" id="{FCEFB3DB-2D0C-47B1-BECB-97EBDA453CC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866900"/>
            <a:ext cx="8305800" cy="1016000"/>
            <a:chOff x="384" y="1176"/>
            <a:chExt cx="5232" cy="640"/>
          </a:xfrm>
        </p:grpSpPr>
        <p:sp>
          <p:nvSpPr>
            <p:cNvPr id="20488" name="Text Box 7">
              <a:extLst>
                <a:ext uri="{FF2B5EF4-FFF2-40B4-BE49-F238E27FC236}">
                  <a16:creationId xmlns:a16="http://schemas.microsoft.com/office/drawing/2014/main" id="{C3667BA9-BDBA-45F1-86B7-E75C88488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344"/>
              <a:ext cx="523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0188" indent="-230188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2400">
                  <a:latin typeface="Wingdings" panose="05000000000000000000" pitchFamily="2" charset="2"/>
                </a:rPr>
                <a:t>w</a:t>
              </a:r>
              <a:r>
                <a:rPr lang="en-US" altLang="cs-CZ" sz="2400">
                  <a:latin typeface="Arial" panose="020B0604020202020204" pitchFamily="34" charset="0"/>
                </a:rPr>
                <a:t>	Lowers VO</a:t>
              </a:r>
              <a:r>
                <a:rPr lang="en-US" altLang="cs-CZ" sz="2400" baseline="-25000">
                  <a:latin typeface="Arial" panose="020B0604020202020204" pitchFamily="34" charset="0"/>
                </a:rPr>
                <a:t>2</a:t>
              </a:r>
              <a:r>
                <a:rPr lang="en-US" altLang="cs-CZ" sz="2400">
                  <a:latin typeface="Arial" panose="020B0604020202020204" pitchFamily="34" charset="0"/>
                </a:rPr>
                <a:t>max values (when smoked) and peripheral circulation</a:t>
              </a:r>
            </a:p>
          </p:txBody>
        </p:sp>
        <p:sp>
          <p:nvSpPr>
            <p:cNvPr id="20489" name="Text Box 8">
              <a:extLst>
                <a:ext uri="{FF2B5EF4-FFF2-40B4-BE49-F238E27FC236}">
                  <a16:creationId xmlns:a16="http://schemas.microsoft.com/office/drawing/2014/main" id="{63D8E423-15CA-4BCB-B7E3-2C39BD6CD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" y="1176"/>
              <a:ext cx="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9pPr>
            </a:lstStyle>
            <a:p>
              <a:pPr algn="ctr" eaLnBrk="1" hangingPunct="1"/>
              <a:r>
                <a:rPr lang="en-US" altLang="cs-CZ" sz="2400">
                  <a:latin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6393" name="Picture 9" descr="D:\Alternate Chapter Clipart\Chapter 13\Smoker.tiff">
            <a:extLst>
              <a:ext uri="{FF2B5EF4-FFF2-40B4-BE49-F238E27FC236}">
                <a16:creationId xmlns:a16="http://schemas.microsoft.com/office/drawing/2014/main" id="{20E1AB79-4DAD-4B04-96CB-CDE79568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74161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">
            <a:extLst>
              <a:ext uri="{FF2B5EF4-FFF2-40B4-BE49-F238E27FC236}">
                <a16:creationId xmlns:a16="http://schemas.microsoft.com/office/drawing/2014/main" id="{45719C2E-D139-4FD8-8BB9-2E1812EEC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14800"/>
            <a:ext cx="57023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Is addictive and causes various cancers and cardiovascular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4">
            <a:extLst>
              <a:ext uri="{FF2B5EF4-FFF2-40B4-BE49-F238E27FC236}">
                <a16:creationId xmlns:a16="http://schemas.microsoft.com/office/drawing/2014/main" id="{C7CD487E-ABC5-460B-9FF0-2D879090B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281113"/>
            <a:ext cx="76295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ovéPole 5">
            <a:extLst>
              <a:ext uri="{FF2B5EF4-FFF2-40B4-BE49-F238E27FC236}">
                <a16:creationId xmlns:a16="http://schemas.microsoft.com/office/drawing/2014/main" id="{8A3CEDEB-50FF-4528-A71D-3AF51FF67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973638"/>
            <a:ext cx="8032750" cy="7016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3">
            <a:extLst>
              <a:ext uri="{FF2B5EF4-FFF2-40B4-BE49-F238E27FC236}">
                <a16:creationId xmlns:a16="http://schemas.microsoft.com/office/drawing/2014/main" id="{885AD1D2-BC49-4807-9363-D720F5A7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49238"/>
            <a:ext cx="7639050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9071F723-8A4E-496E-98B0-9613D3F9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Hormonal Agents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36958942-C6D7-4300-8DB5-42CB27018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Anabolic steroids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6C6DA9B2-6D6E-41B8-BE12-80CE177AB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Human growth hormone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58DDB5F4-4BB7-43C0-BF59-9D003558B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289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Oral contraceptives</a:t>
            </a:r>
          </a:p>
        </p:txBody>
      </p:sp>
      <p:pic>
        <p:nvPicPr>
          <p:cNvPr id="17415" name="Picture 7" descr="D:\Alternate Chapter Clipart\Chapter 04\Bodyw_pressurepoints.tiff">
            <a:extLst>
              <a:ext uri="{FF2B5EF4-FFF2-40B4-BE49-F238E27FC236}">
                <a16:creationId xmlns:a16="http://schemas.microsoft.com/office/drawing/2014/main" id="{6F9D7767-509E-440C-BB74-D8B46FB8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3962400"/>
            <a:ext cx="1389063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  <p:bldP spid="1741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6C99D643-0702-4FEA-9F6D-F1F092E5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Anabolic Steroids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148D1ACB-47CF-4712-AD55-01325CA0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Are nearly identical to male sex hormones; synthetic form maximizes anabolic effects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D59A486-2D84-49AB-9ED9-F243E612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8563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Increase muscle mass (fat-free mass) and strength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E2583C18-68BE-43EC-BA8C-625D8B6AA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54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cause testicular atrophy, reduced sperm count, and prostate and breast enlargement in men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E86142F6-82A0-4400-B2B4-A209F8F53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92538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cause breast regression, masculinization, and menstrual disruption in women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E36C741C-C5E8-42BA-849B-D6654313F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25975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cause personality changes, liver damage, and cardiovascular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A334526D-6448-4F26-ACCD-09E77B4B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BODY CHANGES WITH ANABOLIC STEROIDS</a:t>
            </a:r>
            <a:endParaRPr lang="en-US" altLang="cs-CZ" sz="2400">
              <a:latin typeface="Arial" panose="020B0604020202020204" pitchFamily="34" charset="0"/>
            </a:endParaRPr>
          </a:p>
        </p:txBody>
      </p:sp>
      <p:pic>
        <p:nvPicPr>
          <p:cNvPr id="19462" name="Picture 6" descr="83309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C1001B65-B32E-4CAB-9888-B7F17337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17688"/>
            <a:ext cx="868838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74C485D1-4790-479D-8420-EC2C8818A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STEROIDS AND LEAN BODY MASS</a:t>
            </a:r>
            <a:endParaRPr lang="en-US" altLang="cs-CZ" sz="2400">
              <a:latin typeface="Arial" panose="020B0604020202020204" pitchFamily="34" charset="0"/>
            </a:endParaRPr>
          </a:p>
        </p:txBody>
      </p:sp>
      <p:pic>
        <p:nvPicPr>
          <p:cNvPr id="39941" name="Picture 5" descr="83310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5D2E8AB6-80B2-4E5C-8A89-715D4959F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141413"/>
            <a:ext cx="5332413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08D981D4-42A6-4938-843B-B126A5AF8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Examples in Sports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4E2591F5-EE9B-43F7-8B48-C43FAF894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 Football—anabolic steroids</a:t>
            </a: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F5C44DC6-C21E-4885-BF91-C5EA8ACE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Cycling—blood doping; amphetamines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8D58AF51-7954-4ED8-9F13-C89076D98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24138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Weight category athletes—diuretics, amphetamines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7BEE6824-FBB2-4E4C-8E84-52A67F853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5788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Distance running—carbohydrate loading</a:t>
            </a:r>
          </a:p>
        </p:txBody>
      </p:sp>
      <p:pic>
        <p:nvPicPr>
          <p:cNvPr id="37896" name="Picture 8" descr="D:\Alternate Chapter Clipart\Chapter 13\Medication.tiff">
            <a:extLst>
              <a:ext uri="{FF2B5EF4-FFF2-40B4-BE49-F238E27FC236}">
                <a16:creationId xmlns:a16="http://schemas.microsoft.com/office/drawing/2014/main" id="{90AC3F18-63D5-4174-8022-2C109A8F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800600"/>
            <a:ext cx="27416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9">
            <a:extLst>
              <a:ext uri="{FF2B5EF4-FFF2-40B4-BE49-F238E27FC236}">
                <a16:creationId xmlns:a16="http://schemas.microsoft.com/office/drawing/2014/main" id="{FC8550E4-D606-4289-B89B-AD1CE3D47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1950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5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Arial" panose="020B0604020202020204" pitchFamily="34" charset="0"/>
              </a:rPr>
              <a:t>Note: Scientific studies are limited by the accuracy of measurements and individual day-to-day variability. Events are won by hundredths of seconds or by centimeters.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  <p:bldP spid="37893" grpId="0" autoUpdateAnimBg="0"/>
      <p:bldP spid="37894" grpId="0" autoUpdateAnimBg="0"/>
      <p:bldP spid="37895" grpId="0" autoUpdateAnimBg="0"/>
      <p:bldP spid="3789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extLst>
              <a:ext uri="{FF2B5EF4-FFF2-40B4-BE49-F238E27FC236}">
                <a16:creationId xmlns:a16="http://schemas.microsoft.com/office/drawing/2014/main" id="{8359647A-F98C-496C-B9CD-134AFC20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STEROIDS AND STRENGTH GAINS</a:t>
            </a:r>
            <a:endParaRPr lang="en-US" altLang="cs-CZ" sz="2400">
              <a:latin typeface="Arial" panose="020B0604020202020204" pitchFamily="34" charset="0"/>
            </a:endParaRPr>
          </a:p>
        </p:txBody>
      </p:sp>
      <p:pic>
        <p:nvPicPr>
          <p:cNvPr id="40969" name="Picture 9" descr="83311new/E2799                                                 000A4003&#10;PROJECTS 1                     B727F70A:">
            <a:extLst>
              <a:ext uri="{FF2B5EF4-FFF2-40B4-BE49-F238E27FC236}">
                <a16:creationId xmlns:a16="http://schemas.microsoft.com/office/drawing/2014/main" id="{72C230A9-2695-41F1-99C6-C9B70170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096963"/>
            <a:ext cx="408622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id="{0D0D1306-8CF9-4031-B895-EAD747ADE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Did You Know…?</a:t>
            </a:r>
            <a:endParaRPr lang="en-US" altLang="cs-CZ" sz="3400" b="1">
              <a:latin typeface="Arial" panose="020B06040202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BB610622-CFF5-49D0-8204-09EA14411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00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Andro and DHEA, precursors of testosterone, have been proposed to have ergogenic properties—increased muscle mass and strength—but research has not supported the claims that have been made.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D851948E-72EB-4AC8-9C60-799D54B8D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Human Growth Hormone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A4788466-54F5-4A0A-B080-BFB1CF240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Secreted naturally by pituitary; synthetic form used by some athletes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9DE6C2E5-54C3-4F81-BB5A-A8A311D4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8563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Difficult to detect synthetic from natural in drug testing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A461806D-AF0B-43FE-BAAD-08F2E7F8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5450"/>
            <a:ext cx="8305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Proven to increase lipolysis and blood glucose levels; changes in muscle mass and strength are found in some studies, but not in the best controlled studies or studies with athletes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7E8D4885-88E1-48B8-AD78-FE418D44C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49763"/>
            <a:ext cx="6400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cause acromegaly (bone thickening), enlargement of internal organs, muscle and joint weakness, diabetes, hypertension, and heart disease</a:t>
            </a:r>
          </a:p>
        </p:txBody>
      </p:sp>
      <p:pic>
        <p:nvPicPr>
          <p:cNvPr id="20488" name="Picture 8" descr="D:\Alternate Chapter Clipart\Chapter 13\Syringe.tiff">
            <a:extLst>
              <a:ext uri="{FF2B5EF4-FFF2-40B4-BE49-F238E27FC236}">
                <a16:creationId xmlns:a16="http://schemas.microsoft.com/office/drawing/2014/main" id="{98260205-B0DF-4406-B440-D2026DD82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1974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307B9D26-AA7A-40AD-9AAF-6908B14CD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Oral Contraceptives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5CA89BAB-3F23-42DB-A869-029273960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Control menstrual cycle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A44A68CA-0F48-411A-A53B-BF0025E81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Little research on ergogenic properties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E879E771-0B62-4962-95F9-3D55AB4D5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30488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May delay PMS and dysmenorrhea, alleviating symptom on competition days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0E206090-0CB6-4C58-B2CC-1ACF9E753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57575"/>
            <a:ext cx="83058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cause nausea, weight gain, fatigue, hypertension, liver tumors, blood clots, stroke, or heart attack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B0E02CA-DE24-44F5-AA35-656FF579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92600"/>
            <a:ext cx="83058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cs-CZ" altLang="cs-CZ" sz="2400">
                <a:latin typeface="Wingdings" panose="05000000000000000000" pitchFamily="2" charset="2"/>
              </a:rPr>
              <a:t>	</a:t>
            </a:r>
            <a:r>
              <a:rPr lang="cs-CZ" altLang="cs-CZ" sz="2400">
                <a:latin typeface="Arial" panose="020B0604020202020204" pitchFamily="34" charset="0"/>
              </a:rPr>
              <a:t>VS. abortion doping of Soviet females?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utoUpdateAnimBg="0"/>
      <p:bldP spid="21511" grpId="0" autoUpdateAnimBg="0"/>
      <p:bldP spid="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2BE6D365-04DE-4F40-BF6D-197051952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Physiological Agents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16194B29-68BF-4089-8992-E5D670B8F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Blood doping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1EC53B79-96A0-42D3-B9FF-95A7715ED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463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Erythropo</a:t>
            </a:r>
            <a:r>
              <a:rPr lang="cs-CZ" altLang="cs-CZ" sz="2400">
                <a:latin typeface="Arial" panose="020B0604020202020204" pitchFamily="34" charset="0"/>
              </a:rPr>
              <a:t>i</a:t>
            </a:r>
            <a:r>
              <a:rPr lang="en-US" altLang="cs-CZ" sz="2400">
                <a:latin typeface="Arial" panose="020B0604020202020204" pitchFamily="34" charset="0"/>
              </a:rPr>
              <a:t>etin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006D4C69-C59D-4708-B670-0F4F6595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543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Oxygen supplementation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833D3A16-B7E4-4765-9ACD-1637833C6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623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Bicarbonate loading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CF0881C7-5349-43A3-9C04-9095BB233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703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Phosphate loading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  <p:bldP spid="22534" grpId="0" autoUpdateAnimBg="0"/>
      <p:bldP spid="22536" grpId="0" autoUpdateAnimBg="0"/>
      <p:bldP spid="2253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7164B30B-139C-4BF8-9916-D81D1C59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Blood Doping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FA109A0A-8784-4297-B36C-DBE5797E4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Artificial increase in total volume of red blood cells (via transfusion)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592FF154-0E65-4FA4-B15D-CEE5B394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0625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Improves endurance performance by increasing blood’s O</a:t>
            </a:r>
            <a:r>
              <a:rPr lang="en-US" altLang="cs-CZ" sz="2400" baseline="-25000">
                <a:latin typeface="Arial" panose="020B0604020202020204" pitchFamily="34" charset="0"/>
              </a:rPr>
              <a:t>2</a:t>
            </a:r>
            <a:r>
              <a:rPr lang="en-US" altLang="cs-CZ" sz="2400">
                <a:latin typeface="Arial" panose="020B0604020202020204" pitchFamily="34" charset="0"/>
              </a:rPr>
              <a:t>-carrying capacity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D9312EF9-5D2B-4786-8412-71AAA85EC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084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cause blood clotting, heart failure, and transfusion complications</a:t>
            </a:r>
          </a:p>
        </p:txBody>
      </p:sp>
      <p:grpSp>
        <p:nvGrpSpPr>
          <p:cNvPr id="23559" name="Group 7">
            <a:extLst>
              <a:ext uri="{FF2B5EF4-FFF2-40B4-BE49-F238E27FC236}">
                <a16:creationId xmlns:a16="http://schemas.microsoft.com/office/drawing/2014/main" id="{C8B65A02-F030-466F-9FD6-FBFD8425460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009900"/>
            <a:ext cx="8305800" cy="1020763"/>
            <a:chOff x="384" y="1896"/>
            <a:chExt cx="5232" cy="643"/>
          </a:xfrm>
        </p:grpSpPr>
        <p:sp>
          <p:nvSpPr>
            <p:cNvPr id="33799" name="Text Box 8">
              <a:extLst>
                <a:ext uri="{FF2B5EF4-FFF2-40B4-BE49-F238E27FC236}">
                  <a16:creationId xmlns:a16="http://schemas.microsoft.com/office/drawing/2014/main" id="{24F6B792-5649-410A-9492-E9ECAA72A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67"/>
              <a:ext cx="523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0188" indent="-230188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2400">
                  <a:latin typeface="Wingdings" panose="05000000000000000000" pitchFamily="2" charset="2"/>
                </a:rPr>
                <a:t>w</a:t>
              </a:r>
              <a:r>
                <a:rPr lang="en-US" altLang="cs-CZ" sz="2400">
                  <a:latin typeface="Arial" panose="020B0604020202020204" pitchFamily="34" charset="0"/>
                </a:rPr>
                <a:t>	Increases VO</a:t>
              </a:r>
              <a:r>
                <a:rPr lang="en-US" altLang="cs-CZ" sz="2400" baseline="-25000">
                  <a:latin typeface="Arial" panose="020B0604020202020204" pitchFamily="34" charset="0"/>
                </a:rPr>
                <a:t>2</a:t>
              </a:r>
              <a:r>
                <a:rPr lang="en-US" altLang="cs-CZ" sz="2400">
                  <a:latin typeface="Arial" panose="020B0604020202020204" pitchFamily="34" charset="0"/>
                </a:rPr>
                <a:t>max, time to exhaustion, and measurable performance</a:t>
              </a:r>
            </a:p>
          </p:txBody>
        </p:sp>
        <p:sp>
          <p:nvSpPr>
            <p:cNvPr id="33800" name="Text Box 9">
              <a:extLst>
                <a:ext uri="{FF2B5EF4-FFF2-40B4-BE49-F238E27FC236}">
                  <a16:creationId xmlns:a16="http://schemas.microsoft.com/office/drawing/2014/main" id="{46ACA6C9-A30A-4145-9B58-E57B9C708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4" y="1896"/>
              <a:ext cx="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9pPr>
            </a:lstStyle>
            <a:p>
              <a:pPr algn="ctr" eaLnBrk="1" hangingPunct="1"/>
              <a:r>
                <a:rPr lang="en-US" altLang="cs-CZ" sz="2400">
                  <a:latin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  <p:bldP spid="2355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5" name="Group 9">
            <a:extLst>
              <a:ext uri="{FF2B5EF4-FFF2-40B4-BE49-F238E27FC236}">
                <a16:creationId xmlns:a16="http://schemas.microsoft.com/office/drawing/2014/main" id="{0746F0A4-1495-482D-B119-76AA85B6E6F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84150"/>
            <a:ext cx="8763000" cy="1435100"/>
            <a:chOff x="240" y="116"/>
            <a:chExt cx="5520" cy="904"/>
          </a:xfrm>
        </p:grpSpPr>
        <p:sp>
          <p:nvSpPr>
            <p:cNvPr id="34821" name="Text Box 5">
              <a:extLst>
                <a:ext uri="{FF2B5EF4-FFF2-40B4-BE49-F238E27FC236}">
                  <a16:creationId xmlns:a16="http://schemas.microsoft.com/office/drawing/2014/main" id="{BBAAD869-D826-491E-AADB-4BAE0578D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76"/>
              <a:ext cx="5520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cs-CZ" sz="3400" b="1">
                  <a:solidFill>
                    <a:schemeClr val="accent2"/>
                  </a:solidFill>
                  <a:latin typeface="Arial" panose="020B0604020202020204" pitchFamily="34" charset="0"/>
                </a:rPr>
                <a:t>VO</a:t>
              </a:r>
              <a:r>
                <a:rPr lang="en-US" altLang="cs-CZ" sz="34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3400" b="1">
                  <a:solidFill>
                    <a:schemeClr val="accent2"/>
                  </a:solidFill>
                  <a:latin typeface="Arial" panose="020B0604020202020204" pitchFamily="34" charset="0"/>
                </a:rPr>
                <a:t>MAX AND FATIGUE AFTER BLOOD DOPING</a:t>
              </a:r>
            </a:p>
          </p:txBody>
        </p:sp>
        <p:sp>
          <p:nvSpPr>
            <p:cNvPr id="34822" name="Text Box 6">
              <a:extLst>
                <a:ext uri="{FF2B5EF4-FFF2-40B4-BE49-F238E27FC236}">
                  <a16:creationId xmlns:a16="http://schemas.microsoft.com/office/drawing/2014/main" id="{1C15EBB6-1992-4323-8E33-30820BFE7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16"/>
              <a:ext cx="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9pPr>
            </a:lstStyle>
            <a:p>
              <a:pPr algn="ctr" eaLnBrk="1" hangingPunct="1"/>
              <a:r>
                <a:rPr lang="en-US" altLang="cs-CZ" sz="3400" b="1">
                  <a:solidFill>
                    <a:schemeClr val="accent2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4586" name="Picture 10" descr="83312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13EBB802-72E2-47A4-8FD7-1D4C063E7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079625"/>
            <a:ext cx="411321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83313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40D03E50-5EE5-4974-A009-EAB86FBB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079625"/>
            <a:ext cx="388461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>
            <a:extLst>
              <a:ext uri="{FF2B5EF4-FFF2-40B4-BE49-F238E27FC236}">
                <a16:creationId xmlns:a16="http://schemas.microsoft.com/office/drawing/2014/main" id="{F20F953F-DF31-4161-8A25-D92E62C71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325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PERFORMANCE IMPROVEMENT AFTER BLOOD DOPING</a:t>
            </a:r>
          </a:p>
        </p:txBody>
      </p:sp>
      <p:pic>
        <p:nvPicPr>
          <p:cNvPr id="25606" name="Picture 6" descr="83314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B7BA9CC5-BCCF-49BA-BB23-5FDFCDE2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585913"/>
            <a:ext cx="56959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>
            <a:extLst>
              <a:ext uri="{FF2B5EF4-FFF2-40B4-BE49-F238E27FC236}">
                <a16:creationId xmlns:a16="http://schemas.microsoft.com/office/drawing/2014/main" id="{D50B4536-0862-4E64-81C5-DA003301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Erythropoietin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D22F7934-B838-49E8-8023-9A0AD3826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Natural hormone produced by the kidneys to stimulate red blood cell production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FF5786EA-0AD3-47D3-A0D1-066AA2803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0625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be cloned and administered to increase red blood cell volume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D6275ECA-371D-4BC8-8806-398FFD86B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81425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cause blood clotting and heart failure due to increased blood viscosity</a:t>
            </a:r>
          </a:p>
        </p:txBody>
      </p:sp>
      <p:grpSp>
        <p:nvGrpSpPr>
          <p:cNvPr id="26631" name="Group 7">
            <a:extLst>
              <a:ext uri="{FF2B5EF4-FFF2-40B4-BE49-F238E27FC236}">
                <a16:creationId xmlns:a16="http://schemas.microsoft.com/office/drawing/2014/main" id="{E9935A30-D052-4680-ACC9-0EB35CA140B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009900"/>
            <a:ext cx="8305800" cy="692150"/>
            <a:chOff x="384" y="1896"/>
            <a:chExt cx="5232" cy="436"/>
          </a:xfrm>
        </p:grpSpPr>
        <p:sp>
          <p:nvSpPr>
            <p:cNvPr id="36872" name="Text Box 8">
              <a:extLst>
                <a:ext uri="{FF2B5EF4-FFF2-40B4-BE49-F238E27FC236}">
                  <a16:creationId xmlns:a16="http://schemas.microsoft.com/office/drawing/2014/main" id="{260F6BDE-0B86-49F4-8C96-B4409778D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67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0188" indent="-230188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2400">
                  <a:latin typeface="Wingdings" panose="05000000000000000000" pitchFamily="2" charset="2"/>
                </a:rPr>
                <a:t>w</a:t>
              </a:r>
              <a:r>
                <a:rPr lang="en-US" altLang="cs-CZ" sz="2400">
                  <a:latin typeface="Arial" panose="020B0604020202020204" pitchFamily="34" charset="0"/>
                </a:rPr>
                <a:t>	Increases VO</a:t>
              </a:r>
              <a:r>
                <a:rPr lang="en-US" altLang="cs-CZ" sz="2400" baseline="-25000">
                  <a:latin typeface="Arial" panose="020B0604020202020204" pitchFamily="34" charset="0"/>
                </a:rPr>
                <a:t>2</a:t>
              </a:r>
              <a:r>
                <a:rPr lang="en-US" altLang="cs-CZ" sz="2400">
                  <a:latin typeface="Arial" panose="020B0604020202020204" pitchFamily="34" charset="0"/>
                </a:rPr>
                <a:t>max and time to exhaustion</a:t>
              </a:r>
            </a:p>
          </p:txBody>
        </p:sp>
        <p:sp>
          <p:nvSpPr>
            <p:cNvPr id="36873" name="Text Box 9">
              <a:extLst>
                <a:ext uri="{FF2B5EF4-FFF2-40B4-BE49-F238E27FC236}">
                  <a16:creationId xmlns:a16="http://schemas.microsoft.com/office/drawing/2014/main" id="{7AA52D54-764A-4108-9BE0-24A0B785A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4" y="1896"/>
              <a:ext cx="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9pPr>
            </a:lstStyle>
            <a:p>
              <a:pPr algn="ctr" eaLnBrk="1" hangingPunct="1"/>
              <a:r>
                <a:rPr lang="en-US" altLang="cs-CZ" sz="2400">
                  <a:latin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6634" name="Picture 10" descr="D:\Alternate Chapter Clipart\Chapter 13\Redbloodcells.tiff">
            <a:extLst>
              <a:ext uri="{FF2B5EF4-FFF2-40B4-BE49-F238E27FC236}">
                <a16:creationId xmlns:a16="http://schemas.microsoft.com/office/drawing/2014/main" id="{01EDDCEB-6B70-4A7F-A4BB-558F96FA8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029200"/>
            <a:ext cx="2741613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utoUpdateAnimBg="0"/>
      <p:bldP spid="26629" grpId="0" autoUpdateAnimBg="0"/>
      <p:bldP spid="2663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:a16="http://schemas.microsoft.com/office/drawing/2014/main" id="{2EB1D1ED-A779-4D24-A41E-3BCDE8ED0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Oxygen Supplementation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93E8834E-3C0D-4DE5-AD8B-5FF4F9CC1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Breathed by athlete to increase oxygen content of blood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0255BD8C-4B1D-4270-B567-E5DF70B3E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improve performance if administered during exercise, but not before or after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6430A8D9-5B54-4DAC-86F6-9406154A9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3863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Too cumbersome to be practical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CB0350FE-4C9F-40F1-8073-BFDB594E2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734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No serious risks known</a:t>
            </a:r>
          </a:p>
        </p:txBody>
      </p:sp>
      <p:pic>
        <p:nvPicPr>
          <p:cNvPr id="27656" name="Picture 8" descr="D:\Alternate Chapter Clipart\Chapter 13\Oxygentank.tiff">
            <a:extLst>
              <a:ext uri="{FF2B5EF4-FFF2-40B4-BE49-F238E27FC236}">
                <a16:creationId xmlns:a16="http://schemas.microsoft.com/office/drawing/2014/main" id="{FAC3C5C3-2821-4B51-AC6E-D70613CA7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962400"/>
            <a:ext cx="931863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98413C57-2510-435F-BBFD-4B2ED1CA3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83038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</a:t>
            </a:r>
            <a:r>
              <a:rPr lang="cs-CZ" altLang="cs-CZ" sz="2400">
                <a:latin typeface="Arial" panose="020B0604020202020204" pitchFamily="34" charset="0"/>
              </a:rPr>
              <a:t>Rapid oxygenation can induce free radicals?</a:t>
            </a:r>
            <a:endParaRPr lang="en-US" altLang="cs-CZ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  <p:bldP spid="27653" grpId="0" autoUpdateAnimBg="0"/>
      <p:bldP spid="27654" grpId="0" autoUpdateAnimBg="0"/>
      <p:bldP spid="27655" grpId="0" autoUpdateAnimBg="0"/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1A727370-891E-449A-8142-587008CDB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Did You Know…?</a:t>
            </a:r>
            <a:endParaRPr lang="en-US" altLang="cs-CZ" sz="3400" b="1">
              <a:latin typeface="Arial" panose="020B0604020202020204" pitchFamily="34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2CE0190D-8FFF-4E3C-A933-7D734DC6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00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2400">
                <a:latin typeface="Arial" panose="020B0604020202020204" pitchFamily="34" charset="0"/>
              </a:rPr>
              <a:t>The placebo effect refers to when your body’s expectations of a substance determine your body’s response to it. While the effect is psychological in origin, the body’s physical response to the substance is real.</a:t>
            </a:r>
          </a:p>
        </p:txBody>
      </p:sp>
      <p:pic>
        <p:nvPicPr>
          <p:cNvPr id="5125" name="Picture 5" descr="D:\Alternate Chapter Clipart\Chapter 12\Discus.tiff">
            <a:extLst>
              <a:ext uri="{FF2B5EF4-FFF2-40B4-BE49-F238E27FC236}">
                <a16:creationId xmlns:a16="http://schemas.microsoft.com/office/drawing/2014/main" id="{10CEE7A9-0BEB-4159-88BE-18CE92F18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62400"/>
            <a:ext cx="18288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>
            <a:extLst>
              <a:ext uri="{FF2B5EF4-FFF2-40B4-BE49-F238E27FC236}">
                <a16:creationId xmlns:a16="http://schemas.microsoft.com/office/drawing/2014/main" id="{8D33AFDE-59FD-4D70-ABAA-B34093D53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325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OXYGEN SUPPLEMENTATION AND PERFORMANCE</a:t>
            </a:r>
          </a:p>
        </p:txBody>
      </p:sp>
      <p:pic>
        <p:nvPicPr>
          <p:cNvPr id="28678" name="Picture 6" descr="83315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789823CB-F4FE-4E9E-8A41-9F5BC032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597025"/>
            <a:ext cx="56959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D2FF685A-24FA-470C-9227-2DBCF8F6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Bicarbonate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6857EAB4-8EA4-4F99-BFBC-FA9732C8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Naturally part of body’s buffering system to maintain normal pH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F24F32F4-BC86-46F9-AA80-1019F47D8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59038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Loading increases blood alkalinity so that more lactate can be cleared (delay fatigue)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B233B0A0-16AA-422B-92AD-CEFE100F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930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Ingesting 300 mg per kg body weight can increase performance in all-out anaerobic exercise bouts between 1 and 7 minutes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CD1C4EFF-06D8-4FD7-BD8B-917F9F9C5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386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cause gastrointestinal cramping, bloating, and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  <p:bldP spid="30725" grpId="0" autoUpdateAnimBg="0"/>
      <p:bldP spid="30726" grpId="0" autoUpdateAnimBg="0"/>
      <p:bldP spid="3072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>
            <a:extLst>
              <a:ext uri="{FF2B5EF4-FFF2-40B4-BE49-F238E27FC236}">
                <a16:creationId xmlns:a16="http://schemas.microsoft.com/office/drawing/2014/main" id="{281CAEC6-63F7-4C04-8156-8133913F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Phosphate Loading</a:t>
            </a:r>
          </a:p>
        </p:txBody>
      </p:sp>
      <p:grpSp>
        <p:nvGrpSpPr>
          <p:cNvPr id="32779" name="Group 11">
            <a:extLst>
              <a:ext uri="{FF2B5EF4-FFF2-40B4-BE49-F238E27FC236}">
                <a16:creationId xmlns:a16="http://schemas.microsoft.com/office/drawing/2014/main" id="{74166449-B3D3-4346-98C3-B1DD2ACD650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31950"/>
            <a:ext cx="8305800" cy="2895600"/>
            <a:chOff x="384" y="1028"/>
            <a:chExt cx="5232" cy="1824"/>
          </a:xfrm>
        </p:grpSpPr>
        <p:sp>
          <p:nvSpPr>
            <p:cNvPr id="40966" name="Text Box 5">
              <a:extLst>
                <a:ext uri="{FF2B5EF4-FFF2-40B4-BE49-F238E27FC236}">
                  <a16:creationId xmlns:a16="http://schemas.microsoft.com/office/drawing/2014/main" id="{6CEEFF30-C6D5-469D-8D61-56E176070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028"/>
              <a:ext cx="523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2400">
                  <a:latin typeface="Arial" panose="020B0604020202020204" pitchFamily="34" charset="0"/>
                </a:rPr>
                <a:t>Loading is thought to increase phosphate levels throughout body, which then</a:t>
              </a:r>
            </a:p>
          </p:txBody>
        </p:sp>
        <p:sp>
          <p:nvSpPr>
            <p:cNvPr id="40967" name="Text Box 6">
              <a:extLst>
                <a:ext uri="{FF2B5EF4-FFF2-40B4-BE49-F238E27FC236}">
                  <a16:creationId xmlns:a16="http://schemas.microsoft.com/office/drawing/2014/main" id="{06E6555D-33DC-47D8-8F17-E2BAC47D2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549"/>
              <a:ext cx="523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0188" indent="-230188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2400">
                  <a:latin typeface="Wingdings" panose="05000000000000000000" pitchFamily="2" charset="2"/>
                </a:rPr>
                <a:t>w</a:t>
              </a:r>
              <a:r>
                <a:rPr lang="en-US" altLang="cs-CZ" sz="2400">
                  <a:latin typeface="Arial" panose="020B0604020202020204" pitchFamily="34" charset="0"/>
                </a:rPr>
                <a:t>	Increase potential for oxidative phosphorylation and PCr synthesis</a:t>
              </a:r>
            </a:p>
          </p:txBody>
        </p:sp>
        <p:sp>
          <p:nvSpPr>
            <p:cNvPr id="40968" name="Text Box 7">
              <a:extLst>
                <a:ext uri="{FF2B5EF4-FFF2-40B4-BE49-F238E27FC236}">
                  <a16:creationId xmlns:a16="http://schemas.microsoft.com/office/drawing/2014/main" id="{5977250D-D566-4145-9CE9-AACCBCD14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72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0188" indent="-230188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2400">
                  <a:latin typeface="Wingdings" panose="05000000000000000000" pitchFamily="2" charset="2"/>
                </a:rPr>
                <a:t>w</a:t>
              </a:r>
              <a:r>
                <a:rPr lang="en-US" altLang="cs-CZ" sz="2400">
                  <a:latin typeface="Arial" panose="020B0604020202020204" pitchFamily="34" charset="0"/>
                </a:rPr>
                <a:t>	Enhance oxygen release to the cells</a:t>
              </a:r>
            </a:p>
          </p:txBody>
        </p:sp>
        <p:sp>
          <p:nvSpPr>
            <p:cNvPr id="40969" name="Text Box 8">
              <a:extLst>
                <a:ext uri="{FF2B5EF4-FFF2-40B4-BE49-F238E27FC236}">
                  <a16:creationId xmlns:a16="http://schemas.microsoft.com/office/drawing/2014/main" id="{213A3EE8-9D27-476E-9AF0-4074E9AC3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80"/>
              <a:ext cx="523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0188" indent="-230188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panose="0204060305050503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2400">
                  <a:latin typeface="Wingdings" panose="05000000000000000000" pitchFamily="2" charset="2"/>
                </a:rPr>
                <a:t>w</a:t>
              </a:r>
              <a:r>
                <a:rPr lang="en-US" altLang="cs-CZ" sz="2400">
                  <a:latin typeface="Arial" panose="020B0604020202020204" pitchFamily="34" charset="0"/>
                </a:rPr>
                <a:t>	Improve cardiovascular response to exercise and buffering and endurance capacities</a:t>
              </a:r>
            </a:p>
          </p:txBody>
        </p:sp>
      </p:grpSp>
      <p:sp>
        <p:nvSpPr>
          <p:cNvPr id="32777" name="Text Box 9">
            <a:extLst>
              <a:ext uri="{FF2B5EF4-FFF2-40B4-BE49-F238E27FC236}">
                <a16:creationId xmlns:a16="http://schemas.microsoft.com/office/drawing/2014/main" id="{0697E223-E663-47E7-AB0D-3314D4560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355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Arial" panose="020B0604020202020204" pitchFamily="34" charset="0"/>
              </a:rPr>
              <a:t>Studies are divided on results of phosphate loading.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B8022D7A-F2E7-461B-BA24-43284777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60963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Arial" panose="020B0604020202020204" pitchFamily="34" charset="0"/>
              </a:rPr>
              <a:t>No risks are yet known.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7" grpId="0" autoUpdateAnimBg="0"/>
      <p:bldP spid="3277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76A97E49-03B4-4D2E-858B-9D06EA570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Nutritional Agents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7F9DD9A3-C974-48EF-9EB1-B3EB77F60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Amino acids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9DB91FA2-0F9D-41B9-9785-460DC52A9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L-carnitine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EEC5B6ED-088A-402F-BC59-DFA75AFEC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289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Creatine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1F241034-44D3-48DD-ABD2-A867FEE8A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1025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Glycerol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47FF6878-1666-4D50-AED5-4777EF38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195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Pyruvate</a:t>
            </a:r>
          </a:p>
        </p:txBody>
      </p:sp>
      <p:pic>
        <p:nvPicPr>
          <p:cNvPr id="33801" name="Picture 9" descr="D:\Alternate Chapter Clipart\Chapter 13\Molecule.tiff">
            <a:extLst>
              <a:ext uri="{FF2B5EF4-FFF2-40B4-BE49-F238E27FC236}">
                <a16:creationId xmlns:a16="http://schemas.microsoft.com/office/drawing/2014/main" id="{C0BA81F0-49D9-48EF-B506-BBB34A31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2834" r="7359" b="4251"/>
          <a:stretch>
            <a:fillRect/>
          </a:stretch>
        </p:blipFill>
        <p:spPr bwMode="auto">
          <a:xfrm>
            <a:off x="6172200" y="4038600"/>
            <a:ext cx="274161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  <p:bldP spid="33798" grpId="0" autoUpdateAnimBg="0"/>
      <p:bldP spid="33799" grpId="0" autoUpdateAnimBg="0"/>
      <p:bldP spid="3380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>
                <a16:creationId xmlns:a16="http://schemas.microsoft.com/office/drawing/2014/main" id="{C851518E-DB78-442C-ACE4-439313F88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Amino Acids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9BD60768-0BB2-48F4-B145-37031770A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L-tryptophan and Branched Chain Amino Acids </a:t>
            </a:r>
            <a:r>
              <a:rPr lang="cs-CZ" altLang="cs-CZ" sz="2400">
                <a:latin typeface="Arial" panose="020B0604020202020204" pitchFamily="34" charset="0"/>
              </a:rPr>
              <a:t>(</a:t>
            </a:r>
            <a:r>
              <a:rPr lang="en-US" altLang="cs-CZ" sz="2400">
                <a:latin typeface="Arial" panose="020B0604020202020204" pitchFamily="34" charset="0"/>
              </a:rPr>
              <a:t>BCAA</a:t>
            </a:r>
            <a:r>
              <a:rPr lang="cs-CZ" altLang="cs-CZ" sz="2400">
                <a:latin typeface="Arial" panose="020B0604020202020204" pitchFamily="34" charset="0"/>
              </a:rPr>
              <a:t>)</a:t>
            </a:r>
            <a:endParaRPr lang="en-US" altLang="cs-CZ" sz="2400" b="1">
              <a:latin typeface="Arial" panose="020B0604020202020204" pitchFamily="34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E29BF512-8B6B-4DCF-9A6C-9A9A7E46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Proposed to increase endurance performance by delaying fatigue</a:t>
            </a:r>
            <a:r>
              <a:rPr lang="cs-CZ" altLang="cs-CZ" sz="2400">
                <a:latin typeface="Arial" panose="020B0604020202020204" pitchFamily="34" charset="0"/>
              </a:rPr>
              <a:t> (delayed transformation to serotonin)</a:t>
            </a:r>
            <a:endParaRPr lang="en-US" altLang="cs-CZ" sz="2400">
              <a:latin typeface="Arial" panose="020B0604020202020204" pitchFamily="34" charset="0"/>
            </a:endParaRP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710D65F6-996F-4F3E-85C2-A2EB79D8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3863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Studies are inconclusive on effects on performance</a:t>
            </a:r>
          </a:p>
        </p:txBody>
      </p:sp>
      <p:pic>
        <p:nvPicPr>
          <p:cNvPr id="34823" name="Picture 7" descr="D:\Alternate Chapter Clipart\Chapter 20\Runner_winning.tiff">
            <a:extLst>
              <a:ext uri="{FF2B5EF4-FFF2-40B4-BE49-F238E27FC236}">
                <a16:creationId xmlns:a16="http://schemas.microsoft.com/office/drawing/2014/main" id="{E3E3D3EA-EDEC-41B6-8F83-8DE6F8A8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73367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autoUpdateAnimBg="0"/>
      <p:bldP spid="34821" grpId="0" autoUpdateAnimBg="0"/>
      <p:bldP spid="3482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extLst>
              <a:ext uri="{FF2B5EF4-FFF2-40B4-BE49-F238E27FC236}">
                <a16:creationId xmlns:a16="http://schemas.microsoft.com/office/drawing/2014/main" id="{DFC78401-5AE5-44B1-AE27-CD38EDE3C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325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BRANCED CHAIN AMINO ACIDS AND PERFORMANCE</a:t>
            </a:r>
          </a:p>
        </p:txBody>
      </p:sp>
      <p:pic>
        <p:nvPicPr>
          <p:cNvPr id="43013" name="Picture 5" descr="83318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8862ECAA-8CE8-4B69-B130-FA20D12EC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957388"/>
            <a:ext cx="54768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>
            <a:extLst>
              <a:ext uri="{FF2B5EF4-FFF2-40B4-BE49-F238E27FC236}">
                <a16:creationId xmlns:a16="http://schemas.microsoft.com/office/drawing/2014/main" id="{D689395A-C892-4149-8651-5A8C568F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Creatine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20ED26A6-361D-4D07-98B5-574F67191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Supplement to better maintain muscle ATP levels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88824185-FBC0-4DDB-AA19-013D55799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Shown to increase anaerobic power, anaerobic endurance, and aerobic endurance-types of activities, and possibly fat-free body mass, although the results of these performance studies are mixed</a:t>
            </a:r>
          </a:p>
        </p:txBody>
      </p:sp>
      <p:pic>
        <p:nvPicPr>
          <p:cNvPr id="35846" name="Picture 6" descr="D:\Alternate Chapter Clipart\Chapter 13\Batter.tiff">
            <a:extLst>
              <a:ext uri="{FF2B5EF4-FFF2-40B4-BE49-F238E27FC236}">
                <a16:creationId xmlns:a16="http://schemas.microsoft.com/office/drawing/2014/main" id="{B46C2FE2-C2D1-4837-AD9C-02A9E2AC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962400"/>
            <a:ext cx="24685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autoUpdateAnimBg="0"/>
      <p:bldP spid="3584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extLst>
              <a:ext uri="{FF2B5EF4-FFF2-40B4-BE49-F238E27FC236}">
                <a16:creationId xmlns:a16="http://schemas.microsoft.com/office/drawing/2014/main" id="{61CFA1D7-413A-4137-B59F-D2EBEA54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Other Nutritional Agents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628D9FEF-24C4-48D3-ADAA-8CCD468C7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</a:t>
            </a:r>
            <a:r>
              <a:rPr lang="en-US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Glycerol might have ergogenic properties facilitating water storage and improving exercise performance in the heat through improved thermoreulation and reduced dehydration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74A9572F-8469-4274-BA7A-4A28117A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75596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 Pyruvate supplementation has no proven benefits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7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AA10B-B715-4A31-B56A-F611BED1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3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3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cs-CZ" sz="3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23311F-D66B-461B-86B2-DD0DA740C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 doping?</a:t>
            </a:r>
          </a:p>
          <a:p>
            <a:pPr eaLnBrk="1" hangingPunct="1">
              <a:defRPr/>
            </a:pPr>
            <a:r>
              <a:rPr lang="cs-CZ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Eugenics</a:t>
            </a: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defRPr/>
            </a:pP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...?</a:t>
            </a:r>
            <a:endParaRPr lang="en-GB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90118C07-7398-47AA-AC7F-C4E58E10C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PLACEBO EFFECT </a:t>
            </a:r>
            <a:b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ON STRENGTH GAINS</a:t>
            </a:r>
            <a:endParaRPr lang="en-US" altLang="cs-CZ" sz="2400">
              <a:latin typeface="Arial" panose="020B0604020202020204" pitchFamily="34" charset="0"/>
            </a:endParaRPr>
          </a:p>
        </p:txBody>
      </p:sp>
      <p:pic>
        <p:nvPicPr>
          <p:cNvPr id="6150" name="Picture 6" descr="83308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0EC3AD59-D99B-486B-AC3C-6BF8D831F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549400"/>
            <a:ext cx="40624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30C4E268-1A7C-4F65-9BCF-C82059570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Pharmacological Agents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F1608243-D195-4E27-B82C-CC135EAB6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 Amphetamines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87B7115D-2526-4C77-9C21-26151451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 Beta blockers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36E789DE-E8A7-45B3-863F-1F90DCB17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 Caffeine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DAC32287-6EB3-44B8-9C54-3B8E9B34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 Diuretics</a:t>
            </a:r>
          </a:p>
        </p:txBody>
      </p:sp>
      <p:pic>
        <p:nvPicPr>
          <p:cNvPr id="7180" name="Picture 12" descr="D:\Alternate Chapter Clipart\Chapter 13\Cigarettes.tiff">
            <a:extLst>
              <a:ext uri="{FF2B5EF4-FFF2-40B4-BE49-F238E27FC236}">
                <a16:creationId xmlns:a16="http://schemas.microsoft.com/office/drawing/2014/main" id="{44A027C8-FFF0-4DF8-B16B-2776F9DF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20986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 Box 15">
            <a:extLst>
              <a:ext uri="{FF2B5EF4-FFF2-40B4-BE49-F238E27FC236}">
                <a16:creationId xmlns:a16="http://schemas.microsoft.com/office/drawing/2014/main" id="{FB1FE959-7886-4C5A-8C03-3238A497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723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 Recreationally used drugs (e.g., alcohol, cocaine, marijuana, nicotine)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3" grpId="0" autoUpdateAnimBg="0"/>
      <p:bldP spid="7174" grpId="0" autoUpdateAnimBg="0"/>
      <p:bldP spid="7175" grpId="0" autoUpdateAnimBg="0"/>
      <p:bldP spid="7177" grpId="0" autoUpdateAnimBg="0"/>
      <p:bldP spid="718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86644D02-C2EC-430F-AC49-E18CD6BD1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Amphetamines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6812C3F8-791F-438D-9BBF-21A5148FB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Increase mental alertness, blood pressure, heart rate, blood glucose and FFA levels, and muscle tension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9E65F2A0-523B-4279-B94B-839E95B2E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8563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Decrease sense of fatigue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D7503A4C-D586-4B39-A9CD-BDB01D224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8625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Redistribute blood flow to skeletal muscles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25C77EB8-F200-4245-9D30-396C6AB52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734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May enhance speed, power, endurance, concentration, and fine motor coordination</a:t>
            </a:r>
          </a:p>
        </p:txBody>
      </p:sp>
      <p:pic>
        <p:nvPicPr>
          <p:cNvPr id="10248" name="Picture 8" descr="D:\Alternate Chapter Clipart\Chapter 14\Vitaminpills.tiff">
            <a:extLst>
              <a:ext uri="{FF2B5EF4-FFF2-40B4-BE49-F238E27FC236}">
                <a16:creationId xmlns:a16="http://schemas.microsoft.com/office/drawing/2014/main" id="{36054D76-2A3E-4D22-A92A-17CA485B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0588"/>
            <a:ext cx="2522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>
            <a:extLst>
              <a:ext uri="{FF2B5EF4-FFF2-40B4-BE49-F238E27FC236}">
                <a16:creationId xmlns:a16="http://schemas.microsoft.com/office/drawing/2014/main" id="{35D10E69-4B40-4345-921E-7EEB4280D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02125"/>
            <a:ext cx="63246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May be addictive</a:t>
            </a:r>
            <a:r>
              <a:rPr lang="cs-CZ" altLang="cs-CZ" sz="2400">
                <a:latin typeface="Arial" panose="020B0604020202020204" pitchFamily="34" charset="0"/>
              </a:rPr>
              <a:t> (metamphetamine)</a:t>
            </a:r>
            <a:r>
              <a:rPr lang="en-US" altLang="cs-CZ" sz="2400">
                <a:latin typeface="Arial" panose="020B0604020202020204" pitchFamily="34" charset="0"/>
              </a:rPr>
              <a:t> and can trigger cardiac arrhythmia or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  <p:bldP spid="10246" grpId="0" autoUpdateAnimBg="0"/>
      <p:bldP spid="10247" grpId="0" autoUpdateAnimBg="0"/>
      <p:bldP spid="1024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4C619C5D-3FFB-4BF2-A712-8222132BD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Beta Blockers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49A2CF11-3403-4953-8352-F12F0A211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Prevent the binding of norepinephrine to its receptor, thus decreasing sympathetic nervous system effects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4EDFF6A8-7B78-4C4D-A96D-AB537E057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8563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May improve accuracy (for shooting sports)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BC9A5694-511B-47E7-902D-D82CBC414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8625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Decrease aerobic capacity but have no effect on strength, power, or muscular endurance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AEF216F3-A1D9-4FC9-836B-B575EF505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92538"/>
            <a:ext cx="83058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Prolonged use can cause bradycardia, heart blockage, hypotension, bro</a:t>
            </a:r>
            <a:r>
              <a:rPr lang="cs-CZ" altLang="cs-CZ" sz="2400">
                <a:latin typeface="Arial" panose="020B0604020202020204" pitchFamily="34" charset="0"/>
              </a:rPr>
              <a:t>n</a:t>
            </a:r>
            <a:r>
              <a:rPr lang="en-US" altLang="cs-CZ" sz="2400">
                <a:latin typeface="Arial" panose="020B0604020202020204" pitchFamily="34" charset="0"/>
              </a:rPr>
              <a:t>chospasm, fatigue, and decreased motivation</a:t>
            </a:r>
          </a:p>
        </p:txBody>
      </p:sp>
      <p:pic>
        <p:nvPicPr>
          <p:cNvPr id="11272" name="Picture 8" descr="D:\Alternate Chapter Clipart\Chapter 13\Medication.tiff">
            <a:extLst>
              <a:ext uri="{FF2B5EF4-FFF2-40B4-BE49-F238E27FC236}">
                <a16:creationId xmlns:a16="http://schemas.microsoft.com/office/drawing/2014/main" id="{86718D9D-4DD6-46B7-8DF7-3EA0A5760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800600"/>
            <a:ext cx="27416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  <p:bldP spid="11270" grpId="0" autoUpdateAnimBg="0"/>
      <p:bldP spid="1127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7971BD27-1782-4B54-A55E-C5E8A6642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Caffeine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83A95DFA-8F34-41B4-8991-73A7741A0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Increases mental alertness, concentration, catecholamine release, and mobilization and use of FFA by the muscles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382463EF-3405-4AC0-AB63-9CD3B5B39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8563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Decreases fatigue and lowers perception of effort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8087A6F2-630D-4B0A-8228-168DC41A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8625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Improves endurance performance; may improve sprint and strength performance</a:t>
            </a:r>
          </a:p>
        </p:txBody>
      </p:sp>
      <p:pic>
        <p:nvPicPr>
          <p:cNvPr id="12295" name="Picture 7" descr="D:\Alternate Chapter Clipart\Chapter 13\Coffee.tiff">
            <a:extLst>
              <a:ext uri="{FF2B5EF4-FFF2-40B4-BE49-F238E27FC236}">
                <a16:creationId xmlns:a16="http://schemas.microsoft.com/office/drawing/2014/main" id="{A1F6D364-0F7B-41B9-A846-8C016792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71925"/>
            <a:ext cx="2286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16749058-4862-4B8A-BA8B-62EB1EB41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92538"/>
            <a:ext cx="70866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cause nervousness, insomnia,</a:t>
            </a:r>
            <a:br>
              <a:rPr lang="cs-CZ" altLang="cs-CZ" sz="2400">
                <a:latin typeface="Arial" panose="020B0604020202020204" pitchFamily="34" charset="0"/>
              </a:rPr>
            </a:br>
            <a:r>
              <a:rPr lang="en-US" altLang="cs-CZ" sz="2400">
                <a:latin typeface="Arial" panose="020B0604020202020204" pitchFamily="34" charset="0"/>
              </a:rPr>
              <a:t>tremors, diuresis, and lead to dehydration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  <p:bldP spid="12294" grpId="0" autoUpdateAnimBg="0"/>
      <p:bldP spid="122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28988D1D-07D0-4190-A69D-35E376C79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Diuretics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055FFE42-2B13-40F7-ABE2-A5ABC094C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Increase urine production and excretion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C11034FD-02BB-4044-92D7-5DC83D197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Used for weight reduction and to mask other drugs during drug testing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476AC9DD-1DF9-424F-B555-16CC9FC8A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2275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Cause weight loss (water loss)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801946C1-D942-4203-A3CC-CC8DE65B9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57575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Wingdings" panose="05000000000000000000" pitchFamily="2" charset="2"/>
              </a:rPr>
              <a:t>w</a:t>
            </a:r>
            <a:r>
              <a:rPr lang="en-US" altLang="cs-CZ" sz="2400">
                <a:latin typeface="Arial" panose="020B0604020202020204" pitchFamily="34" charset="0"/>
              </a:rPr>
              <a:t>	Can lead to dehydration, impaired thermoregulation, and electrolyte imbalances</a:t>
            </a:r>
          </a:p>
        </p:txBody>
      </p:sp>
      <p:pic>
        <p:nvPicPr>
          <p:cNvPr id="14344" name="Picture 8" descr="D:\Alternate Chapter Clipart\Chapter 05\Kidneys.tiff">
            <a:extLst>
              <a:ext uri="{FF2B5EF4-FFF2-40B4-BE49-F238E27FC236}">
                <a16:creationId xmlns:a16="http://schemas.microsoft.com/office/drawing/2014/main" id="{F54F63FB-8644-4D72-8550-55AD5F3BE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62400"/>
            <a:ext cx="180022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  <p:bldP spid="14342" grpId="0" autoUpdateAnimBg="0"/>
      <p:bldP spid="1434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607</TotalTime>
  <Words>1372</Words>
  <Application>Microsoft Office PowerPoint</Application>
  <PresentationFormat>Předvádění na obrazovce (4:3)</PresentationFormat>
  <Paragraphs>149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Calisto MT</vt:lpstr>
      <vt:lpstr>Arial</vt:lpstr>
      <vt:lpstr>Trebuchet MS</vt:lpstr>
      <vt:lpstr>Wingdings 2</vt:lpstr>
      <vt:lpstr>Calibri</vt:lpstr>
      <vt:lpstr>Times New Roman</vt:lpstr>
      <vt:lpstr>Wingdings</vt:lpstr>
      <vt:lpstr>Břidlice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What else?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The Staff</dc:creator>
  <cp:lastModifiedBy>Lionbridge</cp:lastModifiedBy>
  <cp:revision>45</cp:revision>
  <cp:lastPrinted>2003-11-06T17:34:01Z</cp:lastPrinted>
  <dcterms:created xsi:type="dcterms:W3CDTF">1999-07-01T19:48:57Z</dcterms:created>
  <dcterms:modified xsi:type="dcterms:W3CDTF">2021-01-08T17:03:26Z</dcterms:modified>
</cp:coreProperties>
</file>