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9144000" cy="5143500" type="screen16x9"/>
  <p:notesSz cx="6858000" cy="9144000"/>
  <p:embeddedFontLst>
    <p:embeddedFont>
      <p:font typeface="Open Sans" panose="020B0606030504020204" pitchFamily="34" charset="0"/>
      <p:regular r:id="rId49"/>
      <p:bold r:id="rId50"/>
      <p:italic r:id="rId51"/>
      <p:boldItalic r:id="rId52"/>
    </p:embeddedFont>
    <p:embeddedFont>
      <p:font typeface="Economica" panose="02000506040000020004" pitchFamily="2" charset="77"/>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86"/>
  </p:normalViewPr>
  <p:slideViewPr>
    <p:cSldViewPr snapToGrid="0" snapToObjects="1">
      <p:cViewPr varScale="1">
        <p:scale>
          <a:sx n="146" d="100"/>
          <a:sy n="146" d="100"/>
        </p:scale>
        <p:origin x="64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5205dbb23b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5205dbb23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5205dbb23b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5205dbb23b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5205dbb23b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5205dbb23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5205dbb23b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5205dbb23b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5205dbb23b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5205dbb23b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4f98c0d3f9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4f98c0d3f9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5041fc8290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5041fc8290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4f98c0d3f9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4f98c0d3f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4f98c0d3f9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4f98c0d3f9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5205dbb23b_0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5205dbb23b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4f71359df4_1_2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4f71359df4_1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5205dbb23b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5205dbb23b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5205dbb23b_0_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5205dbb23b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5205dbb23b_0_1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5205dbb23b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5205dbb23b_0_1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5205dbb23b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5205dbb23b_0_2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5205dbb23b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205dbb23b_0_1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205dbb23b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5205dbb23b_0_1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5205dbb23b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5205dbb23b_0_2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5205dbb23b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5205dbb23b_0_2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5205dbb23b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5205dbb23b_0_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5205dbb23b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4f71359df4_1_2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4f71359df4_1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5205dbb23b_0_2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5205dbb23b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5205dbb23b_0_2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5205dbb23b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5205dbb23b_0_2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5205dbb23b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5205dbb23b_0_2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5205dbb23b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5205dbb23b_0_2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5205dbb23b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5205dbb23b_0_2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5205dbb23b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5205dbb23b_0_2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5205dbb23b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5218c8c9e4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5218c8c9e4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5218c8c9e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5218c8c9e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5218c8c9e4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5218c8c9e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4f71359df4_1_2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4f71359df4_1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5218c8c9e4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5218c8c9e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5218c8c9e4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5218c8c9e4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5218c8c9e4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5218c8c9e4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5218c8c9e4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5218c8c9e4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5218c8c9e4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5218c8c9e4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4f98c0d3f9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4f98c0d3f9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5205dbb23b_0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5205dbb23b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4f71359df4_1_2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4f71359df4_1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4f98c0d3f9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4f98c0d3f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5044190ccd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5044190cc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5205dbb23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5205dbb23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5205dbb23b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5205dbb23b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2744013" y="756700"/>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1" name="Google Shape;11;p2"/>
          <p:cNvSpPr/>
          <p:nvPr/>
        </p:nvSpPr>
        <p:spPr>
          <a:xfrm rot="10800000">
            <a:off x="5318350" y="32667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2" name="Google Shape;12;p2"/>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3" name="Google Shape;13;p2"/>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sp>
        <p:nvSpPr>
          <p:cNvPr id="52" name="Google Shape;52;p11"/>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1"/>
          <p:cNvSpPr txBox="1">
            <a:spLocks noGrp="1"/>
          </p:cNvSpPr>
          <p:nvPr>
            <p:ph type="title" hasCustomPrompt="1"/>
          </p:nvPr>
        </p:nvSpPr>
        <p:spPr>
          <a:xfrm>
            <a:off x="311700" y="957125"/>
            <a:ext cx="8520600" cy="2128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2"/>
              </a:buClr>
              <a:buSzPts val="16000"/>
              <a:buNone/>
              <a:defRPr sz="16000">
                <a:solidFill>
                  <a:schemeClr val="lt2"/>
                </a:solidFill>
              </a:defRPr>
            </a:lvl1pPr>
            <a:lvl2pPr lvl="1" algn="ctr">
              <a:spcBef>
                <a:spcPts val="0"/>
              </a:spcBef>
              <a:spcAft>
                <a:spcPts val="0"/>
              </a:spcAft>
              <a:buClr>
                <a:schemeClr val="lt2"/>
              </a:buClr>
              <a:buSzPts val="16000"/>
              <a:buNone/>
              <a:defRPr sz="16000">
                <a:solidFill>
                  <a:schemeClr val="lt2"/>
                </a:solidFill>
              </a:defRPr>
            </a:lvl2pPr>
            <a:lvl3pPr lvl="2" algn="ctr">
              <a:spcBef>
                <a:spcPts val="0"/>
              </a:spcBef>
              <a:spcAft>
                <a:spcPts val="0"/>
              </a:spcAft>
              <a:buClr>
                <a:schemeClr val="lt2"/>
              </a:buClr>
              <a:buSzPts val="16000"/>
              <a:buNone/>
              <a:defRPr sz="16000">
                <a:solidFill>
                  <a:schemeClr val="lt2"/>
                </a:solidFill>
              </a:defRPr>
            </a:lvl3pPr>
            <a:lvl4pPr lvl="3" algn="ctr">
              <a:spcBef>
                <a:spcPts val="0"/>
              </a:spcBef>
              <a:spcAft>
                <a:spcPts val="0"/>
              </a:spcAft>
              <a:buClr>
                <a:schemeClr val="lt2"/>
              </a:buClr>
              <a:buSzPts val="16000"/>
              <a:buNone/>
              <a:defRPr sz="16000">
                <a:solidFill>
                  <a:schemeClr val="lt2"/>
                </a:solidFill>
              </a:defRPr>
            </a:lvl4pPr>
            <a:lvl5pPr lvl="4" algn="ctr">
              <a:spcBef>
                <a:spcPts val="0"/>
              </a:spcBef>
              <a:spcAft>
                <a:spcPts val="0"/>
              </a:spcAft>
              <a:buClr>
                <a:schemeClr val="lt2"/>
              </a:buClr>
              <a:buSzPts val="16000"/>
              <a:buNone/>
              <a:defRPr sz="16000">
                <a:solidFill>
                  <a:schemeClr val="lt2"/>
                </a:solidFill>
              </a:defRPr>
            </a:lvl5pPr>
            <a:lvl6pPr lvl="5" algn="ctr">
              <a:spcBef>
                <a:spcPts val="0"/>
              </a:spcBef>
              <a:spcAft>
                <a:spcPts val="0"/>
              </a:spcAft>
              <a:buClr>
                <a:schemeClr val="lt2"/>
              </a:buClr>
              <a:buSzPts val="16000"/>
              <a:buNone/>
              <a:defRPr sz="16000">
                <a:solidFill>
                  <a:schemeClr val="lt2"/>
                </a:solidFill>
              </a:defRPr>
            </a:lvl6pPr>
            <a:lvl7pPr lvl="6" algn="ctr">
              <a:spcBef>
                <a:spcPts val="0"/>
              </a:spcBef>
              <a:spcAft>
                <a:spcPts val="0"/>
              </a:spcAft>
              <a:buClr>
                <a:schemeClr val="lt2"/>
              </a:buClr>
              <a:buSzPts val="16000"/>
              <a:buNone/>
              <a:defRPr sz="16000">
                <a:solidFill>
                  <a:schemeClr val="lt2"/>
                </a:solidFill>
              </a:defRPr>
            </a:lvl7pPr>
            <a:lvl8pPr lvl="7" algn="ctr">
              <a:spcBef>
                <a:spcPts val="0"/>
              </a:spcBef>
              <a:spcAft>
                <a:spcPts val="0"/>
              </a:spcAft>
              <a:buClr>
                <a:schemeClr val="lt2"/>
              </a:buClr>
              <a:buSzPts val="16000"/>
              <a:buNone/>
              <a:defRPr sz="16000">
                <a:solidFill>
                  <a:schemeClr val="lt2"/>
                </a:solidFill>
              </a:defRPr>
            </a:lvl8pPr>
            <a:lvl9pPr lvl="8" algn="ctr">
              <a:spcBef>
                <a:spcPts val="0"/>
              </a:spcBef>
              <a:spcAft>
                <a:spcPts val="0"/>
              </a:spcAft>
              <a:buClr>
                <a:schemeClr val="lt2"/>
              </a:buClr>
              <a:buSzPts val="16000"/>
              <a:buNone/>
              <a:defRPr sz="16000">
                <a:solidFill>
                  <a:schemeClr val="lt2"/>
                </a:solidFill>
              </a:defRPr>
            </a:lvl9pPr>
          </a:lstStyle>
          <a:p>
            <a:r>
              <a:t>xx%</a:t>
            </a:r>
          </a:p>
        </p:txBody>
      </p:sp>
      <p:sp>
        <p:nvSpPr>
          <p:cNvPr id="54" name="Google Shape;54;p11"/>
          <p:cNvSpPr txBox="1">
            <a:spLocks noGrp="1"/>
          </p:cNvSpPr>
          <p:nvPr>
            <p:ph type="body" idx="1"/>
          </p:nvPr>
        </p:nvSpPr>
        <p:spPr>
          <a:xfrm>
            <a:off x="311700" y="3162000"/>
            <a:ext cx="8520600" cy="10716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flipH="1">
            <a:off x="7595938" y="4602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7" name="Google Shape;17;p3"/>
          <p:cNvSpPr/>
          <p:nvPr/>
        </p:nvSpPr>
        <p:spPr>
          <a:xfrm rot="10800000" flipH="1">
            <a:off x="466425" y="35583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8" name="Google Shape;18;p3"/>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4"/>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7" name="Google Shape;27;p5"/>
          <p:cNvSpPr txBox="1">
            <a:spLocks noGrp="1"/>
          </p:cNvSpPr>
          <p:nvPr>
            <p:ph type="body" idx="1"/>
          </p:nvPr>
        </p:nvSpPr>
        <p:spPr>
          <a:xfrm>
            <a:off x="311700" y="1225225"/>
            <a:ext cx="3999900" cy="3354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body" idx="2"/>
          </p:nvPr>
        </p:nvSpPr>
        <p:spPr>
          <a:xfrm>
            <a:off x="4832400" y="1225225"/>
            <a:ext cx="3999900" cy="3354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35" name="Google Shape;35;p7"/>
          <p:cNvSpPr txBox="1">
            <a:spLocks noGrp="1"/>
          </p:cNvSpPr>
          <p:nvPr>
            <p:ph type="body" idx="1"/>
          </p:nvPr>
        </p:nvSpPr>
        <p:spPr>
          <a:xfrm>
            <a:off x="311700" y="1399400"/>
            <a:ext cx="2808000" cy="27849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6" name="Google Shape;3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8"/>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8"/>
          <p:cNvSpPr txBox="1">
            <a:spLocks noGrp="1"/>
          </p:cNvSpPr>
          <p:nvPr>
            <p:ph type="title"/>
          </p:nvPr>
        </p:nvSpPr>
        <p:spPr>
          <a:xfrm>
            <a:off x="490250" y="450150"/>
            <a:ext cx="5878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0" name="Google Shape;4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9"/>
          <p:cNvSpPr/>
          <p:nvPr/>
        </p:nvSpPr>
        <p:spPr>
          <a:xfrm>
            <a:off x="4572000" y="-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 name="Google Shape;43;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4" name="Google Shape;44;p9"/>
          <p:cNvSpPr txBox="1">
            <a:spLocks noGrp="1"/>
          </p:cNvSpPr>
          <p:nvPr>
            <p:ph type="title"/>
          </p:nvPr>
        </p:nvSpPr>
        <p:spPr>
          <a:xfrm>
            <a:off x="265500" y="929275"/>
            <a:ext cx="4045200" cy="17862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2"/>
              </a:buClr>
              <a:buSzPts val="4200"/>
              <a:buNone/>
              <a:defRPr>
                <a:solidFill>
                  <a:schemeClr val="lt2"/>
                </a:solidFill>
              </a:defRPr>
            </a:lvl1pPr>
            <a:lvl2pPr lvl="1" algn="ctr">
              <a:spcBef>
                <a:spcPts val="0"/>
              </a:spcBef>
              <a:spcAft>
                <a:spcPts val="0"/>
              </a:spcAft>
              <a:buClr>
                <a:schemeClr val="lt2"/>
              </a:buClr>
              <a:buSzPts val="4200"/>
              <a:buNone/>
              <a:defRPr>
                <a:solidFill>
                  <a:schemeClr val="lt2"/>
                </a:solidFill>
              </a:defRPr>
            </a:lvl2pPr>
            <a:lvl3pPr lvl="2" algn="ctr">
              <a:spcBef>
                <a:spcPts val="0"/>
              </a:spcBef>
              <a:spcAft>
                <a:spcPts val="0"/>
              </a:spcAft>
              <a:buClr>
                <a:schemeClr val="lt2"/>
              </a:buClr>
              <a:buSzPts val="4200"/>
              <a:buNone/>
              <a:defRPr>
                <a:solidFill>
                  <a:schemeClr val="lt2"/>
                </a:solidFill>
              </a:defRPr>
            </a:lvl3pPr>
            <a:lvl4pPr lvl="3" algn="ctr">
              <a:spcBef>
                <a:spcPts val="0"/>
              </a:spcBef>
              <a:spcAft>
                <a:spcPts val="0"/>
              </a:spcAft>
              <a:buClr>
                <a:schemeClr val="lt2"/>
              </a:buClr>
              <a:buSzPts val="4200"/>
              <a:buNone/>
              <a:defRPr>
                <a:solidFill>
                  <a:schemeClr val="lt2"/>
                </a:solidFill>
              </a:defRPr>
            </a:lvl4pPr>
            <a:lvl5pPr lvl="4" algn="ctr">
              <a:spcBef>
                <a:spcPts val="0"/>
              </a:spcBef>
              <a:spcAft>
                <a:spcPts val="0"/>
              </a:spcAft>
              <a:buClr>
                <a:schemeClr val="lt2"/>
              </a:buClr>
              <a:buSzPts val="4200"/>
              <a:buNone/>
              <a:defRPr>
                <a:solidFill>
                  <a:schemeClr val="lt2"/>
                </a:solidFill>
              </a:defRPr>
            </a:lvl5pPr>
            <a:lvl6pPr lvl="5" algn="ctr">
              <a:spcBef>
                <a:spcPts val="0"/>
              </a:spcBef>
              <a:spcAft>
                <a:spcPts val="0"/>
              </a:spcAft>
              <a:buClr>
                <a:schemeClr val="lt2"/>
              </a:buClr>
              <a:buSzPts val="4200"/>
              <a:buNone/>
              <a:defRPr>
                <a:solidFill>
                  <a:schemeClr val="lt2"/>
                </a:solidFill>
              </a:defRPr>
            </a:lvl6pPr>
            <a:lvl7pPr lvl="6" algn="ctr">
              <a:spcBef>
                <a:spcPts val="0"/>
              </a:spcBef>
              <a:spcAft>
                <a:spcPts val="0"/>
              </a:spcAft>
              <a:buClr>
                <a:schemeClr val="lt2"/>
              </a:buClr>
              <a:buSzPts val="4200"/>
              <a:buNone/>
              <a:defRPr>
                <a:solidFill>
                  <a:schemeClr val="lt2"/>
                </a:solidFill>
              </a:defRPr>
            </a:lvl7pPr>
            <a:lvl8pPr lvl="7" algn="ctr">
              <a:spcBef>
                <a:spcPts val="0"/>
              </a:spcBef>
              <a:spcAft>
                <a:spcPts val="0"/>
              </a:spcAft>
              <a:buClr>
                <a:schemeClr val="lt2"/>
              </a:buClr>
              <a:buSzPts val="4200"/>
              <a:buNone/>
              <a:defRPr>
                <a:solidFill>
                  <a:schemeClr val="lt2"/>
                </a:solidFill>
              </a:defRPr>
            </a:lvl8pPr>
            <a:lvl9pPr lvl="8" algn="ctr">
              <a:spcBef>
                <a:spcPts val="0"/>
              </a:spcBef>
              <a:spcAft>
                <a:spcPts val="0"/>
              </a:spcAft>
              <a:buClr>
                <a:schemeClr val="lt2"/>
              </a:buClr>
              <a:buSzPts val="4200"/>
              <a:buNone/>
              <a:defRPr>
                <a:solidFill>
                  <a:schemeClr val="lt2"/>
                </a:solidFill>
              </a:defRPr>
            </a:lvl9pPr>
          </a:lstStyle>
          <a:p>
            <a:endParaRPr/>
          </a:p>
        </p:txBody>
      </p:sp>
      <p:sp>
        <p:nvSpPr>
          <p:cNvPr id="45" name="Google Shape;45;p9"/>
          <p:cNvSpPr txBox="1">
            <a:spLocks noGrp="1"/>
          </p:cNvSpPr>
          <p:nvPr>
            <p:ph type="subTitle" idx="1"/>
          </p:nvPr>
        </p:nvSpPr>
        <p:spPr>
          <a:xfrm>
            <a:off x="265500" y="2769001"/>
            <a:ext cx="4045200" cy="1574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a:endParaRPr/>
          </a:p>
        </p:txBody>
      </p:sp>
      <p:sp>
        <p:nvSpPr>
          <p:cNvPr id="46" name="Google Shape;46;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7" name="Google Shape;4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319500" y="421892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luxe">
    <p:bg>
      <p:bgPr>
        <a:solidFill>
          <a:srgbClr val="9800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a:endParaRPr/>
          </a:p>
        </p:txBody>
      </p:sp>
      <p:sp>
        <p:nvSpPr>
          <p:cNvPr id="7" name="Google Shape;7;p1"/>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Economica"/>
                <a:ea typeface="Economica"/>
                <a:cs typeface="Economica"/>
                <a:sym typeface="Economica"/>
              </a:defRPr>
            </a:lvl1pPr>
            <a:lvl2pPr lvl="1" algn="r">
              <a:buNone/>
              <a:defRPr sz="1000">
                <a:solidFill>
                  <a:schemeClr val="dk1"/>
                </a:solidFill>
                <a:latin typeface="Economica"/>
                <a:ea typeface="Economica"/>
                <a:cs typeface="Economica"/>
                <a:sym typeface="Economica"/>
              </a:defRPr>
            </a:lvl2pPr>
            <a:lvl3pPr lvl="2" algn="r">
              <a:buNone/>
              <a:defRPr sz="1000">
                <a:solidFill>
                  <a:schemeClr val="dk1"/>
                </a:solidFill>
                <a:latin typeface="Economica"/>
                <a:ea typeface="Economica"/>
                <a:cs typeface="Economica"/>
                <a:sym typeface="Economica"/>
              </a:defRPr>
            </a:lvl3pPr>
            <a:lvl4pPr lvl="3" algn="r">
              <a:buNone/>
              <a:defRPr sz="1000">
                <a:solidFill>
                  <a:schemeClr val="dk1"/>
                </a:solidFill>
                <a:latin typeface="Economica"/>
                <a:ea typeface="Economica"/>
                <a:cs typeface="Economica"/>
                <a:sym typeface="Economica"/>
              </a:defRPr>
            </a:lvl4pPr>
            <a:lvl5pPr lvl="4" algn="r">
              <a:buNone/>
              <a:defRPr sz="1000">
                <a:solidFill>
                  <a:schemeClr val="dk1"/>
                </a:solidFill>
                <a:latin typeface="Economica"/>
                <a:ea typeface="Economica"/>
                <a:cs typeface="Economica"/>
                <a:sym typeface="Economica"/>
              </a:defRPr>
            </a:lvl5pPr>
            <a:lvl6pPr lvl="5" algn="r">
              <a:buNone/>
              <a:defRPr sz="1000">
                <a:solidFill>
                  <a:schemeClr val="dk1"/>
                </a:solidFill>
                <a:latin typeface="Economica"/>
                <a:ea typeface="Economica"/>
                <a:cs typeface="Economica"/>
                <a:sym typeface="Economica"/>
              </a:defRPr>
            </a:lvl6pPr>
            <a:lvl7pPr lvl="6" algn="r">
              <a:buNone/>
              <a:defRPr sz="1000">
                <a:solidFill>
                  <a:schemeClr val="dk1"/>
                </a:solidFill>
                <a:latin typeface="Economica"/>
                <a:ea typeface="Economica"/>
                <a:cs typeface="Economica"/>
                <a:sym typeface="Economica"/>
              </a:defRPr>
            </a:lvl7pPr>
            <a:lvl8pPr lvl="7" algn="r">
              <a:buNone/>
              <a:defRPr sz="1000">
                <a:solidFill>
                  <a:schemeClr val="dk1"/>
                </a:solidFill>
                <a:latin typeface="Economica"/>
                <a:ea typeface="Economica"/>
                <a:cs typeface="Economica"/>
                <a:sym typeface="Economica"/>
              </a:defRPr>
            </a:lvl8pPr>
            <a:lvl9pPr lvl="8" algn="r">
              <a:buNone/>
              <a:defRPr sz="1000">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10.xml"/><Relationship Id="rId16"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s://www.instagram.com/p/Bp-d-EBFKHY/" TargetMode="External"/><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14.xml"/><Relationship Id="rId16" Type="http://schemas.openxmlformats.org/officeDocument/2006/relationships/image" Target="../media/image61.png"/><Relationship Id="rId1" Type="http://schemas.openxmlformats.org/officeDocument/2006/relationships/slideLayout" Target="../slideLayouts/slideLayout3.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hyperlink" Target="https://www.nba.com/heat/miami-heat-careers"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M5cpBb0vY2U" TargetMode="External"/><Relationship Id="rId7"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89.png"/><Relationship Id="rId4" Type="http://schemas.openxmlformats.org/officeDocument/2006/relationships/image" Target="../media/image88.png"/></Relationships>
</file>

<file path=ppt/slides/_rels/slide2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100.png"/><Relationship Id="rId4" Type="http://schemas.openxmlformats.org/officeDocument/2006/relationships/image" Target="../media/image99.png"/></Relationships>
</file>

<file path=ppt/slides/_rels/slide3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67.png"/><Relationship Id="rId4" Type="http://schemas.openxmlformats.org/officeDocument/2006/relationships/image" Target="../media/image102.png"/></Relationships>
</file>

<file path=ppt/slides/_rels/slide3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105.png"/><Relationship Id="rId4" Type="http://schemas.openxmlformats.org/officeDocument/2006/relationships/image" Target="../media/image104.png"/></Relationships>
</file>

<file path=ppt/slides/_rels/slide3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108.png"/><Relationship Id="rId4" Type="http://schemas.openxmlformats.org/officeDocument/2006/relationships/image" Target="../media/image107.png"/></Relationships>
</file>

<file path=ppt/slides/_rels/slide3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111.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3"/>
          <p:cNvSpPr txBox="1">
            <a:spLocks noGrp="1"/>
          </p:cNvSpPr>
          <p:nvPr>
            <p:ph type="ctrTitle"/>
          </p:nvPr>
        </p:nvSpPr>
        <p:spPr>
          <a:xfrm>
            <a:off x="3044700" y="361080"/>
            <a:ext cx="3054600" cy="153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000">
                <a:solidFill>
                  <a:srgbClr val="FFFFFF"/>
                </a:solidFill>
              </a:rPr>
              <a:t>Miami HEAT</a:t>
            </a:r>
            <a:endParaRPr sz="6000">
              <a:solidFill>
                <a:srgbClr val="FFFFFF"/>
              </a:solidFill>
            </a:endParaRPr>
          </a:p>
        </p:txBody>
      </p:sp>
      <p:sp>
        <p:nvSpPr>
          <p:cNvPr id="63" name="Google Shape;63;p13"/>
          <p:cNvSpPr txBox="1">
            <a:spLocks noGrp="1"/>
          </p:cNvSpPr>
          <p:nvPr>
            <p:ph type="subTitle" idx="1"/>
          </p:nvPr>
        </p:nvSpPr>
        <p:spPr>
          <a:xfrm>
            <a:off x="3044700" y="3846668"/>
            <a:ext cx="3054600" cy="70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lt1"/>
                </a:solidFill>
              </a:rPr>
              <a:t>Allan Fegley</a:t>
            </a:r>
            <a:endParaRPr sz="1800">
              <a:solidFill>
                <a:schemeClr val="lt1"/>
              </a:solidFill>
            </a:endParaRPr>
          </a:p>
        </p:txBody>
      </p:sp>
      <p:pic>
        <p:nvPicPr>
          <p:cNvPr id="64" name="Google Shape;64;p13"/>
          <p:cNvPicPr preferRelativeResize="0"/>
          <p:nvPr/>
        </p:nvPicPr>
        <p:blipFill>
          <a:blip r:embed="rId3">
            <a:alphaModFix/>
          </a:blip>
          <a:stretch>
            <a:fillRect/>
          </a:stretch>
        </p:blipFill>
        <p:spPr>
          <a:xfrm>
            <a:off x="2871263" y="1752424"/>
            <a:ext cx="3603418" cy="2026922"/>
          </a:xfrm>
          <a:prstGeom prst="rect">
            <a:avLst/>
          </a:prstGeom>
          <a:noFill/>
          <a:ln>
            <a:noFill/>
          </a:ln>
        </p:spPr>
      </p:pic>
      <p:pic>
        <p:nvPicPr>
          <p:cNvPr id="65" name="Google Shape;65;p13"/>
          <p:cNvPicPr preferRelativeResize="0"/>
          <p:nvPr/>
        </p:nvPicPr>
        <p:blipFill>
          <a:blip r:embed="rId4">
            <a:alphaModFix/>
          </a:blip>
          <a:stretch>
            <a:fillRect/>
          </a:stretch>
        </p:blipFill>
        <p:spPr>
          <a:xfrm>
            <a:off x="6649580" y="2901775"/>
            <a:ext cx="2364520" cy="1926791"/>
          </a:xfrm>
          <a:prstGeom prst="rect">
            <a:avLst/>
          </a:prstGeom>
          <a:noFill/>
          <a:ln>
            <a:noFill/>
          </a:ln>
        </p:spPr>
      </p:pic>
      <p:pic>
        <p:nvPicPr>
          <p:cNvPr id="66" name="Google Shape;66;p13"/>
          <p:cNvPicPr preferRelativeResize="0"/>
          <p:nvPr/>
        </p:nvPicPr>
        <p:blipFill>
          <a:blip r:embed="rId5">
            <a:alphaModFix/>
          </a:blip>
          <a:stretch>
            <a:fillRect/>
          </a:stretch>
        </p:blipFill>
        <p:spPr>
          <a:xfrm>
            <a:off x="555468" y="2309816"/>
            <a:ext cx="1773888" cy="2660832"/>
          </a:xfrm>
          <a:prstGeom prst="rect">
            <a:avLst/>
          </a:prstGeom>
          <a:noFill/>
          <a:ln>
            <a:noFill/>
          </a:ln>
        </p:spPr>
      </p:pic>
      <p:pic>
        <p:nvPicPr>
          <p:cNvPr id="67" name="Google Shape;67;p13"/>
          <p:cNvPicPr preferRelativeResize="0"/>
          <p:nvPr/>
        </p:nvPicPr>
        <p:blipFill>
          <a:blip r:embed="rId6">
            <a:alphaModFix/>
          </a:blip>
          <a:stretch>
            <a:fillRect/>
          </a:stretch>
        </p:blipFill>
        <p:spPr>
          <a:xfrm>
            <a:off x="6194283" y="361075"/>
            <a:ext cx="2702566" cy="2026925"/>
          </a:xfrm>
          <a:prstGeom prst="rect">
            <a:avLst/>
          </a:prstGeom>
          <a:noFill/>
          <a:ln>
            <a:noFill/>
          </a:ln>
        </p:spPr>
      </p:pic>
      <p:pic>
        <p:nvPicPr>
          <p:cNvPr id="68" name="Google Shape;68;p13"/>
          <p:cNvPicPr preferRelativeResize="0"/>
          <p:nvPr/>
        </p:nvPicPr>
        <p:blipFill>
          <a:blip r:embed="rId7">
            <a:alphaModFix/>
          </a:blip>
          <a:stretch>
            <a:fillRect/>
          </a:stretch>
        </p:blipFill>
        <p:spPr>
          <a:xfrm>
            <a:off x="82900" y="361075"/>
            <a:ext cx="2534076" cy="16893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2"/>
          <p:cNvSpPr txBox="1">
            <a:spLocks noGrp="1"/>
          </p:cNvSpPr>
          <p:nvPr>
            <p:ph type="title"/>
          </p:nvPr>
        </p:nvSpPr>
        <p:spPr>
          <a:xfrm>
            <a:off x="311700" y="237600"/>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rPr>
              <a:t>Players</a:t>
            </a:r>
            <a:endParaRPr>
              <a:solidFill>
                <a:srgbClr val="FFFFFF"/>
              </a:solidFill>
            </a:endParaRPr>
          </a:p>
        </p:txBody>
      </p:sp>
      <p:sp>
        <p:nvSpPr>
          <p:cNvPr id="135" name="Google Shape;135;p22"/>
          <p:cNvSpPr txBox="1">
            <a:spLocks noGrp="1"/>
          </p:cNvSpPr>
          <p:nvPr>
            <p:ph type="body" idx="1"/>
          </p:nvPr>
        </p:nvSpPr>
        <p:spPr>
          <a:xfrm>
            <a:off x="311700" y="1105275"/>
            <a:ext cx="8600100" cy="38607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u="sng">
              <a:solidFill>
                <a:srgbClr val="FFFFFF"/>
              </a:solidFill>
            </a:endParaRPr>
          </a:p>
          <a:p>
            <a:pPr marL="0" lvl="0" indent="0" algn="l" rtl="0">
              <a:lnSpc>
                <a:spcPct val="100000"/>
              </a:lnSpc>
              <a:spcBef>
                <a:spcPts val="1600"/>
              </a:spcBef>
              <a:spcAft>
                <a:spcPts val="0"/>
              </a:spcAft>
              <a:buNone/>
            </a:pPr>
            <a:r>
              <a:rPr lang="en" u="sng">
                <a:solidFill>
                  <a:srgbClr val="FFFFFF"/>
                </a:solidFill>
              </a:rPr>
              <a:t>CENTERS:</a:t>
            </a:r>
            <a:endParaRPr u="sng">
              <a:solidFill>
                <a:srgbClr val="FFFFFF"/>
              </a:solidFill>
            </a:endParaRPr>
          </a:p>
          <a:p>
            <a:pPr marL="0" lvl="0" indent="0" algn="l" rtl="0">
              <a:lnSpc>
                <a:spcPct val="100000"/>
              </a:lnSpc>
              <a:spcBef>
                <a:spcPts val="1600"/>
              </a:spcBef>
              <a:spcAft>
                <a:spcPts val="0"/>
              </a:spcAft>
              <a:buNone/>
            </a:pPr>
            <a:endParaRPr u="sng">
              <a:solidFill>
                <a:srgbClr val="FFFFFF"/>
              </a:solidFill>
            </a:endParaRPr>
          </a:p>
          <a:p>
            <a:pPr marL="0" lvl="0" indent="0" algn="l" rtl="0">
              <a:lnSpc>
                <a:spcPct val="100000"/>
              </a:lnSpc>
              <a:spcBef>
                <a:spcPts val="1600"/>
              </a:spcBef>
              <a:spcAft>
                <a:spcPts val="0"/>
              </a:spcAft>
              <a:buNone/>
            </a:pPr>
            <a:endParaRPr u="sng">
              <a:solidFill>
                <a:srgbClr val="FFFFFF"/>
              </a:solidFill>
            </a:endParaRPr>
          </a:p>
          <a:p>
            <a:pPr marL="0" lvl="0" indent="0" algn="l" rtl="0">
              <a:lnSpc>
                <a:spcPct val="100000"/>
              </a:lnSpc>
              <a:spcBef>
                <a:spcPts val="1600"/>
              </a:spcBef>
              <a:spcAft>
                <a:spcPts val="0"/>
              </a:spcAft>
              <a:buNone/>
            </a:pPr>
            <a:r>
              <a:rPr lang="en" u="sng">
                <a:solidFill>
                  <a:srgbClr val="FFFFFF"/>
                </a:solidFill>
              </a:rPr>
              <a:t>FORWARDS:</a:t>
            </a:r>
            <a:endParaRPr u="sng">
              <a:solidFill>
                <a:srgbClr val="FFFFFF"/>
              </a:solidFill>
            </a:endParaRPr>
          </a:p>
          <a:p>
            <a:pPr marL="0" lvl="0" indent="0" algn="l" rtl="0">
              <a:lnSpc>
                <a:spcPct val="100000"/>
              </a:lnSpc>
              <a:spcBef>
                <a:spcPts val="1600"/>
              </a:spcBef>
              <a:spcAft>
                <a:spcPts val="0"/>
              </a:spcAft>
              <a:buNone/>
            </a:pPr>
            <a:endParaRPr u="sng">
              <a:solidFill>
                <a:srgbClr val="FFFFFF"/>
              </a:solidFill>
            </a:endParaRPr>
          </a:p>
          <a:p>
            <a:pPr marL="0" lvl="0" indent="0" algn="l" rtl="0">
              <a:lnSpc>
                <a:spcPct val="100000"/>
              </a:lnSpc>
              <a:spcBef>
                <a:spcPts val="1600"/>
              </a:spcBef>
              <a:spcAft>
                <a:spcPts val="0"/>
              </a:spcAft>
              <a:buNone/>
            </a:pPr>
            <a:r>
              <a:rPr lang="en" u="sng">
                <a:solidFill>
                  <a:srgbClr val="FFFFFF"/>
                </a:solidFill>
              </a:rPr>
              <a:t>GUARDS: </a:t>
            </a:r>
            <a:endParaRPr u="sng">
              <a:solidFill>
                <a:srgbClr val="FFFFFF"/>
              </a:solidFill>
            </a:endParaRPr>
          </a:p>
          <a:p>
            <a:pPr marL="0" lvl="0" indent="0" algn="l" rtl="0">
              <a:lnSpc>
                <a:spcPct val="100000"/>
              </a:lnSpc>
              <a:spcBef>
                <a:spcPts val="1600"/>
              </a:spcBef>
              <a:spcAft>
                <a:spcPts val="1600"/>
              </a:spcAft>
              <a:buNone/>
            </a:pPr>
            <a:endParaRPr u="sng">
              <a:solidFill>
                <a:srgbClr val="FFFFFF"/>
              </a:solidFill>
            </a:endParaRPr>
          </a:p>
        </p:txBody>
      </p:sp>
      <p:pic>
        <p:nvPicPr>
          <p:cNvPr id="136" name="Google Shape;136;p22"/>
          <p:cNvPicPr preferRelativeResize="0"/>
          <p:nvPr/>
        </p:nvPicPr>
        <p:blipFill>
          <a:blip r:embed="rId3">
            <a:alphaModFix/>
          </a:blip>
          <a:stretch>
            <a:fillRect/>
          </a:stretch>
        </p:blipFill>
        <p:spPr>
          <a:xfrm>
            <a:off x="2952250" y="1225225"/>
            <a:ext cx="1837925" cy="1333800"/>
          </a:xfrm>
          <a:prstGeom prst="rect">
            <a:avLst/>
          </a:prstGeom>
          <a:noFill/>
          <a:ln>
            <a:noFill/>
          </a:ln>
        </p:spPr>
      </p:pic>
      <p:pic>
        <p:nvPicPr>
          <p:cNvPr id="137" name="Google Shape;137;p22"/>
          <p:cNvPicPr preferRelativeResize="0"/>
          <p:nvPr/>
        </p:nvPicPr>
        <p:blipFill>
          <a:blip r:embed="rId4">
            <a:alphaModFix/>
          </a:blip>
          <a:stretch>
            <a:fillRect/>
          </a:stretch>
        </p:blipFill>
        <p:spPr>
          <a:xfrm>
            <a:off x="1272575" y="1174525"/>
            <a:ext cx="1837925" cy="1333809"/>
          </a:xfrm>
          <a:prstGeom prst="rect">
            <a:avLst/>
          </a:prstGeom>
          <a:noFill/>
          <a:ln>
            <a:noFill/>
          </a:ln>
        </p:spPr>
      </p:pic>
      <p:pic>
        <p:nvPicPr>
          <p:cNvPr id="138" name="Google Shape;138;p22"/>
          <p:cNvPicPr preferRelativeResize="0"/>
          <p:nvPr/>
        </p:nvPicPr>
        <p:blipFill>
          <a:blip r:embed="rId5">
            <a:alphaModFix/>
          </a:blip>
          <a:stretch>
            <a:fillRect/>
          </a:stretch>
        </p:blipFill>
        <p:spPr>
          <a:xfrm>
            <a:off x="1359875" y="2726300"/>
            <a:ext cx="1384825" cy="1004975"/>
          </a:xfrm>
          <a:prstGeom prst="rect">
            <a:avLst/>
          </a:prstGeom>
          <a:noFill/>
          <a:ln>
            <a:noFill/>
          </a:ln>
        </p:spPr>
      </p:pic>
      <p:pic>
        <p:nvPicPr>
          <p:cNvPr id="139" name="Google Shape;139;p22"/>
          <p:cNvPicPr preferRelativeResize="0"/>
          <p:nvPr/>
        </p:nvPicPr>
        <p:blipFill>
          <a:blip r:embed="rId6">
            <a:alphaModFix/>
          </a:blip>
          <a:stretch>
            <a:fillRect/>
          </a:stretch>
        </p:blipFill>
        <p:spPr>
          <a:xfrm>
            <a:off x="2570624" y="2726288"/>
            <a:ext cx="1384825" cy="1004995"/>
          </a:xfrm>
          <a:prstGeom prst="rect">
            <a:avLst/>
          </a:prstGeom>
          <a:noFill/>
          <a:ln>
            <a:noFill/>
          </a:ln>
        </p:spPr>
      </p:pic>
      <p:pic>
        <p:nvPicPr>
          <p:cNvPr id="140" name="Google Shape;140;p22"/>
          <p:cNvPicPr preferRelativeResize="0"/>
          <p:nvPr/>
        </p:nvPicPr>
        <p:blipFill>
          <a:blip r:embed="rId7">
            <a:alphaModFix/>
          </a:blip>
          <a:stretch>
            <a:fillRect/>
          </a:stretch>
        </p:blipFill>
        <p:spPr>
          <a:xfrm>
            <a:off x="3842325" y="2726300"/>
            <a:ext cx="1384825" cy="1004980"/>
          </a:xfrm>
          <a:prstGeom prst="rect">
            <a:avLst/>
          </a:prstGeom>
          <a:noFill/>
          <a:ln>
            <a:noFill/>
          </a:ln>
        </p:spPr>
      </p:pic>
      <p:pic>
        <p:nvPicPr>
          <p:cNvPr id="141" name="Google Shape;141;p22"/>
          <p:cNvPicPr preferRelativeResize="0"/>
          <p:nvPr/>
        </p:nvPicPr>
        <p:blipFill>
          <a:blip r:embed="rId8">
            <a:alphaModFix/>
          </a:blip>
          <a:stretch>
            <a:fillRect/>
          </a:stretch>
        </p:blipFill>
        <p:spPr>
          <a:xfrm>
            <a:off x="5146875" y="2763988"/>
            <a:ext cx="1384825" cy="1004995"/>
          </a:xfrm>
          <a:prstGeom prst="rect">
            <a:avLst/>
          </a:prstGeom>
          <a:noFill/>
          <a:ln>
            <a:noFill/>
          </a:ln>
        </p:spPr>
      </p:pic>
      <p:pic>
        <p:nvPicPr>
          <p:cNvPr id="142" name="Google Shape;142;p22"/>
          <p:cNvPicPr preferRelativeResize="0"/>
          <p:nvPr/>
        </p:nvPicPr>
        <p:blipFill>
          <a:blip r:embed="rId9">
            <a:alphaModFix/>
          </a:blip>
          <a:stretch>
            <a:fillRect/>
          </a:stretch>
        </p:blipFill>
        <p:spPr>
          <a:xfrm>
            <a:off x="6382500" y="2763988"/>
            <a:ext cx="1384825" cy="1004987"/>
          </a:xfrm>
          <a:prstGeom prst="rect">
            <a:avLst/>
          </a:prstGeom>
          <a:noFill/>
          <a:ln>
            <a:noFill/>
          </a:ln>
        </p:spPr>
      </p:pic>
      <p:pic>
        <p:nvPicPr>
          <p:cNvPr id="143" name="Google Shape;143;p22"/>
          <p:cNvPicPr preferRelativeResize="0"/>
          <p:nvPr/>
        </p:nvPicPr>
        <p:blipFill>
          <a:blip r:embed="rId10">
            <a:alphaModFix/>
          </a:blip>
          <a:stretch>
            <a:fillRect/>
          </a:stretch>
        </p:blipFill>
        <p:spPr>
          <a:xfrm>
            <a:off x="6319650" y="1616888"/>
            <a:ext cx="1384825" cy="1004987"/>
          </a:xfrm>
          <a:prstGeom prst="rect">
            <a:avLst/>
          </a:prstGeom>
          <a:noFill/>
          <a:ln>
            <a:noFill/>
          </a:ln>
        </p:spPr>
      </p:pic>
      <p:pic>
        <p:nvPicPr>
          <p:cNvPr id="144" name="Google Shape;144;p22"/>
          <p:cNvPicPr preferRelativeResize="0"/>
          <p:nvPr/>
        </p:nvPicPr>
        <p:blipFill>
          <a:blip r:embed="rId11">
            <a:alphaModFix/>
          </a:blip>
          <a:stretch>
            <a:fillRect/>
          </a:stretch>
        </p:blipFill>
        <p:spPr>
          <a:xfrm>
            <a:off x="7565175" y="1740000"/>
            <a:ext cx="1215176" cy="881875"/>
          </a:xfrm>
          <a:prstGeom prst="rect">
            <a:avLst/>
          </a:prstGeom>
          <a:noFill/>
          <a:ln>
            <a:noFill/>
          </a:ln>
        </p:spPr>
      </p:pic>
      <p:pic>
        <p:nvPicPr>
          <p:cNvPr id="145" name="Google Shape;145;p22"/>
          <p:cNvPicPr preferRelativeResize="0"/>
          <p:nvPr/>
        </p:nvPicPr>
        <p:blipFill>
          <a:blip r:embed="rId12">
            <a:alphaModFix/>
          </a:blip>
          <a:stretch>
            <a:fillRect/>
          </a:stretch>
        </p:blipFill>
        <p:spPr>
          <a:xfrm>
            <a:off x="7565175" y="2764000"/>
            <a:ext cx="1384825" cy="1004975"/>
          </a:xfrm>
          <a:prstGeom prst="rect">
            <a:avLst/>
          </a:prstGeom>
          <a:noFill/>
          <a:ln>
            <a:noFill/>
          </a:ln>
        </p:spPr>
      </p:pic>
      <p:pic>
        <p:nvPicPr>
          <p:cNvPr id="146" name="Google Shape;146;p22"/>
          <p:cNvPicPr preferRelativeResize="0"/>
          <p:nvPr/>
        </p:nvPicPr>
        <p:blipFill>
          <a:blip r:embed="rId13">
            <a:alphaModFix/>
          </a:blip>
          <a:stretch>
            <a:fillRect/>
          </a:stretch>
        </p:blipFill>
        <p:spPr>
          <a:xfrm>
            <a:off x="6382500" y="3806675"/>
            <a:ext cx="1384825" cy="1004975"/>
          </a:xfrm>
          <a:prstGeom prst="rect">
            <a:avLst/>
          </a:prstGeom>
          <a:noFill/>
          <a:ln>
            <a:noFill/>
          </a:ln>
        </p:spPr>
      </p:pic>
      <p:pic>
        <p:nvPicPr>
          <p:cNvPr id="147" name="Google Shape;147;p22"/>
          <p:cNvPicPr preferRelativeResize="0"/>
          <p:nvPr/>
        </p:nvPicPr>
        <p:blipFill>
          <a:blip r:embed="rId14">
            <a:alphaModFix/>
          </a:blip>
          <a:stretch>
            <a:fillRect/>
          </a:stretch>
        </p:blipFill>
        <p:spPr>
          <a:xfrm>
            <a:off x="7617375" y="3806675"/>
            <a:ext cx="1384825" cy="1004975"/>
          </a:xfrm>
          <a:prstGeom prst="rect">
            <a:avLst/>
          </a:prstGeom>
          <a:noFill/>
          <a:ln>
            <a:noFill/>
          </a:ln>
        </p:spPr>
      </p:pic>
      <p:pic>
        <p:nvPicPr>
          <p:cNvPr id="148" name="Google Shape;148;p22"/>
          <p:cNvPicPr preferRelativeResize="0"/>
          <p:nvPr/>
        </p:nvPicPr>
        <p:blipFill>
          <a:blip r:embed="rId15">
            <a:alphaModFix/>
          </a:blip>
          <a:stretch>
            <a:fillRect/>
          </a:stretch>
        </p:blipFill>
        <p:spPr>
          <a:xfrm>
            <a:off x="1341975" y="3671995"/>
            <a:ext cx="1699125" cy="1233080"/>
          </a:xfrm>
          <a:prstGeom prst="rect">
            <a:avLst/>
          </a:prstGeom>
          <a:noFill/>
          <a:ln>
            <a:noFill/>
          </a:ln>
        </p:spPr>
      </p:pic>
      <p:pic>
        <p:nvPicPr>
          <p:cNvPr id="149" name="Google Shape;149;p22"/>
          <p:cNvPicPr preferRelativeResize="0"/>
          <p:nvPr/>
        </p:nvPicPr>
        <p:blipFill>
          <a:blip r:embed="rId16">
            <a:alphaModFix/>
          </a:blip>
          <a:stretch>
            <a:fillRect/>
          </a:stretch>
        </p:blipFill>
        <p:spPr>
          <a:xfrm>
            <a:off x="2795376" y="3671188"/>
            <a:ext cx="1699125" cy="1234688"/>
          </a:xfrm>
          <a:prstGeom prst="rect">
            <a:avLst/>
          </a:prstGeom>
          <a:noFill/>
          <a:ln>
            <a:noFill/>
          </a:ln>
        </p:spPr>
      </p:pic>
      <p:pic>
        <p:nvPicPr>
          <p:cNvPr id="150" name="Google Shape;150;p22"/>
          <p:cNvPicPr preferRelativeResize="0"/>
          <p:nvPr/>
        </p:nvPicPr>
        <p:blipFill>
          <a:blip r:embed="rId17">
            <a:alphaModFix/>
          </a:blip>
          <a:stretch>
            <a:fillRect/>
          </a:stretch>
        </p:blipFill>
        <p:spPr>
          <a:xfrm>
            <a:off x="4304275" y="3671199"/>
            <a:ext cx="1701303" cy="1234675"/>
          </a:xfrm>
          <a:prstGeom prst="rect">
            <a:avLst/>
          </a:prstGeom>
          <a:noFill/>
          <a:ln>
            <a:noFill/>
          </a:ln>
        </p:spPr>
      </p:pic>
      <p:pic>
        <p:nvPicPr>
          <p:cNvPr id="151" name="Google Shape;151;p22"/>
          <p:cNvPicPr preferRelativeResize="0"/>
          <p:nvPr/>
        </p:nvPicPr>
        <p:blipFill>
          <a:blip r:embed="rId18">
            <a:alphaModFix/>
          </a:blip>
          <a:stretch>
            <a:fillRect/>
          </a:stretch>
        </p:blipFill>
        <p:spPr>
          <a:xfrm>
            <a:off x="-598175" y="1303875"/>
            <a:ext cx="7129876" cy="2658200"/>
          </a:xfrm>
          <a:prstGeom prst="rect">
            <a:avLst/>
          </a:prstGeom>
          <a:noFill/>
          <a:ln>
            <a:noFill/>
          </a:ln>
        </p:spPr>
      </p:pic>
      <p:pic>
        <p:nvPicPr>
          <p:cNvPr id="152" name="Google Shape;152;p22"/>
          <p:cNvPicPr preferRelativeResize="0"/>
          <p:nvPr/>
        </p:nvPicPr>
        <p:blipFill>
          <a:blip r:embed="rId18">
            <a:alphaModFix/>
          </a:blip>
          <a:stretch>
            <a:fillRect/>
          </a:stretch>
        </p:blipFill>
        <p:spPr>
          <a:xfrm rot="-3427602">
            <a:off x="4938337" y="632520"/>
            <a:ext cx="2355451" cy="2508336"/>
          </a:xfrm>
          <a:prstGeom prst="rect">
            <a:avLst/>
          </a:prstGeom>
          <a:noFill/>
          <a:ln>
            <a:noFill/>
          </a:ln>
        </p:spPr>
      </p:pic>
      <p:pic>
        <p:nvPicPr>
          <p:cNvPr id="153" name="Google Shape;153;p22"/>
          <p:cNvPicPr preferRelativeResize="0"/>
          <p:nvPr/>
        </p:nvPicPr>
        <p:blipFill>
          <a:blip r:embed="rId18">
            <a:alphaModFix/>
          </a:blip>
          <a:stretch>
            <a:fillRect/>
          </a:stretch>
        </p:blipFill>
        <p:spPr>
          <a:xfrm>
            <a:off x="-598175" y="2485300"/>
            <a:ext cx="7129876" cy="2658200"/>
          </a:xfrm>
          <a:prstGeom prst="rect">
            <a:avLst/>
          </a:prstGeom>
          <a:noFill/>
          <a:ln>
            <a:noFill/>
          </a:ln>
        </p:spPr>
      </p:pic>
      <p:pic>
        <p:nvPicPr>
          <p:cNvPr id="154" name="Google Shape;154;p22"/>
          <p:cNvPicPr preferRelativeResize="0"/>
          <p:nvPr/>
        </p:nvPicPr>
        <p:blipFill>
          <a:blip r:embed="rId18">
            <a:alphaModFix/>
          </a:blip>
          <a:stretch>
            <a:fillRect/>
          </a:stretch>
        </p:blipFill>
        <p:spPr>
          <a:xfrm rot="3053416">
            <a:off x="5110572" y="3126977"/>
            <a:ext cx="1977829" cy="252901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3"/>
          <p:cNvSpPr txBox="1">
            <a:spLocks noGrp="1"/>
          </p:cNvSpPr>
          <p:nvPr>
            <p:ph type="title"/>
          </p:nvPr>
        </p:nvSpPr>
        <p:spPr>
          <a:xfrm>
            <a:off x="311700" y="246300"/>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rPr>
              <a:t>Coaching Staff and Executives</a:t>
            </a:r>
            <a:endParaRPr>
              <a:solidFill>
                <a:srgbClr val="FFFFFF"/>
              </a:solidFill>
            </a:endParaRPr>
          </a:p>
        </p:txBody>
      </p:sp>
      <p:sp>
        <p:nvSpPr>
          <p:cNvPr id="160" name="Google Shape;160;p23"/>
          <p:cNvSpPr txBox="1">
            <a:spLocks noGrp="1"/>
          </p:cNvSpPr>
          <p:nvPr>
            <p:ph type="body" idx="1"/>
          </p:nvPr>
        </p:nvSpPr>
        <p:spPr>
          <a:xfrm>
            <a:off x="311700" y="974750"/>
            <a:ext cx="8661300" cy="39078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rgbClr val="FFFFFF"/>
              </a:buClr>
              <a:buSzPts val="1400"/>
              <a:buChar char="➔"/>
            </a:pPr>
            <a:r>
              <a:rPr lang="en" sz="1400" b="1">
                <a:solidFill>
                  <a:srgbClr val="FFFFFF"/>
                </a:solidFill>
              </a:rPr>
              <a:t>Head Coach</a:t>
            </a:r>
            <a:r>
              <a:rPr lang="en" sz="1400">
                <a:solidFill>
                  <a:srgbClr val="FFFFFF"/>
                </a:solidFill>
              </a:rPr>
              <a:t> - Erik Spoelstra</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b="1">
                <a:solidFill>
                  <a:srgbClr val="FFFFFF"/>
                </a:solidFill>
              </a:rPr>
              <a:t>Assistant Coaches</a:t>
            </a:r>
            <a:r>
              <a:rPr lang="en" sz="1400">
                <a:solidFill>
                  <a:srgbClr val="FFFFFF"/>
                </a:solidFill>
              </a:rPr>
              <a:t> - Juwan Howard, Dan Craig</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b="1">
                <a:solidFill>
                  <a:srgbClr val="FFFFFF"/>
                </a:solidFill>
              </a:rPr>
              <a:t>Assistant Coach for Player Development</a:t>
            </a:r>
            <a:r>
              <a:rPr lang="en" sz="1400">
                <a:solidFill>
                  <a:srgbClr val="FFFFFF"/>
                </a:solidFill>
              </a:rPr>
              <a:t> - Chris Quinn</a:t>
            </a:r>
            <a:endParaRPr sz="1400">
              <a:solidFill>
                <a:srgbClr val="FFFFFF"/>
              </a:solidFill>
            </a:endParaRPr>
          </a:p>
          <a:p>
            <a:pPr marL="457200" lvl="0" indent="0" algn="l" rtl="0">
              <a:lnSpc>
                <a:spcPct val="150000"/>
              </a:lnSpc>
              <a:spcBef>
                <a:spcPts val="1600"/>
              </a:spcBef>
              <a:spcAft>
                <a:spcPts val="0"/>
              </a:spcAft>
              <a:buNone/>
            </a:pPr>
            <a:endParaRPr sz="1400">
              <a:solidFill>
                <a:srgbClr val="FFFFFF"/>
              </a:solidFill>
            </a:endParaRPr>
          </a:p>
          <a:p>
            <a:pPr marL="457200" lvl="0" indent="-317500" algn="l" rtl="0">
              <a:lnSpc>
                <a:spcPct val="150000"/>
              </a:lnSpc>
              <a:spcBef>
                <a:spcPts val="1600"/>
              </a:spcBef>
              <a:spcAft>
                <a:spcPts val="0"/>
              </a:spcAft>
              <a:buClr>
                <a:srgbClr val="FFFFFF"/>
              </a:buClr>
              <a:buSzPts val="1400"/>
              <a:buChar char="➔"/>
            </a:pPr>
            <a:r>
              <a:rPr lang="en" sz="1400" b="1">
                <a:solidFill>
                  <a:srgbClr val="FFFFFF"/>
                </a:solidFill>
              </a:rPr>
              <a:t>Owner &amp; Managing General Partner</a:t>
            </a:r>
            <a:r>
              <a:rPr lang="en" sz="1400">
                <a:solidFill>
                  <a:srgbClr val="FFFFFF"/>
                </a:solidFill>
              </a:rPr>
              <a:t> - Micky Arison</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b="1">
                <a:solidFill>
                  <a:srgbClr val="FFFFFF"/>
                </a:solidFill>
              </a:rPr>
              <a:t>Chief Executive Officer</a:t>
            </a:r>
            <a:r>
              <a:rPr lang="en" sz="1400">
                <a:solidFill>
                  <a:srgbClr val="FFFFFF"/>
                </a:solidFill>
              </a:rPr>
              <a:t> - Nick Arison</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b="1">
                <a:solidFill>
                  <a:srgbClr val="FFFFFF"/>
                </a:solidFill>
              </a:rPr>
              <a:t>President</a:t>
            </a:r>
            <a:r>
              <a:rPr lang="en" sz="1400">
                <a:solidFill>
                  <a:srgbClr val="FFFFFF"/>
                </a:solidFill>
              </a:rPr>
              <a:t> - Pat Riley</a:t>
            </a:r>
            <a:endParaRPr sz="1400">
              <a:solidFill>
                <a:srgbClr val="FFFFFF"/>
              </a:solidFill>
            </a:endParaRPr>
          </a:p>
        </p:txBody>
      </p:sp>
      <p:pic>
        <p:nvPicPr>
          <p:cNvPr id="161" name="Google Shape;161;p23"/>
          <p:cNvPicPr preferRelativeResize="0"/>
          <p:nvPr/>
        </p:nvPicPr>
        <p:blipFill>
          <a:blip r:embed="rId3">
            <a:alphaModFix/>
          </a:blip>
          <a:stretch>
            <a:fillRect/>
          </a:stretch>
        </p:blipFill>
        <p:spPr>
          <a:xfrm>
            <a:off x="5822498" y="1036025"/>
            <a:ext cx="2819648" cy="1879477"/>
          </a:xfrm>
          <a:prstGeom prst="rect">
            <a:avLst/>
          </a:prstGeom>
          <a:noFill/>
          <a:ln>
            <a:noFill/>
          </a:ln>
        </p:spPr>
      </p:pic>
      <p:pic>
        <p:nvPicPr>
          <p:cNvPr id="162" name="Google Shape;162;p23"/>
          <p:cNvPicPr preferRelativeResize="0"/>
          <p:nvPr/>
        </p:nvPicPr>
        <p:blipFill>
          <a:blip r:embed="rId4">
            <a:alphaModFix/>
          </a:blip>
          <a:stretch>
            <a:fillRect/>
          </a:stretch>
        </p:blipFill>
        <p:spPr>
          <a:xfrm>
            <a:off x="4454923" y="3101425"/>
            <a:ext cx="2429175" cy="1617300"/>
          </a:xfrm>
          <a:prstGeom prst="rect">
            <a:avLst/>
          </a:prstGeom>
          <a:noFill/>
          <a:ln>
            <a:noFill/>
          </a:ln>
        </p:spPr>
      </p:pic>
      <p:pic>
        <p:nvPicPr>
          <p:cNvPr id="163" name="Google Shape;163;p23"/>
          <p:cNvPicPr preferRelativeResize="0"/>
          <p:nvPr/>
        </p:nvPicPr>
        <p:blipFill rotWithShape="1">
          <a:blip r:embed="rId5">
            <a:alphaModFix/>
          </a:blip>
          <a:srcRect l="16971"/>
          <a:stretch/>
        </p:blipFill>
        <p:spPr>
          <a:xfrm>
            <a:off x="6995975" y="3080713"/>
            <a:ext cx="1836325" cy="16587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4"/>
          <p:cNvSpPr txBox="1">
            <a:spLocks noGrp="1"/>
          </p:cNvSpPr>
          <p:nvPr>
            <p:ph type="title"/>
          </p:nvPr>
        </p:nvSpPr>
        <p:spPr>
          <a:xfrm>
            <a:off x="311700" y="246300"/>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rPr>
              <a:t>American Airlines Arena</a:t>
            </a:r>
            <a:endParaRPr>
              <a:solidFill>
                <a:srgbClr val="FFFFFF"/>
              </a:solidFill>
            </a:endParaRPr>
          </a:p>
        </p:txBody>
      </p:sp>
      <p:sp>
        <p:nvSpPr>
          <p:cNvPr id="169" name="Google Shape;169;p24"/>
          <p:cNvSpPr txBox="1">
            <a:spLocks noGrp="1"/>
          </p:cNvSpPr>
          <p:nvPr>
            <p:ph type="body" idx="1"/>
          </p:nvPr>
        </p:nvSpPr>
        <p:spPr>
          <a:xfrm>
            <a:off x="311700" y="1162525"/>
            <a:ext cx="4875300" cy="38034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rgbClr val="FFFFFF"/>
              </a:buClr>
              <a:buSzPts val="1400"/>
              <a:buChar char="➔"/>
            </a:pPr>
            <a:r>
              <a:rPr lang="en" sz="1400">
                <a:solidFill>
                  <a:srgbClr val="FFFFFF"/>
                </a:solidFill>
              </a:rPr>
              <a:t>Downtown Miami along Biscayne Bay</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Holds 19,600 people at maximum capacity</a:t>
            </a:r>
            <a:endParaRPr sz="1400">
              <a:solidFill>
                <a:srgbClr val="FFFFFF"/>
              </a:solidFill>
            </a:endParaRPr>
          </a:p>
          <a:p>
            <a:pPr marL="914400" lvl="1" indent="-292100" algn="l" rtl="0">
              <a:lnSpc>
                <a:spcPct val="150000"/>
              </a:lnSpc>
              <a:spcBef>
                <a:spcPts val="0"/>
              </a:spcBef>
              <a:spcAft>
                <a:spcPts val="0"/>
              </a:spcAft>
              <a:buClr>
                <a:srgbClr val="FFFFFF"/>
              </a:buClr>
              <a:buSzPts val="1000"/>
              <a:buChar char="◆"/>
            </a:pPr>
            <a:r>
              <a:rPr lang="en" sz="1000">
                <a:solidFill>
                  <a:srgbClr val="FFFFFF"/>
                </a:solidFill>
              </a:rPr>
              <a:t>18,000 for concerts </a:t>
            </a:r>
            <a:endParaRPr sz="10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Waterfront Theater can seat between 3,000 and 5,800 people</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Opened on December 31, 1999, Construction cost was $213M </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HEAT started playing in AAA on January 2, 2000</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Approximately 120 events per year (HEAT Games, Concerts, Family Shows)</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20-YR sponsorship deal; ends in 2019</a:t>
            </a:r>
            <a:endParaRPr sz="1400">
              <a:solidFill>
                <a:srgbClr val="FFFFFF"/>
              </a:solidFill>
            </a:endParaRPr>
          </a:p>
          <a:p>
            <a:pPr marL="914400" lvl="1" indent="-292100" algn="l" rtl="0">
              <a:lnSpc>
                <a:spcPct val="150000"/>
              </a:lnSpc>
              <a:spcBef>
                <a:spcPts val="0"/>
              </a:spcBef>
              <a:spcAft>
                <a:spcPts val="0"/>
              </a:spcAft>
              <a:buClr>
                <a:srgbClr val="FFFFFF"/>
              </a:buClr>
              <a:buSzPts val="1000"/>
              <a:buChar char="◆"/>
            </a:pPr>
            <a:r>
              <a:rPr lang="en" sz="1000">
                <a:solidFill>
                  <a:srgbClr val="FFFFFF"/>
                </a:solidFill>
              </a:rPr>
              <a:t>American Airlines pays HEAT $2.1M annually </a:t>
            </a:r>
            <a:endParaRPr sz="1000">
              <a:solidFill>
                <a:srgbClr val="FFFFFF"/>
              </a:solidFill>
            </a:endParaRPr>
          </a:p>
        </p:txBody>
      </p:sp>
      <p:pic>
        <p:nvPicPr>
          <p:cNvPr id="170" name="Google Shape;170;p24"/>
          <p:cNvPicPr preferRelativeResize="0"/>
          <p:nvPr/>
        </p:nvPicPr>
        <p:blipFill>
          <a:blip r:embed="rId3">
            <a:alphaModFix/>
          </a:blip>
          <a:stretch>
            <a:fillRect/>
          </a:stretch>
        </p:blipFill>
        <p:spPr>
          <a:xfrm>
            <a:off x="5304600" y="1813100"/>
            <a:ext cx="3652200" cy="203144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5"/>
          <p:cNvSpPr txBox="1">
            <a:spLocks noGrp="1"/>
          </p:cNvSpPr>
          <p:nvPr>
            <p:ph type="title"/>
          </p:nvPr>
        </p:nvSpPr>
        <p:spPr>
          <a:xfrm>
            <a:off x="311700" y="22887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rPr>
              <a:t>Promotions</a:t>
            </a:r>
            <a:endParaRPr>
              <a:solidFill>
                <a:srgbClr val="FFFFFF"/>
              </a:solidFill>
            </a:endParaRPr>
          </a:p>
        </p:txBody>
      </p:sp>
      <p:sp>
        <p:nvSpPr>
          <p:cNvPr id="176" name="Google Shape;176;p25"/>
          <p:cNvSpPr txBox="1">
            <a:spLocks noGrp="1"/>
          </p:cNvSpPr>
          <p:nvPr>
            <p:ph type="body" idx="1"/>
          </p:nvPr>
        </p:nvSpPr>
        <p:spPr>
          <a:xfrm>
            <a:off x="311700" y="1060175"/>
            <a:ext cx="8520600" cy="39267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04800" algn="l" rtl="0">
              <a:lnSpc>
                <a:spcPct val="200000"/>
              </a:lnSpc>
              <a:spcBef>
                <a:spcPts val="0"/>
              </a:spcBef>
              <a:spcAft>
                <a:spcPts val="0"/>
              </a:spcAft>
              <a:buClr>
                <a:srgbClr val="FFFFFF"/>
              </a:buClr>
              <a:buSzPts val="1200"/>
              <a:buChar char="➔"/>
            </a:pPr>
            <a:r>
              <a:rPr lang="en" sz="1200">
                <a:solidFill>
                  <a:srgbClr val="FFFFFF"/>
                </a:solidFill>
              </a:rPr>
              <a:t>Pride Night</a:t>
            </a:r>
            <a:endParaRPr sz="1200">
              <a:solidFill>
                <a:srgbClr val="FFFFFF"/>
              </a:solidFill>
            </a:endParaRPr>
          </a:p>
          <a:p>
            <a:pPr marL="457200" lvl="0" indent="-304800" algn="l" rtl="0">
              <a:lnSpc>
                <a:spcPct val="200000"/>
              </a:lnSpc>
              <a:spcBef>
                <a:spcPts val="0"/>
              </a:spcBef>
              <a:spcAft>
                <a:spcPts val="0"/>
              </a:spcAft>
              <a:buClr>
                <a:srgbClr val="FFFFFF"/>
              </a:buClr>
              <a:buSzPts val="1200"/>
              <a:buChar char="➔"/>
            </a:pPr>
            <a:r>
              <a:rPr lang="en" sz="1200">
                <a:solidFill>
                  <a:srgbClr val="FFFFFF"/>
                </a:solidFill>
              </a:rPr>
              <a:t>Hispanic Heritage Night</a:t>
            </a:r>
            <a:endParaRPr sz="1200">
              <a:solidFill>
                <a:srgbClr val="FFFFFF"/>
              </a:solidFill>
            </a:endParaRPr>
          </a:p>
          <a:p>
            <a:pPr marL="457200" lvl="0" indent="-304800" algn="l" rtl="0">
              <a:lnSpc>
                <a:spcPct val="200000"/>
              </a:lnSpc>
              <a:spcBef>
                <a:spcPts val="0"/>
              </a:spcBef>
              <a:spcAft>
                <a:spcPts val="0"/>
              </a:spcAft>
              <a:buClr>
                <a:srgbClr val="FFFFFF"/>
              </a:buClr>
              <a:buSzPts val="1200"/>
              <a:buChar char="➔"/>
            </a:pPr>
            <a:r>
              <a:rPr lang="en" sz="1200">
                <a:solidFill>
                  <a:srgbClr val="FFFFFF"/>
                </a:solidFill>
              </a:rPr>
              <a:t>Miami Heat Family Festival</a:t>
            </a:r>
            <a:endParaRPr sz="1200">
              <a:solidFill>
                <a:srgbClr val="FFFFFF"/>
              </a:solidFill>
            </a:endParaRPr>
          </a:p>
          <a:p>
            <a:pPr marL="457200" lvl="0" indent="-304800" algn="l" rtl="0">
              <a:lnSpc>
                <a:spcPct val="200000"/>
              </a:lnSpc>
              <a:spcBef>
                <a:spcPts val="0"/>
              </a:spcBef>
              <a:spcAft>
                <a:spcPts val="0"/>
              </a:spcAft>
              <a:buClr>
                <a:srgbClr val="FFFFFF"/>
              </a:buClr>
              <a:buSzPts val="1200"/>
              <a:buChar char="➔"/>
            </a:pPr>
            <a:r>
              <a:rPr lang="en" sz="1200">
                <a:solidFill>
                  <a:srgbClr val="FFFFFF"/>
                </a:solidFill>
              </a:rPr>
              <a:t>Chinese Heritage Night</a:t>
            </a:r>
            <a:endParaRPr sz="1200">
              <a:solidFill>
                <a:srgbClr val="FFFFFF"/>
              </a:solidFill>
            </a:endParaRPr>
          </a:p>
          <a:p>
            <a:pPr marL="457200" lvl="0" indent="-304800" algn="l" rtl="0">
              <a:lnSpc>
                <a:spcPct val="200000"/>
              </a:lnSpc>
              <a:spcBef>
                <a:spcPts val="0"/>
              </a:spcBef>
              <a:spcAft>
                <a:spcPts val="0"/>
              </a:spcAft>
              <a:buClr>
                <a:srgbClr val="FFFFFF"/>
              </a:buClr>
              <a:buSzPts val="1200"/>
              <a:buChar char="➔"/>
            </a:pPr>
            <a:r>
              <a:rPr lang="en" sz="1200">
                <a:solidFill>
                  <a:srgbClr val="FFFFFF"/>
                </a:solidFill>
              </a:rPr>
              <a:t>Road Rally</a:t>
            </a:r>
            <a:endParaRPr sz="1200">
              <a:solidFill>
                <a:srgbClr val="FFFFFF"/>
              </a:solidFill>
            </a:endParaRPr>
          </a:p>
          <a:p>
            <a:pPr marL="457200" lvl="0" indent="-304800" algn="l" rtl="0">
              <a:lnSpc>
                <a:spcPct val="200000"/>
              </a:lnSpc>
              <a:spcBef>
                <a:spcPts val="0"/>
              </a:spcBef>
              <a:spcAft>
                <a:spcPts val="0"/>
              </a:spcAft>
              <a:buClr>
                <a:srgbClr val="FFFFFF"/>
              </a:buClr>
              <a:buSzPts val="1200"/>
              <a:buChar char="➔"/>
            </a:pPr>
            <a:r>
              <a:rPr lang="en" sz="1200">
                <a:solidFill>
                  <a:srgbClr val="FFFFFF"/>
                </a:solidFill>
              </a:rPr>
              <a:t>University Night</a:t>
            </a:r>
            <a:endParaRPr sz="1200">
              <a:solidFill>
                <a:srgbClr val="FFFFFF"/>
              </a:solidFill>
            </a:endParaRPr>
          </a:p>
          <a:p>
            <a:pPr marL="457200" lvl="0" indent="-304800" algn="l" rtl="0">
              <a:lnSpc>
                <a:spcPct val="200000"/>
              </a:lnSpc>
              <a:spcBef>
                <a:spcPts val="0"/>
              </a:spcBef>
              <a:spcAft>
                <a:spcPts val="0"/>
              </a:spcAft>
              <a:buClr>
                <a:srgbClr val="FFFFFF"/>
              </a:buClr>
              <a:buSzPts val="1200"/>
              <a:buChar char="➔"/>
            </a:pPr>
            <a:r>
              <a:rPr lang="en" sz="1200">
                <a:solidFill>
                  <a:srgbClr val="FFFFFF"/>
                </a:solidFill>
              </a:rPr>
              <a:t>Pop-A-Shot Challenge with														 Alonzo Mourning</a:t>
            </a:r>
            <a:endParaRPr sz="1200">
              <a:solidFill>
                <a:srgbClr val="FFFFFF"/>
              </a:solidFill>
            </a:endParaRPr>
          </a:p>
          <a:p>
            <a:pPr marL="457200" lvl="0" indent="-304800" algn="l" rtl="0">
              <a:lnSpc>
                <a:spcPct val="200000"/>
              </a:lnSpc>
              <a:spcBef>
                <a:spcPts val="0"/>
              </a:spcBef>
              <a:spcAft>
                <a:spcPts val="0"/>
              </a:spcAft>
              <a:buClr>
                <a:srgbClr val="FFFFFF"/>
              </a:buClr>
              <a:buSzPts val="1200"/>
              <a:buChar char="➔"/>
            </a:pPr>
            <a:r>
              <a:rPr lang="en" sz="1200">
                <a:solidFill>
                  <a:srgbClr val="FFFFFF"/>
                </a:solidFill>
              </a:rPr>
              <a:t>Holiday Plan</a:t>
            </a:r>
            <a:endParaRPr sz="1200">
              <a:solidFill>
                <a:srgbClr val="FFFFFF"/>
              </a:solidFill>
            </a:endParaRPr>
          </a:p>
          <a:p>
            <a:pPr marL="457200" lvl="0" indent="-304800" algn="l" rtl="0">
              <a:lnSpc>
                <a:spcPct val="200000"/>
              </a:lnSpc>
              <a:spcBef>
                <a:spcPts val="0"/>
              </a:spcBef>
              <a:spcAft>
                <a:spcPts val="0"/>
              </a:spcAft>
              <a:buClr>
                <a:srgbClr val="FFFFFF"/>
              </a:buClr>
              <a:buSzPts val="1200"/>
              <a:buChar char="➔"/>
            </a:pPr>
            <a:r>
              <a:rPr lang="en" sz="1200">
                <a:solidFill>
                  <a:srgbClr val="FFFFFF"/>
                </a:solidFill>
              </a:rPr>
              <a:t>First Responders Night</a:t>
            </a:r>
            <a:endParaRPr sz="1200">
              <a:solidFill>
                <a:srgbClr val="FFFFFF"/>
              </a:solidFill>
            </a:endParaRPr>
          </a:p>
          <a:p>
            <a:pPr marL="457200" lvl="0" indent="-304800" algn="l" rtl="0">
              <a:lnSpc>
                <a:spcPct val="200000"/>
              </a:lnSpc>
              <a:spcBef>
                <a:spcPts val="0"/>
              </a:spcBef>
              <a:spcAft>
                <a:spcPts val="0"/>
              </a:spcAft>
              <a:buClr>
                <a:srgbClr val="FF0FF2"/>
              </a:buClr>
              <a:buSzPts val="1200"/>
              <a:buChar char="➔"/>
            </a:pPr>
            <a:r>
              <a:rPr lang="en" sz="1200" u="sng">
                <a:solidFill>
                  <a:srgbClr val="FF0FF2"/>
                </a:solidFill>
                <a:hlinkClick r:id="rId3"/>
              </a:rPr>
              <a:t>Vice Nights</a:t>
            </a:r>
            <a:endParaRPr sz="1200">
              <a:solidFill>
                <a:srgbClr val="FF0FF2"/>
              </a:solidFill>
            </a:endParaRPr>
          </a:p>
        </p:txBody>
      </p:sp>
      <p:pic>
        <p:nvPicPr>
          <p:cNvPr id="177" name="Google Shape;177;p25"/>
          <p:cNvPicPr preferRelativeResize="0"/>
          <p:nvPr/>
        </p:nvPicPr>
        <p:blipFill>
          <a:blip r:embed="rId4">
            <a:alphaModFix/>
          </a:blip>
          <a:stretch>
            <a:fillRect/>
          </a:stretch>
        </p:blipFill>
        <p:spPr>
          <a:xfrm>
            <a:off x="3315850" y="1235177"/>
            <a:ext cx="1505649" cy="1446150"/>
          </a:xfrm>
          <a:prstGeom prst="rect">
            <a:avLst/>
          </a:prstGeom>
          <a:noFill/>
          <a:ln>
            <a:noFill/>
          </a:ln>
        </p:spPr>
      </p:pic>
      <p:pic>
        <p:nvPicPr>
          <p:cNvPr id="178" name="Google Shape;178;p25"/>
          <p:cNvPicPr preferRelativeResize="0"/>
          <p:nvPr/>
        </p:nvPicPr>
        <p:blipFill>
          <a:blip r:embed="rId5">
            <a:alphaModFix/>
          </a:blip>
          <a:stretch>
            <a:fillRect/>
          </a:stretch>
        </p:blipFill>
        <p:spPr>
          <a:xfrm>
            <a:off x="4821494" y="1235176"/>
            <a:ext cx="1151351" cy="1290551"/>
          </a:xfrm>
          <a:prstGeom prst="rect">
            <a:avLst/>
          </a:prstGeom>
          <a:noFill/>
          <a:ln>
            <a:noFill/>
          </a:ln>
        </p:spPr>
      </p:pic>
      <p:pic>
        <p:nvPicPr>
          <p:cNvPr id="179" name="Google Shape;179;p25"/>
          <p:cNvPicPr preferRelativeResize="0"/>
          <p:nvPr/>
        </p:nvPicPr>
        <p:blipFill>
          <a:blip r:embed="rId6">
            <a:alphaModFix/>
          </a:blip>
          <a:stretch>
            <a:fillRect/>
          </a:stretch>
        </p:blipFill>
        <p:spPr>
          <a:xfrm>
            <a:off x="4150625" y="2525725"/>
            <a:ext cx="2677491" cy="1386000"/>
          </a:xfrm>
          <a:prstGeom prst="rect">
            <a:avLst/>
          </a:prstGeom>
          <a:noFill/>
          <a:ln>
            <a:noFill/>
          </a:ln>
        </p:spPr>
      </p:pic>
      <p:pic>
        <p:nvPicPr>
          <p:cNvPr id="180" name="Google Shape;180;p25"/>
          <p:cNvPicPr preferRelativeResize="0"/>
          <p:nvPr/>
        </p:nvPicPr>
        <p:blipFill>
          <a:blip r:embed="rId7">
            <a:alphaModFix/>
          </a:blip>
          <a:stretch>
            <a:fillRect/>
          </a:stretch>
        </p:blipFill>
        <p:spPr>
          <a:xfrm>
            <a:off x="5972850" y="1235175"/>
            <a:ext cx="1024267" cy="1290549"/>
          </a:xfrm>
          <a:prstGeom prst="rect">
            <a:avLst/>
          </a:prstGeom>
          <a:noFill/>
          <a:ln>
            <a:noFill/>
          </a:ln>
        </p:spPr>
      </p:pic>
      <p:pic>
        <p:nvPicPr>
          <p:cNvPr id="181" name="Google Shape;181;p25"/>
          <p:cNvPicPr preferRelativeResize="0"/>
          <p:nvPr/>
        </p:nvPicPr>
        <p:blipFill>
          <a:blip r:embed="rId8">
            <a:alphaModFix/>
          </a:blip>
          <a:stretch>
            <a:fillRect/>
          </a:stretch>
        </p:blipFill>
        <p:spPr>
          <a:xfrm>
            <a:off x="6997125" y="1235175"/>
            <a:ext cx="1214560" cy="1446150"/>
          </a:xfrm>
          <a:prstGeom prst="rect">
            <a:avLst/>
          </a:prstGeom>
          <a:noFill/>
          <a:ln>
            <a:noFill/>
          </a:ln>
        </p:spPr>
      </p:pic>
      <p:pic>
        <p:nvPicPr>
          <p:cNvPr id="182" name="Google Shape;182;p25"/>
          <p:cNvPicPr preferRelativeResize="0"/>
          <p:nvPr/>
        </p:nvPicPr>
        <p:blipFill>
          <a:blip r:embed="rId9">
            <a:alphaModFix/>
          </a:blip>
          <a:stretch>
            <a:fillRect/>
          </a:stretch>
        </p:blipFill>
        <p:spPr>
          <a:xfrm>
            <a:off x="6644713" y="3696450"/>
            <a:ext cx="1919374" cy="1121816"/>
          </a:xfrm>
          <a:prstGeom prst="rect">
            <a:avLst/>
          </a:prstGeom>
          <a:noFill/>
          <a:ln>
            <a:noFill/>
          </a:ln>
        </p:spPr>
      </p:pic>
      <p:pic>
        <p:nvPicPr>
          <p:cNvPr id="183" name="Google Shape;183;p25"/>
          <p:cNvPicPr preferRelativeResize="0"/>
          <p:nvPr/>
        </p:nvPicPr>
        <p:blipFill rotWithShape="1">
          <a:blip r:embed="rId10">
            <a:alphaModFix/>
          </a:blip>
          <a:srcRect b="20861"/>
          <a:stretch/>
        </p:blipFill>
        <p:spPr>
          <a:xfrm>
            <a:off x="6811825" y="2525727"/>
            <a:ext cx="1505650" cy="1170725"/>
          </a:xfrm>
          <a:prstGeom prst="rect">
            <a:avLst/>
          </a:prstGeom>
          <a:noFill/>
          <a:ln>
            <a:noFill/>
          </a:ln>
        </p:spPr>
      </p:pic>
      <p:pic>
        <p:nvPicPr>
          <p:cNvPr id="184" name="Google Shape;184;p25"/>
          <p:cNvPicPr preferRelativeResize="0"/>
          <p:nvPr/>
        </p:nvPicPr>
        <p:blipFill>
          <a:blip r:embed="rId11">
            <a:alphaModFix/>
          </a:blip>
          <a:stretch>
            <a:fillRect/>
          </a:stretch>
        </p:blipFill>
        <p:spPr>
          <a:xfrm>
            <a:off x="4778325" y="3859524"/>
            <a:ext cx="1866391" cy="1075275"/>
          </a:xfrm>
          <a:prstGeom prst="rect">
            <a:avLst/>
          </a:prstGeom>
          <a:noFill/>
          <a:ln>
            <a:noFill/>
          </a:ln>
        </p:spPr>
      </p:pic>
      <p:pic>
        <p:nvPicPr>
          <p:cNvPr id="185" name="Google Shape;185;p25"/>
          <p:cNvPicPr preferRelativeResize="0"/>
          <p:nvPr/>
        </p:nvPicPr>
        <p:blipFill>
          <a:blip r:embed="rId12">
            <a:alphaModFix/>
          </a:blip>
          <a:stretch>
            <a:fillRect/>
          </a:stretch>
        </p:blipFill>
        <p:spPr>
          <a:xfrm>
            <a:off x="3031500" y="2681325"/>
            <a:ext cx="1119125" cy="11707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6"/>
          <p:cNvSpPr txBox="1">
            <a:spLocks noGrp="1"/>
          </p:cNvSpPr>
          <p:nvPr>
            <p:ph type="title"/>
          </p:nvPr>
        </p:nvSpPr>
        <p:spPr>
          <a:xfrm>
            <a:off x="311700" y="220200"/>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rPr>
              <a:t>Stakeholders and Sponsors</a:t>
            </a:r>
            <a:endParaRPr>
              <a:solidFill>
                <a:srgbClr val="FFFFFF"/>
              </a:solidFill>
            </a:endParaRPr>
          </a:p>
        </p:txBody>
      </p:sp>
      <p:sp>
        <p:nvSpPr>
          <p:cNvPr id="191" name="Google Shape;191;p26"/>
          <p:cNvSpPr txBox="1">
            <a:spLocks noGrp="1"/>
          </p:cNvSpPr>
          <p:nvPr>
            <p:ph type="body" idx="1"/>
          </p:nvPr>
        </p:nvSpPr>
        <p:spPr>
          <a:xfrm>
            <a:off x="311700" y="1051500"/>
            <a:ext cx="4570800" cy="34530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rgbClr val="FFFFFF"/>
              </a:buClr>
              <a:buSzPts val="1400"/>
              <a:buChar char="➔"/>
            </a:pPr>
            <a:r>
              <a:rPr lang="en" sz="1400">
                <a:solidFill>
                  <a:srgbClr val="FFFFFF"/>
                </a:solidFill>
              </a:rPr>
              <a:t>Financial Stakeholders / Suppliers</a:t>
            </a:r>
            <a:endParaRPr sz="1400">
              <a:solidFill>
                <a:srgbClr val="FFFFFF"/>
              </a:solidFill>
            </a:endParaRPr>
          </a:p>
          <a:p>
            <a:pPr marL="914400" lvl="1" indent="-292100" algn="l" rtl="0">
              <a:lnSpc>
                <a:spcPct val="150000"/>
              </a:lnSpc>
              <a:spcBef>
                <a:spcPts val="0"/>
              </a:spcBef>
              <a:spcAft>
                <a:spcPts val="0"/>
              </a:spcAft>
              <a:buClr>
                <a:srgbClr val="FFFFFF"/>
              </a:buClr>
              <a:buSzPts val="1000"/>
              <a:buChar char="◆"/>
            </a:pPr>
            <a:r>
              <a:rPr lang="en" sz="1000">
                <a:solidFill>
                  <a:srgbClr val="FFFFFF"/>
                </a:solidFill>
              </a:rPr>
              <a:t>American Airlines, Coca-Cola, Papa Johns, Nike, Kia Motors, Carnival Cruise Line</a:t>
            </a:r>
            <a:endParaRPr sz="10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Sponsors</a:t>
            </a:r>
            <a:endParaRPr sz="1400">
              <a:solidFill>
                <a:srgbClr val="FFFFFF"/>
              </a:solidFill>
            </a:endParaRPr>
          </a:p>
          <a:p>
            <a:pPr marL="914400" lvl="1" indent="-292100" algn="l" rtl="0">
              <a:lnSpc>
                <a:spcPct val="150000"/>
              </a:lnSpc>
              <a:spcBef>
                <a:spcPts val="0"/>
              </a:spcBef>
              <a:spcAft>
                <a:spcPts val="0"/>
              </a:spcAft>
              <a:buClr>
                <a:srgbClr val="FFFFFF"/>
              </a:buClr>
              <a:buSzPts val="1000"/>
              <a:buChar char="◆"/>
            </a:pPr>
            <a:r>
              <a:rPr lang="en" sz="1000">
                <a:solidFill>
                  <a:srgbClr val="FFFFFF"/>
                </a:solidFill>
              </a:rPr>
              <a:t>Ultimate Software</a:t>
            </a:r>
            <a:endParaRPr sz="1000">
              <a:solidFill>
                <a:srgbClr val="FFFFFF"/>
              </a:solidFill>
            </a:endParaRPr>
          </a:p>
          <a:p>
            <a:pPr marL="914400" lvl="1" indent="-292100" algn="l" rtl="0">
              <a:lnSpc>
                <a:spcPct val="150000"/>
              </a:lnSpc>
              <a:spcBef>
                <a:spcPts val="0"/>
              </a:spcBef>
              <a:spcAft>
                <a:spcPts val="0"/>
              </a:spcAft>
              <a:buClr>
                <a:srgbClr val="FFFFFF"/>
              </a:buClr>
              <a:buSzPts val="1000"/>
              <a:buChar char="◆"/>
            </a:pPr>
            <a:r>
              <a:rPr lang="en" sz="1000">
                <a:solidFill>
                  <a:srgbClr val="FFFFFF"/>
                </a:solidFill>
              </a:rPr>
              <a:t>Tissot</a:t>
            </a:r>
            <a:endParaRPr sz="1000">
              <a:solidFill>
                <a:srgbClr val="FFFFFF"/>
              </a:solidFill>
            </a:endParaRPr>
          </a:p>
          <a:p>
            <a:pPr marL="914400" lvl="1" indent="-292100" algn="l" rtl="0">
              <a:lnSpc>
                <a:spcPct val="150000"/>
              </a:lnSpc>
              <a:spcBef>
                <a:spcPts val="0"/>
              </a:spcBef>
              <a:spcAft>
                <a:spcPts val="0"/>
              </a:spcAft>
              <a:buClr>
                <a:srgbClr val="FFFFFF"/>
              </a:buClr>
              <a:buSzPts val="1000"/>
              <a:buChar char="◆"/>
            </a:pPr>
            <a:r>
              <a:rPr lang="en" sz="1000">
                <a:solidFill>
                  <a:srgbClr val="FFFFFF"/>
                </a:solidFill>
              </a:rPr>
              <a:t>Bacardi</a:t>
            </a:r>
            <a:endParaRPr sz="1000">
              <a:solidFill>
                <a:srgbClr val="FFFFFF"/>
              </a:solidFill>
            </a:endParaRPr>
          </a:p>
          <a:p>
            <a:pPr marL="914400" lvl="1" indent="-292100" algn="l" rtl="0">
              <a:lnSpc>
                <a:spcPct val="150000"/>
              </a:lnSpc>
              <a:spcBef>
                <a:spcPts val="0"/>
              </a:spcBef>
              <a:spcAft>
                <a:spcPts val="0"/>
              </a:spcAft>
              <a:buClr>
                <a:srgbClr val="FFFFFF"/>
              </a:buClr>
              <a:buSzPts val="1000"/>
              <a:buChar char="◆"/>
            </a:pPr>
            <a:r>
              <a:rPr lang="en" sz="1000">
                <a:solidFill>
                  <a:srgbClr val="FFFFFF"/>
                </a:solidFill>
              </a:rPr>
              <a:t>Fox Sun Sports</a:t>
            </a:r>
            <a:endParaRPr sz="1000">
              <a:solidFill>
                <a:srgbClr val="FFFFFF"/>
              </a:solidFill>
            </a:endParaRPr>
          </a:p>
          <a:p>
            <a:pPr marL="914400" lvl="1" indent="-292100" algn="l" rtl="0">
              <a:lnSpc>
                <a:spcPct val="150000"/>
              </a:lnSpc>
              <a:spcBef>
                <a:spcPts val="0"/>
              </a:spcBef>
              <a:spcAft>
                <a:spcPts val="0"/>
              </a:spcAft>
              <a:buClr>
                <a:srgbClr val="FFFFFF"/>
              </a:buClr>
              <a:buSzPts val="1000"/>
              <a:buChar char="◆"/>
            </a:pPr>
            <a:r>
              <a:rPr lang="en" sz="1000">
                <a:solidFill>
                  <a:srgbClr val="FFFFFF"/>
                </a:solidFill>
              </a:rPr>
              <a:t>T-Mobile</a:t>
            </a:r>
            <a:endParaRPr sz="1000">
              <a:solidFill>
                <a:srgbClr val="FFFFFF"/>
              </a:solidFill>
            </a:endParaRPr>
          </a:p>
          <a:p>
            <a:pPr marL="914400" lvl="1" indent="-292100" algn="l" rtl="0">
              <a:lnSpc>
                <a:spcPct val="150000"/>
              </a:lnSpc>
              <a:spcBef>
                <a:spcPts val="0"/>
              </a:spcBef>
              <a:spcAft>
                <a:spcPts val="0"/>
              </a:spcAft>
              <a:buClr>
                <a:srgbClr val="FFFFFF"/>
              </a:buClr>
              <a:buSzPts val="1000"/>
              <a:buChar char="◆"/>
            </a:pPr>
            <a:r>
              <a:rPr lang="en" sz="1000">
                <a:solidFill>
                  <a:srgbClr val="FFFFFF"/>
                </a:solidFill>
              </a:rPr>
              <a:t>Alienware</a:t>
            </a:r>
            <a:endParaRPr sz="1000">
              <a:solidFill>
                <a:srgbClr val="FFFFFF"/>
              </a:solidFill>
            </a:endParaRPr>
          </a:p>
          <a:p>
            <a:pPr marL="914400" lvl="1" indent="-292100" algn="l" rtl="0">
              <a:lnSpc>
                <a:spcPct val="150000"/>
              </a:lnSpc>
              <a:spcBef>
                <a:spcPts val="0"/>
              </a:spcBef>
              <a:spcAft>
                <a:spcPts val="0"/>
              </a:spcAft>
              <a:buClr>
                <a:srgbClr val="FFFFFF"/>
              </a:buClr>
              <a:buSzPts val="1000"/>
              <a:buChar char="◆"/>
            </a:pPr>
            <a:r>
              <a:rPr lang="en" sz="1000">
                <a:solidFill>
                  <a:srgbClr val="FFFFFF"/>
                </a:solidFill>
              </a:rPr>
              <a:t>Court Culture</a:t>
            </a:r>
            <a:endParaRPr sz="1000">
              <a:solidFill>
                <a:srgbClr val="FFFFFF"/>
              </a:solidFill>
            </a:endParaRPr>
          </a:p>
          <a:p>
            <a:pPr marL="914400" lvl="1" indent="-292100" algn="l" rtl="0">
              <a:lnSpc>
                <a:spcPct val="150000"/>
              </a:lnSpc>
              <a:spcBef>
                <a:spcPts val="0"/>
              </a:spcBef>
              <a:spcAft>
                <a:spcPts val="0"/>
              </a:spcAft>
              <a:buClr>
                <a:srgbClr val="FFFFFF"/>
              </a:buClr>
              <a:buSzPts val="1000"/>
              <a:buChar char="◆"/>
            </a:pPr>
            <a:r>
              <a:rPr lang="en" sz="1000">
                <a:solidFill>
                  <a:srgbClr val="FFFFFF"/>
                </a:solidFill>
              </a:rPr>
              <a:t>Moët &amp; Chandon</a:t>
            </a:r>
            <a:endParaRPr sz="1000">
              <a:solidFill>
                <a:srgbClr val="FFFFFF"/>
              </a:solidFill>
            </a:endParaRPr>
          </a:p>
          <a:p>
            <a:pPr marL="914400" lvl="1" indent="-292100" algn="l" rtl="0">
              <a:lnSpc>
                <a:spcPct val="150000"/>
              </a:lnSpc>
              <a:spcBef>
                <a:spcPts val="0"/>
              </a:spcBef>
              <a:spcAft>
                <a:spcPts val="0"/>
              </a:spcAft>
              <a:buClr>
                <a:srgbClr val="FFFFFF"/>
              </a:buClr>
              <a:buSzPts val="1000"/>
              <a:buChar char="◆"/>
            </a:pPr>
            <a:r>
              <a:rPr lang="en" sz="1000">
                <a:solidFill>
                  <a:srgbClr val="FFFFFF"/>
                </a:solidFill>
              </a:rPr>
              <a:t>Hyde</a:t>
            </a:r>
            <a:endParaRPr sz="1000">
              <a:solidFill>
                <a:srgbClr val="FFFFFF"/>
              </a:solidFill>
            </a:endParaRPr>
          </a:p>
        </p:txBody>
      </p:sp>
      <p:pic>
        <p:nvPicPr>
          <p:cNvPr id="192" name="Google Shape;192;p26"/>
          <p:cNvPicPr preferRelativeResize="0"/>
          <p:nvPr/>
        </p:nvPicPr>
        <p:blipFill>
          <a:blip r:embed="rId3">
            <a:alphaModFix/>
          </a:blip>
          <a:stretch>
            <a:fillRect/>
          </a:stretch>
        </p:blipFill>
        <p:spPr>
          <a:xfrm>
            <a:off x="4943400" y="1009575"/>
            <a:ext cx="1682100" cy="1122185"/>
          </a:xfrm>
          <a:prstGeom prst="rect">
            <a:avLst/>
          </a:prstGeom>
          <a:noFill/>
          <a:ln>
            <a:noFill/>
          </a:ln>
        </p:spPr>
      </p:pic>
      <p:pic>
        <p:nvPicPr>
          <p:cNvPr id="193" name="Google Shape;193;p26"/>
          <p:cNvPicPr preferRelativeResize="0"/>
          <p:nvPr/>
        </p:nvPicPr>
        <p:blipFill>
          <a:blip r:embed="rId4">
            <a:alphaModFix/>
          </a:blip>
          <a:stretch>
            <a:fillRect/>
          </a:stretch>
        </p:blipFill>
        <p:spPr>
          <a:xfrm>
            <a:off x="6625500" y="1051497"/>
            <a:ext cx="1009911" cy="1100775"/>
          </a:xfrm>
          <a:prstGeom prst="rect">
            <a:avLst/>
          </a:prstGeom>
          <a:noFill/>
          <a:ln>
            <a:noFill/>
          </a:ln>
        </p:spPr>
      </p:pic>
      <p:pic>
        <p:nvPicPr>
          <p:cNvPr id="194" name="Google Shape;194;p26"/>
          <p:cNvPicPr preferRelativeResize="0"/>
          <p:nvPr/>
        </p:nvPicPr>
        <p:blipFill>
          <a:blip r:embed="rId5">
            <a:alphaModFix/>
          </a:blip>
          <a:stretch>
            <a:fillRect/>
          </a:stretch>
        </p:blipFill>
        <p:spPr>
          <a:xfrm>
            <a:off x="6044175" y="2131749"/>
            <a:ext cx="1060776" cy="905625"/>
          </a:xfrm>
          <a:prstGeom prst="rect">
            <a:avLst/>
          </a:prstGeom>
          <a:noFill/>
          <a:ln>
            <a:noFill/>
          </a:ln>
        </p:spPr>
      </p:pic>
      <p:pic>
        <p:nvPicPr>
          <p:cNvPr id="195" name="Google Shape;195;p26"/>
          <p:cNvPicPr preferRelativeResize="0"/>
          <p:nvPr/>
        </p:nvPicPr>
        <p:blipFill>
          <a:blip r:embed="rId6">
            <a:alphaModFix/>
          </a:blip>
          <a:stretch>
            <a:fillRect/>
          </a:stretch>
        </p:blipFill>
        <p:spPr>
          <a:xfrm>
            <a:off x="7635400" y="1051500"/>
            <a:ext cx="1100775" cy="1100775"/>
          </a:xfrm>
          <a:prstGeom prst="rect">
            <a:avLst/>
          </a:prstGeom>
          <a:noFill/>
          <a:ln>
            <a:noFill/>
          </a:ln>
        </p:spPr>
      </p:pic>
      <p:pic>
        <p:nvPicPr>
          <p:cNvPr id="196" name="Google Shape;196;p26"/>
          <p:cNvPicPr preferRelativeResize="0"/>
          <p:nvPr/>
        </p:nvPicPr>
        <p:blipFill>
          <a:blip r:embed="rId7">
            <a:alphaModFix/>
          </a:blip>
          <a:stretch>
            <a:fillRect/>
          </a:stretch>
        </p:blipFill>
        <p:spPr>
          <a:xfrm>
            <a:off x="7096650" y="2115077"/>
            <a:ext cx="1392381" cy="850900"/>
          </a:xfrm>
          <a:prstGeom prst="rect">
            <a:avLst/>
          </a:prstGeom>
          <a:noFill/>
          <a:ln>
            <a:noFill/>
          </a:ln>
        </p:spPr>
      </p:pic>
      <p:pic>
        <p:nvPicPr>
          <p:cNvPr id="197" name="Google Shape;197;p26"/>
          <p:cNvPicPr preferRelativeResize="0"/>
          <p:nvPr/>
        </p:nvPicPr>
        <p:blipFill>
          <a:blip r:embed="rId8">
            <a:alphaModFix/>
          </a:blip>
          <a:stretch>
            <a:fillRect/>
          </a:stretch>
        </p:blipFill>
        <p:spPr>
          <a:xfrm>
            <a:off x="4943388" y="3011750"/>
            <a:ext cx="1870468" cy="1100775"/>
          </a:xfrm>
          <a:prstGeom prst="rect">
            <a:avLst/>
          </a:prstGeom>
          <a:noFill/>
          <a:ln>
            <a:noFill/>
          </a:ln>
        </p:spPr>
      </p:pic>
      <p:pic>
        <p:nvPicPr>
          <p:cNvPr id="198" name="Google Shape;198;p26"/>
          <p:cNvPicPr preferRelativeResize="0"/>
          <p:nvPr/>
        </p:nvPicPr>
        <p:blipFill>
          <a:blip r:embed="rId9">
            <a:alphaModFix/>
          </a:blip>
          <a:stretch>
            <a:fillRect/>
          </a:stretch>
        </p:blipFill>
        <p:spPr>
          <a:xfrm>
            <a:off x="4912951" y="2146300"/>
            <a:ext cx="1100775" cy="850905"/>
          </a:xfrm>
          <a:prstGeom prst="rect">
            <a:avLst/>
          </a:prstGeom>
          <a:noFill/>
          <a:ln>
            <a:noFill/>
          </a:ln>
        </p:spPr>
      </p:pic>
      <p:pic>
        <p:nvPicPr>
          <p:cNvPr id="199" name="Google Shape;199;p26"/>
          <p:cNvPicPr preferRelativeResize="0"/>
          <p:nvPr/>
        </p:nvPicPr>
        <p:blipFill>
          <a:blip r:embed="rId10">
            <a:alphaModFix/>
          </a:blip>
          <a:stretch>
            <a:fillRect/>
          </a:stretch>
        </p:blipFill>
        <p:spPr>
          <a:xfrm>
            <a:off x="6813834" y="2983787"/>
            <a:ext cx="1958004" cy="1027951"/>
          </a:xfrm>
          <a:prstGeom prst="rect">
            <a:avLst/>
          </a:prstGeom>
          <a:noFill/>
          <a:ln>
            <a:noFill/>
          </a:ln>
        </p:spPr>
      </p:pic>
      <p:pic>
        <p:nvPicPr>
          <p:cNvPr id="200" name="Google Shape;200;p26"/>
          <p:cNvPicPr preferRelativeResize="0"/>
          <p:nvPr/>
        </p:nvPicPr>
        <p:blipFill>
          <a:blip r:embed="rId11">
            <a:alphaModFix/>
          </a:blip>
          <a:stretch>
            <a:fillRect/>
          </a:stretch>
        </p:blipFill>
        <p:spPr>
          <a:xfrm>
            <a:off x="5010950" y="3983750"/>
            <a:ext cx="1303786" cy="733374"/>
          </a:xfrm>
          <a:prstGeom prst="rect">
            <a:avLst/>
          </a:prstGeom>
          <a:noFill/>
          <a:ln>
            <a:noFill/>
          </a:ln>
        </p:spPr>
      </p:pic>
      <p:pic>
        <p:nvPicPr>
          <p:cNvPr id="201" name="Google Shape;201;p26"/>
          <p:cNvPicPr preferRelativeResize="0"/>
          <p:nvPr/>
        </p:nvPicPr>
        <p:blipFill>
          <a:blip r:embed="rId12">
            <a:alphaModFix/>
          </a:blip>
          <a:stretch>
            <a:fillRect/>
          </a:stretch>
        </p:blipFill>
        <p:spPr>
          <a:xfrm>
            <a:off x="6314737" y="3983750"/>
            <a:ext cx="641775" cy="641775"/>
          </a:xfrm>
          <a:prstGeom prst="rect">
            <a:avLst/>
          </a:prstGeom>
          <a:noFill/>
          <a:ln>
            <a:noFill/>
          </a:ln>
        </p:spPr>
      </p:pic>
      <p:pic>
        <p:nvPicPr>
          <p:cNvPr id="202" name="Google Shape;202;p26"/>
          <p:cNvPicPr preferRelativeResize="0"/>
          <p:nvPr/>
        </p:nvPicPr>
        <p:blipFill>
          <a:blip r:embed="rId13">
            <a:alphaModFix/>
          </a:blip>
          <a:stretch>
            <a:fillRect/>
          </a:stretch>
        </p:blipFill>
        <p:spPr>
          <a:xfrm>
            <a:off x="6956525" y="3983750"/>
            <a:ext cx="733375" cy="733375"/>
          </a:xfrm>
          <a:prstGeom prst="rect">
            <a:avLst/>
          </a:prstGeom>
          <a:noFill/>
          <a:ln>
            <a:noFill/>
          </a:ln>
        </p:spPr>
      </p:pic>
      <p:pic>
        <p:nvPicPr>
          <p:cNvPr id="203" name="Google Shape;203;p26"/>
          <p:cNvPicPr preferRelativeResize="0"/>
          <p:nvPr/>
        </p:nvPicPr>
        <p:blipFill>
          <a:blip r:embed="rId14">
            <a:alphaModFix/>
          </a:blip>
          <a:stretch>
            <a:fillRect/>
          </a:stretch>
        </p:blipFill>
        <p:spPr>
          <a:xfrm>
            <a:off x="7689900" y="3983750"/>
            <a:ext cx="641800" cy="791831"/>
          </a:xfrm>
          <a:prstGeom prst="rect">
            <a:avLst/>
          </a:prstGeom>
          <a:noFill/>
          <a:ln>
            <a:noFill/>
          </a:ln>
        </p:spPr>
      </p:pic>
      <p:pic>
        <p:nvPicPr>
          <p:cNvPr id="204" name="Google Shape;204;p26"/>
          <p:cNvPicPr preferRelativeResize="0"/>
          <p:nvPr/>
        </p:nvPicPr>
        <p:blipFill>
          <a:blip r:embed="rId15">
            <a:alphaModFix/>
          </a:blip>
          <a:stretch>
            <a:fillRect/>
          </a:stretch>
        </p:blipFill>
        <p:spPr>
          <a:xfrm>
            <a:off x="8331700" y="4029550"/>
            <a:ext cx="733375" cy="733375"/>
          </a:xfrm>
          <a:prstGeom prst="rect">
            <a:avLst/>
          </a:prstGeom>
          <a:noFill/>
          <a:ln>
            <a:noFill/>
          </a:ln>
        </p:spPr>
      </p:pic>
      <p:pic>
        <p:nvPicPr>
          <p:cNvPr id="205" name="Google Shape;205;p26"/>
          <p:cNvPicPr preferRelativeResize="0"/>
          <p:nvPr/>
        </p:nvPicPr>
        <p:blipFill>
          <a:blip r:embed="rId16">
            <a:alphaModFix/>
          </a:blip>
          <a:stretch>
            <a:fillRect/>
          </a:stretch>
        </p:blipFill>
        <p:spPr>
          <a:xfrm>
            <a:off x="6387984" y="387117"/>
            <a:ext cx="1870451" cy="79825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7"/>
          <p:cNvSpPr txBox="1"/>
          <p:nvPr/>
        </p:nvSpPr>
        <p:spPr>
          <a:xfrm>
            <a:off x="493050" y="403400"/>
            <a:ext cx="8382000" cy="4515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0000">
                <a:solidFill>
                  <a:schemeClr val="lt1"/>
                </a:solidFill>
                <a:latin typeface="Economica"/>
                <a:ea typeface="Economica"/>
                <a:cs typeface="Economica"/>
                <a:sym typeface="Economica"/>
              </a:rPr>
              <a:t>Situational Analysis</a:t>
            </a:r>
            <a:endParaRPr sz="10000">
              <a:solidFill>
                <a:schemeClr val="lt1"/>
              </a:solidFill>
              <a:latin typeface="Economica"/>
              <a:ea typeface="Economica"/>
              <a:cs typeface="Economica"/>
              <a:sym typeface="Economic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8"/>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rPr>
              <a:t>City Demographics</a:t>
            </a:r>
            <a:endParaRPr>
              <a:solidFill>
                <a:srgbClr val="FFFFFF"/>
              </a:solidFill>
            </a:endParaRPr>
          </a:p>
        </p:txBody>
      </p:sp>
      <p:sp>
        <p:nvSpPr>
          <p:cNvPr id="216" name="Google Shape;216;p28"/>
          <p:cNvSpPr txBox="1">
            <a:spLocks noGrp="1"/>
          </p:cNvSpPr>
          <p:nvPr>
            <p:ph type="body" idx="1"/>
          </p:nvPr>
        </p:nvSpPr>
        <p:spPr>
          <a:xfrm>
            <a:off x="311700" y="1225225"/>
            <a:ext cx="5592000" cy="31071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rgbClr val="FFFFFF"/>
              </a:buClr>
              <a:buSzPts val="1400"/>
              <a:buChar char="➔"/>
            </a:pPr>
            <a:r>
              <a:rPr lang="en" sz="1400">
                <a:solidFill>
                  <a:srgbClr val="FFFFFF"/>
                </a:solidFill>
              </a:rPr>
              <a:t>*AS OF 2017* - 463,347 individuals living in Miami</a:t>
            </a:r>
            <a:endParaRPr sz="1400">
              <a:solidFill>
                <a:srgbClr val="FFFFFF"/>
              </a:solidFill>
            </a:endParaRPr>
          </a:p>
          <a:p>
            <a:pPr marL="914400" lvl="1" indent="-317500" algn="l" rtl="0">
              <a:lnSpc>
                <a:spcPct val="150000"/>
              </a:lnSpc>
              <a:spcBef>
                <a:spcPts val="0"/>
              </a:spcBef>
              <a:spcAft>
                <a:spcPts val="0"/>
              </a:spcAft>
              <a:buClr>
                <a:srgbClr val="FFFFFF"/>
              </a:buClr>
              <a:buSzPts val="1400"/>
              <a:buChar char="◆"/>
            </a:pPr>
            <a:r>
              <a:rPr lang="en" sz="1000" u="sng">
                <a:solidFill>
                  <a:srgbClr val="FFFFFF"/>
                </a:solidFill>
              </a:rPr>
              <a:t>Gender Breakdown</a:t>
            </a:r>
            <a:r>
              <a:rPr lang="en" sz="1000">
                <a:solidFill>
                  <a:srgbClr val="FFFFFF"/>
                </a:solidFill>
              </a:rPr>
              <a:t>: 50.56% Female, 49.44% Male</a:t>
            </a:r>
            <a:endParaRPr sz="1000">
              <a:solidFill>
                <a:srgbClr val="FFFFFF"/>
              </a:solidFill>
            </a:endParaRPr>
          </a:p>
          <a:p>
            <a:pPr marL="914400" lvl="1" indent="-317500" algn="l" rtl="0">
              <a:lnSpc>
                <a:spcPct val="150000"/>
              </a:lnSpc>
              <a:spcBef>
                <a:spcPts val="0"/>
              </a:spcBef>
              <a:spcAft>
                <a:spcPts val="0"/>
              </a:spcAft>
              <a:buClr>
                <a:srgbClr val="FFFFFF"/>
              </a:buClr>
              <a:buSzPts val="1400"/>
              <a:buChar char="◆"/>
            </a:pPr>
            <a:r>
              <a:rPr lang="en" sz="1000" u="sng">
                <a:solidFill>
                  <a:srgbClr val="FFFFFF"/>
                </a:solidFill>
              </a:rPr>
              <a:t>Ethnic Breakdown</a:t>
            </a:r>
            <a:r>
              <a:rPr lang="en" sz="1000">
                <a:solidFill>
                  <a:srgbClr val="FFFFFF"/>
                </a:solidFill>
              </a:rPr>
              <a:t>: </a:t>
            </a:r>
            <a:endParaRPr sz="1000">
              <a:solidFill>
                <a:srgbClr val="FFFFFF"/>
              </a:solidFill>
            </a:endParaRPr>
          </a:p>
          <a:p>
            <a:pPr marL="1371600" lvl="2" indent="-317500" algn="l" rtl="0">
              <a:lnSpc>
                <a:spcPct val="150000"/>
              </a:lnSpc>
              <a:spcBef>
                <a:spcPts val="0"/>
              </a:spcBef>
              <a:spcAft>
                <a:spcPts val="0"/>
              </a:spcAft>
              <a:buClr>
                <a:srgbClr val="FFFFFF"/>
              </a:buClr>
              <a:buSzPts val="1400"/>
              <a:buChar char="●"/>
            </a:pPr>
            <a:r>
              <a:rPr lang="en" sz="1000">
                <a:solidFill>
                  <a:srgbClr val="FFFFFF"/>
                </a:solidFill>
              </a:rPr>
              <a:t>75.4% White (89.9% are of Hispanic descent)                             </a:t>
            </a:r>
            <a:endParaRPr sz="1000">
              <a:solidFill>
                <a:srgbClr val="FFFFFF"/>
              </a:solidFill>
            </a:endParaRPr>
          </a:p>
          <a:p>
            <a:pPr marL="1371600" lvl="2" indent="-317500" algn="l" rtl="0">
              <a:lnSpc>
                <a:spcPct val="150000"/>
              </a:lnSpc>
              <a:spcBef>
                <a:spcPts val="0"/>
              </a:spcBef>
              <a:spcAft>
                <a:spcPts val="0"/>
              </a:spcAft>
              <a:buClr>
                <a:srgbClr val="FFFFFF"/>
              </a:buClr>
              <a:buSzPts val="1400"/>
              <a:buChar char="●"/>
            </a:pPr>
            <a:r>
              <a:rPr lang="en" sz="1000">
                <a:solidFill>
                  <a:srgbClr val="FFFFFF"/>
                </a:solidFill>
              </a:rPr>
              <a:t>18.4% Black or African-American (3.6% are of Hispanic descent) </a:t>
            </a:r>
            <a:endParaRPr sz="1000">
              <a:solidFill>
                <a:srgbClr val="FFFFFF"/>
              </a:solidFill>
            </a:endParaRPr>
          </a:p>
          <a:p>
            <a:pPr marL="1371600" lvl="2" indent="-317500" algn="l" rtl="0">
              <a:lnSpc>
                <a:spcPct val="150000"/>
              </a:lnSpc>
              <a:spcBef>
                <a:spcPts val="0"/>
              </a:spcBef>
              <a:spcAft>
                <a:spcPts val="0"/>
              </a:spcAft>
              <a:buClr>
                <a:srgbClr val="FFFFFF"/>
              </a:buClr>
              <a:buSzPts val="1400"/>
              <a:buChar char="●"/>
            </a:pPr>
            <a:r>
              <a:rPr lang="en" sz="1000">
                <a:solidFill>
                  <a:srgbClr val="FFFFFF"/>
                </a:solidFill>
              </a:rPr>
              <a:t>3.3% Other Race</a:t>
            </a:r>
            <a:endParaRPr sz="1000">
              <a:solidFill>
                <a:srgbClr val="FFFFFF"/>
              </a:solidFill>
            </a:endParaRPr>
          </a:p>
          <a:p>
            <a:pPr marL="1371600" lvl="2" indent="-317500" algn="l" rtl="0">
              <a:lnSpc>
                <a:spcPct val="150000"/>
              </a:lnSpc>
              <a:spcBef>
                <a:spcPts val="0"/>
              </a:spcBef>
              <a:spcAft>
                <a:spcPts val="0"/>
              </a:spcAft>
              <a:buClr>
                <a:srgbClr val="FFFFFF"/>
              </a:buClr>
              <a:buSzPts val="1400"/>
              <a:buChar char="●"/>
            </a:pPr>
            <a:r>
              <a:rPr lang="en" sz="1000">
                <a:solidFill>
                  <a:srgbClr val="FFFFFF"/>
                </a:solidFill>
              </a:rPr>
              <a:t>1.7% Two or more Races</a:t>
            </a:r>
            <a:endParaRPr sz="1000">
              <a:solidFill>
                <a:srgbClr val="FFFFFF"/>
              </a:solidFill>
            </a:endParaRPr>
          </a:p>
          <a:p>
            <a:pPr marL="1371600" lvl="2" indent="-317500" algn="l" rtl="0">
              <a:lnSpc>
                <a:spcPct val="150000"/>
              </a:lnSpc>
              <a:spcBef>
                <a:spcPts val="0"/>
              </a:spcBef>
              <a:spcAft>
                <a:spcPts val="0"/>
              </a:spcAft>
              <a:buClr>
                <a:srgbClr val="FFFFFF"/>
              </a:buClr>
              <a:buSzPts val="1400"/>
              <a:buChar char="●"/>
            </a:pPr>
            <a:r>
              <a:rPr lang="en" sz="1000">
                <a:solidFill>
                  <a:srgbClr val="FFFFFF"/>
                </a:solidFill>
              </a:rPr>
              <a:t> 0.9% Asian</a:t>
            </a:r>
            <a:endParaRPr sz="1000">
              <a:solidFill>
                <a:srgbClr val="FFFFFF"/>
              </a:solidFill>
            </a:endParaRPr>
          </a:p>
          <a:p>
            <a:pPr marL="1371600" lvl="2" indent="-317500" algn="l" rtl="0">
              <a:lnSpc>
                <a:spcPct val="150000"/>
              </a:lnSpc>
              <a:spcBef>
                <a:spcPts val="0"/>
              </a:spcBef>
              <a:spcAft>
                <a:spcPts val="0"/>
              </a:spcAft>
              <a:buClr>
                <a:srgbClr val="FFFFFF"/>
              </a:buClr>
              <a:buSzPts val="1400"/>
              <a:buChar char="●"/>
            </a:pPr>
            <a:r>
              <a:rPr lang="en" sz="1000">
                <a:solidFill>
                  <a:srgbClr val="FFFFFF"/>
                </a:solidFill>
              </a:rPr>
              <a:t> 0.3% American Indian or Alaskan native</a:t>
            </a:r>
            <a:endParaRPr sz="1000">
              <a:solidFill>
                <a:srgbClr val="FFFFFF"/>
              </a:solidFill>
            </a:endParaRPr>
          </a:p>
          <a:p>
            <a:pPr marL="0" lvl="0" indent="0" algn="l" rtl="0">
              <a:lnSpc>
                <a:spcPct val="150000"/>
              </a:lnSpc>
              <a:spcBef>
                <a:spcPts val="1600"/>
              </a:spcBef>
              <a:spcAft>
                <a:spcPts val="0"/>
              </a:spcAft>
              <a:buNone/>
            </a:pPr>
            <a:endParaRPr sz="1000">
              <a:solidFill>
                <a:srgbClr val="FFFFFF"/>
              </a:solidFill>
            </a:endParaRPr>
          </a:p>
          <a:p>
            <a:pPr marL="1371600" lvl="0" indent="0" algn="l" rtl="0">
              <a:lnSpc>
                <a:spcPct val="150000"/>
              </a:lnSpc>
              <a:spcBef>
                <a:spcPts val="0"/>
              </a:spcBef>
              <a:spcAft>
                <a:spcPts val="1600"/>
              </a:spcAft>
              <a:buNone/>
            </a:pPr>
            <a:endParaRPr>
              <a:solidFill>
                <a:srgbClr val="FFFFFF"/>
              </a:solidFill>
            </a:endParaRPr>
          </a:p>
        </p:txBody>
      </p:sp>
      <p:pic>
        <p:nvPicPr>
          <p:cNvPr id="217" name="Google Shape;217;p28"/>
          <p:cNvPicPr preferRelativeResize="0"/>
          <p:nvPr/>
        </p:nvPicPr>
        <p:blipFill>
          <a:blip r:embed="rId3">
            <a:alphaModFix/>
          </a:blip>
          <a:stretch>
            <a:fillRect/>
          </a:stretch>
        </p:blipFill>
        <p:spPr>
          <a:xfrm>
            <a:off x="5996700" y="2459100"/>
            <a:ext cx="3080475" cy="2525339"/>
          </a:xfrm>
          <a:prstGeom prst="rect">
            <a:avLst/>
          </a:prstGeom>
          <a:noFill/>
          <a:ln>
            <a:noFill/>
          </a:ln>
        </p:spPr>
      </p:pic>
      <p:pic>
        <p:nvPicPr>
          <p:cNvPr id="218" name="Google Shape;218;p28"/>
          <p:cNvPicPr preferRelativeResize="0"/>
          <p:nvPr/>
        </p:nvPicPr>
        <p:blipFill>
          <a:blip r:embed="rId4">
            <a:alphaModFix/>
          </a:blip>
          <a:stretch>
            <a:fillRect/>
          </a:stretch>
        </p:blipFill>
        <p:spPr>
          <a:xfrm>
            <a:off x="5996712" y="85950"/>
            <a:ext cx="3080452" cy="23731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9"/>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rPr>
              <a:t>Fan Demographics</a:t>
            </a:r>
            <a:endParaRPr>
              <a:solidFill>
                <a:srgbClr val="FFFFFF"/>
              </a:solidFill>
            </a:endParaRPr>
          </a:p>
        </p:txBody>
      </p:sp>
      <p:sp>
        <p:nvSpPr>
          <p:cNvPr id="224" name="Google Shape;224;p29"/>
          <p:cNvSpPr txBox="1">
            <a:spLocks noGrp="1"/>
          </p:cNvSpPr>
          <p:nvPr>
            <p:ph type="body" idx="1"/>
          </p:nvPr>
        </p:nvSpPr>
        <p:spPr>
          <a:xfrm>
            <a:off x="311700" y="1225225"/>
            <a:ext cx="6692400" cy="25032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rgbClr val="FFFFFF"/>
              </a:buClr>
              <a:buSzPts val="1400"/>
              <a:buChar char="➔"/>
            </a:pPr>
            <a:r>
              <a:rPr lang="en" sz="1400">
                <a:solidFill>
                  <a:srgbClr val="FFFFFF"/>
                </a:solidFill>
              </a:rPr>
              <a:t>Address: 601 Biscayne Blvd, Miami, FL 33132</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*AS OF 2015* </a:t>
            </a:r>
            <a:endParaRPr sz="1400">
              <a:solidFill>
                <a:srgbClr val="FFFFFF"/>
              </a:solidFill>
            </a:endParaRPr>
          </a:p>
          <a:p>
            <a:pPr marL="914400" lvl="1" indent="-292100" algn="l" rtl="0">
              <a:lnSpc>
                <a:spcPct val="150000"/>
              </a:lnSpc>
              <a:spcBef>
                <a:spcPts val="0"/>
              </a:spcBef>
              <a:spcAft>
                <a:spcPts val="0"/>
              </a:spcAft>
              <a:buClr>
                <a:srgbClr val="FFFFFF"/>
              </a:buClr>
              <a:buSzPts val="1000"/>
              <a:buChar char="◆"/>
            </a:pPr>
            <a:r>
              <a:rPr lang="en" sz="1000" u="sng">
                <a:solidFill>
                  <a:srgbClr val="FFFFFF"/>
                </a:solidFill>
              </a:rPr>
              <a:t>Gender Breakdown</a:t>
            </a:r>
            <a:r>
              <a:rPr lang="en" sz="1000">
                <a:solidFill>
                  <a:srgbClr val="FFFFFF"/>
                </a:solidFill>
              </a:rPr>
              <a:t>: 55% Male, 45% Female</a:t>
            </a:r>
            <a:endParaRPr sz="1000">
              <a:solidFill>
                <a:srgbClr val="FFFFFF"/>
              </a:solidFill>
            </a:endParaRPr>
          </a:p>
          <a:p>
            <a:pPr marL="914400" lvl="1" indent="-292100" algn="l" rtl="0">
              <a:lnSpc>
                <a:spcPct val="150000"/>
              </a:lnSpc>
              <a:spcBef>
                <a:spcPts val="0"/>
              </a:spcBef>
              <a:spcAft>
                <a:spcPts val="0"/>
              </a:spcAft>
              <a:buClr>
                <a:srgbClr val="FFFFFF"/>
              </a:buClr>
              <a:buSzPts val="1000"/>
              <a:buChar char="◆"/>
            </a:pPr>
            <a:r>
              <a:rPr lang="en" sz="1000" u="sng">
                <a:solidFill>
                  <a:srgbClr val="FFFFFF"/>
                </a:solidFill>
              </a:rPr>
              <a:t>Geographic Breakdown</a:t>
            </a:r>
            <a:r>
              <a:rPr lang="en" sz="1000">
                <a:solidFill>
                  <a:srgbClr val="FFFFFF"/>
                </a:solidFill>
              </a:rPr>
              <a:t>: 58% Miami-Dade, 24% Broward, 9% Palm Beach</a:t>
            </a:r>
            <a:endParaRPr sz="1000">
              <a:solidFill>
                <a:srgbClr val="FFFFFF"/>
              </a:solidFill>
            </a:endParaRPr>
          </a:p>
          <a:p>
            <a:pPr marL="914400" lvl="1" indent="-292100" algn="l" rtl="0">
              <a:lnSpc>
                <a:spcPct val="150000"/>
              </a:lnSpc>
              <a:spcBef>
                <a:spcPts val="0"/>
              </a:spcBef>
              <a:spcAft>
                <a:spcPts val="0"/>
              </a:spcAft>
              <a:buClr>
                <a:srgbClr val="FFFFFF"/>
              </a:buClr>
              <a:buSzPts val="1000"/>
              <a:buChar char="◆"/>
            </a:pPr>
            <a:r>
              <a:rPr lang="en" sz="1000" u="sng">
                <a:solidFill>
                  <a:srgbClr val="FFFFFF"/>
                </a:solidFill>
              </a:rPr>
              <a:t>Ethnic Breakdown</a:t>
            </a:r>
            <a:r>
              <a:rPr lang="en" sz="1000">
                <a:solidFill>
                  <a:srgbClr val="FFFFFF"/>
                </a:solidFill>
              </a:rPr>
              <a:t>: 69% Hispanic, 19% Caucasian, 13% African-American</a:t>
            </a:r>
            <a:endParaRPr sz="10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#2 among NBA teams in Hispanic attendance at 54.7%</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The average age of an adult HEAT fan is 42, and 40 for HEAT attendees – younger than any other professional sports team in South Florida</a:t>
            </a:r>
            <a:endParaRPr sz="1400">
              <a:solidFill>
                <a:srgbClr val="FFFFFF"/>
              </a:solidFill>
            </a:endParaRPr>
          </a:p>
        </p:txBody>
      </p:sp>
      <p:pic>
        <p:nvPicPr>
          <p:cNvPr id="225" name="Google Shape;225;p29"/>
          <p:cNvPicPr preferRelativeResize="0"/>
          <p:nvPr/>
        </p:nvPicPr>
        <p:blipFill rotWithShape="1">
          <a:blip r:embed="rId3">
            <a:alphaModFix/>
          </a:blip>
          <a:srcRect l="38841"/>
          <a:stretch/>
        </p:blipFill>
        <p:spPr>
          <a:xfrm>
            <a:off x="7041650" y="1439675"/>
            <a:ext cx="2023549" cy="2073400"/>
          </a:xfrm>
          <a:prstGeom prst="rect">
            <a:avLst/>
          </a:prstGeom>
          <a:noFill/>
          <a:ln>
            <a:noFill/>
          </a:ln>
        </p:spPr>
      </p:pic>
      <p:pic>
        <p:nvPicPr>
          <p:cNvPr id="226" name="Google Shape;226;p29"/>
          <p:cNvPicPr preferRelativeResize="0"/>
          <p:nvPr/>
        </p:nvPicPr>
        <p:blipFill>
          <a:blip r:embed="rId4">
            <a:alphaModFix/>
          </a:blip>
          <a:stretch>
            <a:fillRect/>
          </a:stretch>
        </p:blipFill>
        <p:spPr>
          <a:xfrm>
            <a:off x="703975" y="3806425"/>
            <a:ext cx="2119600" cy="1191250"/>
          </a:xfrm>
          <a:prstGeom prst="rect">
            <a:avLst/>
          </a:prstGeom>
          <a:noFill/>
          <a:ln>
            <a:noFill/>
          </a:ln>
        </p:spPr>
      </p:pic>
      <p:pic>
        <p:nvPicPr>
          <p:cNvPr id="227" name="Google Shape;227;p29"/>
          <p:cNvPicPr preferRelativeResize="0"/>
          <p:nvPr/>
        </p:nvPicPr>
        <p:blipFill>
          <a:blip r:embed="rId5">
            <a:alphaModFix/>
          </a:blip>
          <a:stretch>
            <a:fillRect/>
          </a:stretch>
        </p:blipFill>
        <p:spPr>
          <a:xfrm>
            <a:off x="3333050" y="3806425"/>
            <a:ext cx="1786863" cy="1191250"/>
          </a:xfrm>
          <a:prstGeom prst="rect">
            <a:avLst/>
          </a:prstGeom>
          <a:noFill/>
          <a:ln>
            <a:noFill/>
          </a:ln>
        </p:spPr>
      </p:pic>
      <p:pic>
        <p:nvPicPr>
          <p:cNvPr id="228" name="Google Shape;228;p29"/>
          <p:cNvPicPr preferRelativeResize="0"/>
          <p:nvPr/>
        </p:nvPicPr>
        <p:blipFill>
          <a:blip r:embed="rId6">
            <a:alphaModFix/>
          </a:blip>
          <a:stretch>
            <a:fillRect/>
          </a:stretch>
        </p:blipFill>
        <p:spPr>
          <a:xfrm>
            <a:off x="5719025" y="3805531"/>
            <a:ext cx="1786874" cy="119214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0"/>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rPr>
              <a:t>Income</a:t>
            </a:r>
            <a:endParaRPr>
              <a:solidFill>
                <a:srgbClr val="FFFFFF"/>
              </a:solidFill>
            </a:endParaRPr>
          </a:p>
        </p:txBody>
      </p:sp>
      <p:sp>
        <p:nvSpPr>
          <p:cNvPr id="234" name="Google Shape;234;p30"/>
          <p:cNvSpPr txBox="1">
            <a:spLocks noGrp="1"/>
          </p:cNvSpPr>
          <p:nvPr>
            <p:ph type="body" idx="1"/>
          </p:nvPr>
        </p:nvSpPr>
        <p:spPr>
          <a:xfrm>
            <a:off x="311700" y="1225225"/>
            <a:ext cx="4144200" cy="33540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lnSpc>
                <a:spcPct val="200000"/>
              </a:lnSpc>
              <a:spcBef>
                <a:spcPts val="0"/>
              </a:spcBef>
              <a:spcAft>
                <a:spcPts val="0"/>
              </a:spcAft>
              <a:buClr>
                <a:srgbClr val="FFFFFF"/>
              </a:buClr>
              <a:buSzPts val="1400"/>
              <a:buChar char="➔"/>
            </a:pPr>
            <a:r>
              <a:rPr lang="en" sz="1400">
                <a:solidFill>
                  <a:srgbClr val="FFFFFF"/>
                </a:solidFill>
              </a:rPr>
              <a:t>The average income of a Miami resident is $26,282</a:t>
            </a:r>
            <a:endParaRPr sz="1400">
              <a:solidFill>
                <a:srgbClr val="FFFFFF"/>
              </a:solidFill>
            </a:endParaRPr>
          </a:p>
          <a:p>
            <a:pPr marL="914400" lvl="1" indent="-292100" algn="l" rtl="0">
              <a:lnSpc>
                <a:spcPct val="200000"/>
              </a:lnSpc>
              <a:spcBef>
                <a:spcPts val="0"/>
              </a:spcBef>
              <a:spcAft>
                <a:spcPts val="0"/>
              </a:spcAft>
              <a:buClr>
                <a:srgbClr val="FFFFFF"/>
              </a:buClr>
              <a:buSzPts val="1000"/>
              <a:buChar char="◆"/>
            </a:pPr>
            <a:r>
              <a:rPr lang="en" sz="1000">
                <a:solidFill>
                  <a:srgbClr val="FFFFFF"/>
                </a:solidFill>
              </a:rPr>
              <a:t>US average is $28,555</a:t>
            </a:r>
            <a:endParaRPr sz="1000">
              <a:solidFill>
                <a:srgbClr val="FFFFFF"/>
              </a:solidFill>
            </a:endParaRPr>
          </a:p>
          <a:p>
            <a:pPr marL="457200" lvl="0" indent="-317500" algn="l" rtl="0">
              <a:lnSpc>
                <a:spcPct val="200000"/>
              </a:lnSpc>
              <a:spcBef>
                <a:spcPts val="0"/>
              </a:spcBef>
              <a:spcAft>
                <a:spcPts val="0"/>
              </a:spcAft>
              <a:buClr>
                <a:srgbClr val="FFFFFF"/>
              </a:buClr>
              <a:buSzPts val="1400"/>
              <a:buChar char="➔"/>
            </a:pPr>
            <a:r>
              <a:rPr lang="en" sz="1400">
                <a:solidFill>
                  <a:srgbClr val="FFFFFF"/>
                </a:solidFill>
              </a:rPr>
              <a:t>The median household income of a Miami resident is $33,999/year</a:t>
            </a:r>
            <a:endParaRPr sz="1400">
              <a:solidFill>
                <a:srgbClr val="FFFFFF"/>
              </a:solidFill>
            </a:endParaRPr>
          </a:p>
          <a:p>
            <a:pPr marL="914400" lvl="1" indent="-292100" algn="l" rtl="0">
              <a:lnSpc>
                <a:spcPct val="200000"/>
              </a:lnSpc>
              <a:spcBef>
                <a:spcPts val="0"/>
              </a:spcBef>
              <a:spcAft>
                <a:spcPts val="0"/>
              </a:spcAft>
              <a:buClr>
                <a:srgbClr val="FFFFFF"/>
              </a:buClr>
              <a:buSzPts val="1000"/>
              <a:buChar char="◆"/>
            </a:pPr>
            <a:r>
              <a:rPr lang="en" sz="1000">
                <a:solidFill>
                  <a:srgbClr val="FFFFFF"/>
                </a:solidFill>
              </a:rPr>
              <a:t>US average is $53,482/year</a:t>
            </a:r>
            <a:endParaRPr sz="1000">
              <a:solidFill>
                <a:srgbClr val="FFFFFF"/>
              </a:solidFill>
            </a:endParaRPr>
          </a:p>
          <a:p>
            <a:pPr marL="457200" lvl="0" indent="-317500" algn="l" rtl="0">
              <a:lnSpc>
                <a:spcPct val="200000"/>
              </a:lnSpc>
              <a:spcBef>
                <a:spcPts val="0"/>
              </a:spcBef>
              <a:spcAft>
                <a:spcPts val="0"/>
              </a:spcAft>
              <a:buClr>
                <a:srgbClr val="FFFFFF"/>
              </a:buClr>
              <a:buSzPts val="1400"/>
              <a:buChar char="➔"/>
            </a:pPr>
            <a:r>
              <a:rPr lang="en" sz="1400">
                <a:solidFill>
                  <a:srgbClr val="FFFFFF"/>
                </a:solidFill>
              </a:rPr>
              <a:t>Unemployment Rate: 8.1%</a:t>
            </a:r>
            <a:endParaRPr sz="1400">
              <a:solidFill>
                <a:srgbClr val="FFFFFF"/>
              </a:solidFill>
            </a:endParaRPr>
          </a:p>
          <a:p>
            <a:pPr marL="914400" lvl="1" indent="-292100" algn="l" rtl="0">
              <a:lnSpc>
                <a:spcPct val="200000"/>
              </a:lnSpc>
              <a:spcBef>
                <a:spcPts val="0"/>
              </a:spcBef>
              <a:spcAft>
                <a:spcPts val="0"/>
              </a:spcAft>
              <a:buClr>
                <a:srgbClr val="FFFFFF"/>
              </a:buClr>
              <a:buSzPts val="1000"/>
              <a:buChar char="◆"/>
            </a:pPr>
            <a:r>
              <a:rPr lang="en" sz="1000">
                <a:solidFill>
                  <a:srgbClr val="FFFFFF"/>
                </a:solidFill>
              </a:rPr>
              <a:t>US average is 5.2%</a:t>
            </a:r>
            <a:endParaRPr sz="1000">
              <a:solidFill>
                <a:srgbClr val="FFFFFF"/>
              </a:solidFill>
            </a:endParaRPr>
          </a:p>
          <a:p>
            <a:pPr marL="0" lvl="0" indent="0" algn="l" rtl="0">
              <a:lnSpc>
                <a:spcPct val="200000"/>
              </a:lnSpc>
              <a:spcBef>
                <a:spcPts val="1600"/>
              </a:spcBef>
              <a:spcAft>
                <a:spcPts val="1600"/>
              </a:spcAft>
              <a:buNone/>
            </a:pPr>
            <a:endParaRPr sz="1000">
              <a:solidFill>
                <a:srgbClr val="FFFFFF"/>
              </a:solidFill>
            </a:endParaRPr>
          </a:p>
        </p:txBody>
      </p:sp>
      <p:pic>
        <p:nvPicPr>
          <p:cNvPr id="235" name="Google Shape;235;p30"/>
          <p:cNvPicPr preferRelativeResize="0"/>
          <p:nvPr/>
        </p:nvPicPr>
        <p:blipFill>
          <a:blip r:embed="rId3">
            <a:alphaModFix/>
          </a:blip>
          <a:stretch>
            <a:fillRect/>
          </a:stretch>
        </p:blipFill>
        <p:spPr>
          <a:xfrm>
            <a:off x="4643100" y="1225225"/>
            <a:ext cx="4383300" cy="323774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1"/>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rPr>
              <a:t>Attendance</a:t>
            </a:r>
            <a:endParaRPr>
              <a:solidFill>
                <a:srgbClr val="FFFFFF"/>
              </a:solidFill>
            </a:endParaRPr>
          </a:p>
        </p:txBody>
      </p:sp>
      <p:sp>
        <p:nvSpPr>
          <p:cNvPr id="241" name="Google Shape;241;p31"/>
          <p:cNvSpPr txBox="1">
            <a:spLocks noGrp="1"/>
          </p:cNvSpPr>
          <p:nvPr>
            <p:ph type="body" idx="1"/>
          </p:nvPr>
        </p:nvSpPr>
        <p:spPr>
          <a:xfrm>
            <a:off x="311700" y="1883113"/>
            <a:ext cx="4065900" cy="19128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lnSpc>
                <a:spcPct val="200000"/>
              </a:lnSpc>
              <a:spcBef>
                <a:spcPts val="0"/>
              </a:spcBef>
              <a:spcAft>
                <a:spcPts val="0"/>
              </a:spcAft>
              <a:buClr>
                <a:srgbClr val="FFFFFF"/>
              </a:buClr>
              <a:buSzPts val="1400"/>
              <a:buChar char="➔"/>
            </a:pPr>
            <a:r>
              <a:rPr lang="en" sz="1400">
                <a:solidFill>
                  <a:srgbClr val="FFFFFF"/>
                </a:solidFill>
              </a:rPr>
              <a:t>2018-19 Season (still ongoing)</a:t>
            </a:r>
            <a:endParaRPr sz="1400">
              <a:solidFill>
                <a:srgbClr val="FFFFFF"/>
              </a:solidFill>
            </a:endParaRPr>
          </a:p>
          <a:p>
            <a:pPr marL="914400" lvl="1" indent="-292100" algn="l" rtl="0">
              <a:lnSpc>
                <a:spcPct val="200000"/>
              </a:lnSpc>
              <a:spcBef>
                <a:spcPts val="0"/>
              </a:spcBef>
              <a:spcAft>
                <a:spcPts val="0"/>
              </a:spcAft>
              <a:buClr>
                <a:srgbClr val="FFFFFF"/>
              </a:buClr>
              <a:buSzPts val="1000"/>
              <a:buChar char="◆"/>
            </a:pPr>
            <a:r>
              <a:rPr lang="en" sz="1000">
                <a:solidFill>
                  <a:srgbClr val="FFFFFF"/>
                </a:solidFill>
              </a:rPr>
              <a:t>Total Attendance: 666,852</a:t>
            </a:r>
            <a:endParaRPr sz="1000">
              <a:solidFill>
                <a:srgbClr val="FFFFFF"/>
              </a:solidFill>
            </a:endParaRPr>
          </a:p>
          <a:p>
            <a:pPr marL="914400" lvl="1" indent="-292100" algn="l" rtl="0">
              <a:lnSpc>
                <a:spcPct val="200000"/>
              </a:lnSpc>
              <a:spcBef>
                <a:spcPts val="0"/>
              </a:spcBef>
              <a:spcAft>
                <a:spcPts val="0"/>
              </a:spcAft>
              <a:buClr>
                <a:srgbClr val="FFFFFF"/>
              </a:buClr>
              <a:buSzPts val="1000"/>
              <a:buChar char="◆"/>
            </a:pPr>
            <a:r>
              <a:rPr lang="en" sz="1000">
                <a:solidFill>
                  <a:srgbClr val="FFFFFF"/>
                </a:solidFill>
              </a:rPr>
              <a:t>Average Attendance per game: 19,613</a:t>
            </a:r>
            <a:endParaRPr sz="1000">
              <a:solidFill>
                <a:srgbClr val="FFFFFF"/>
              </a:solidFill>
            </a:endParaRPr>
          </a:p>
          <a:p>
            <a:pPr marL="914400" lvl="1" indent="-292100" algn="l" rtl="0">
              <a:lnSpc>
                <a:spcPct val="200000"/>
              </a:lnSpc>
              <a:spcBef>
                <a:spcPts val="0"/>
              </a:spcBef>
              <a:spcAft>
                <a:spcPts val="0"/>
              </a:spcAft>
              <a:buClr>
                <a:srgbClr val="FFFFFF"/>
              </a:buClr>
              <a:buSzPts val="1000"/>
              <a:buChar char="◆"/>
            </a:pPr>
            <a:r>
              <a:rPr lang="en" sz="1000">
                <a:solidFill>
                  <a:srgbClr val="FFFFFF"/>
                </a:solidFill>
              </a:rPr>
              <a:t>5th in the NBA (more than the Warriors!!)</a:t>
            </a:r>
            <a:endParaRPr sz="1000">
              <a:solidFill>
                <a:srgbClr val="FFFFFF"/>
              </a:solidFill>
            </a:endParaRPr>
          </a:p>
          <a:p>
            <a:pPr marL="457200" lvl="0" indent="-317500" algn="l" rtl="0">
              <a:lnSpc>
                <a:spcPct val="200000"/>
              </a:lnSpc>
              <a:spcBef>
                <a:spcPts val="0"/>
              </a:spcBef>
              <a:spcAft>
                <a:spcPts val="0"/>
              </a:spcAft>
              <a:buClr>
                <a:srgbClr val="FFFFFF"/>
              </a:buClr>
              <a:buSzPts val="1400"/>
              <a:buChar char="➔"/>
            </a:pPr>
            <a:r>
              <a:rPr lang="en" sz="1400">
                <a:solidFill>
                  <a:srgbClr val="FFFFFF"/>
                </a:solidFill>
              </a:rPr>
              <a:t>Past Attendances on graph shown</a:t>
            </a:r>
            <a:endParaRPr sz="1400">
              <a:solidFill>
                <a:srgbClr val="FFFFFF"/>
              </a:solidFill>
            </a:endParaRPr>
          </a:p>
        </p:txBody>
      </p:sp>
      <p:pic>
        <p:nvPicPr>
          <p:cNvPr id="242" name="Google Shape;242;p31"/>
          <p:cNvPicPr preferRelativeResize="0"/>
          <p:nvPr/>
        </p:nvPicPr>
        <p:blipFill>
          <a:blip r:embed="rId3">
            <a:alphaModFix/>
          </a:blip>
          <a:stretch>
            <a:fillRect/>
          </a:stretch>
        </p:blipFill>
        <p:spPr>
          <a:xfrm>
            <a:off x="4556125" y="1382200"/>
            <a:ext cx="4461600" cy="291461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311700" y="228875"/>
            <a:ext cx="8520600" cy="831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chemeClr val="lt1"/>
                </a:solidFill>
              </a:rPr>
              <a:t>Presentation Contents</a:t>
            </a:r>
            <a:endParaRPr>
              <a:solidFill>
                <a:schemeClr val="lt1"/>
              </a:solidFill>
            </a:endParaRPr>
          </a:p>
        </p:txBody>
      </p:sp>
      <p:sp>
        <p:nvSpPr>
          <p:cNvPr id="74" name="Google Shape;74;p14"/>
          <p:cNvSpPr txBox="1">
            <a:spLocks noGrp="1"/>
          </p:cNvSpPr>
          <p:nvPr>
            <p:ph type="body" idx="1"/>
          </p:nvPr>
        </p:nvSpPr>
        <p:spPr>
          <a:xfrm>
            <a:off x="311700" y="1225225"/>
            <a:ext cx="3960900" cy="36975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457200" lvl="0" indent="-304800" algn="l" rtl="0">
              <a:spcBef>
                <a:spcPts val="0"/>
              </a:spcBef>
              <a:spcAft>
                <a:spcPts val="0"/>
              </a:spcAft>
              <a:buClr>
                <a:schemeClr val="lt1"/>
              </a:buClr>
              <a:buSzPts val="1200"/>
              <a:buAutoNum type="arabicPeriod"/>
            </a:pPr>
            <a:r>
              <a:rPr lang="en" sz="1200">
                <a:solidFill>
                  <a:schemeClr val="lt1"/>
                </a:solidFill>
              </a:rPr>
              <a:t>Introduction</a:t>
            </a:r>
            <a:endParaRPr sz="1200">
              <a:solidFill>
                <a:schemeClr val="lt1"/>
              </a:solidFill>
            </a:endParaRPr>
          </a:p>
          <a:p>
            <a:pPr marL="914400" lvl="1" indent="-304800" algn="l" rtl="0">
              <a:spcBef>
                <a:spcPts val="0"/>
              </a:spcBef>
              <a:spcAft>
                <a:spcPts val="0"/>
              </a:spcAft>
              <a:buClr>
                <a:schemeClr val="lt1"/>
              </a:buClr>
              <a:buSzPts val="1200"/>
              <a:buAutoNum type="alphaLcPeriod"/>
            </a:pPr>
            <a:r>
              <a:rPr lang="en" sz="1200">
                <a:solidFill>
                  <a:schemeClr val="lt1"/>
                </a:solidFill>
              </a:rPr>
              <a:t>Mission Statement </a:t>
            </a:r>
            <a:endParaRPr sz="1200">
              <a:solidFill>
                <a:schemeClr val="lt1"/>
              </a:solidFill>
            </a:endParaRPr>
          </a:p>
          <a:p>
            <a:pPr marL="914400" lvl="1" indent="-304800" algn="l" rtl="0">
              <a:spcBef>
                <a:spcPts val="0"/>
              </a:spcBef>
              <a:spcAft>
                <a:spcPts val="0"/>
              </a:spcAft>
              <a:buClr>
                <a:schemeClr val="lt1"/>
              </a:buClr>
              <a:buSzPts val="1200"/>
              <a:buAutoNum type="alphaLcPeriod"/>
            </a:pPr>
            <a:r>
              <a:rPr lang="en" sz="1200">
                <a:solidFill>
                  <a:schemeClr val="lt1"/>
                </a:solidFill>
              </a:rPr>
              <a:t>Background Information</a:t>
            </a:r>
            <a:endParaRPr sz="1200">
              <a:solidFill>
                <a:schemeClr val="lt1"/>
              </a:solidFill>
            </a:endParaRPr>
          </a:p>
          <a:p>
            <a:pPr marL="914400" lvl="1" indent="-304800" algn="l" rtl="0">
              <a:spcBef>
                <a:spcPts val="0"/>
              </a:spcBef>
              <a:spcAft>
                <a:spcPts val="0"/>
              </a:spcAft>
              <a:buClr>
                <a:schemeClr val="lt1"/>
              </a:buClr>
              <a:buSzPts val="1200"/>
              <a:buAutoNum type="alphaLcPeriod"/>
            </a:pPr>
            <a:r>
              <a:rPr lang="en" sz="1200">
                <a:solidFill>
                  <a:schemeClr val="lt1"/>
                </a:solidFill>
              </a:rPr>
              <a:t>Brief History</a:t>
            </a:r>
            <a:endParaRPr sz="1200">
              <a:solidFill>
                <a:schemeClr val="lt1"/>
              </a:solidFill>
            </a:endParaRPr>
          </a:p>
          <a:p>
            <a:pPr marL="914400" lvl="1" indent="-304800" algn="l" rtl="0">
              <a:spcBef>
                <a:spcPts val="0"/>
              </a:spcBef>
              <a:spcAft>
                <a:spcPts val="0"/>
              </a:spcAft>
              <a:buClr>
                <a:schemeClr val="lt1"/>
              </a:buClr>
              <a:buSzPts val="1200"/>
              <a:buAutoNum type="alphaLcPeriod"/>
            </a:pPr>
            <a:r>
              <a:rPr lang="en" sz="1200">
                <a:solidFill>
                  <a:schemeClr val="lt1"/>
                </a:solidFill>
              </a:rPr>
              <a:t>Timeline</a:t>
            </a:r>
            <a:endParaRPr sz="1200">
              <a:solidFill>
                <a:schemeClr val="lt1"/>
              </a:solidFill>
            </a:endParaRPr>
          </a:p>
          <a:p>
            <a:pPr marL="457200" lvl="0" indent="-304800" algn="l" rtl="0">
              <a:spcBef>
                <a:spcPts val="0"/>
              </a:spcBef>
              <a:spcAft>
                <a:spcPts val="0"/>
              </a:spcAft>
              <a:buClr>
                <a:schemeClr val="lt1"/>
              </a:buClr>
              <a:buSzPts val="1200"/>
              <a:buAutoNum type="arabicPeriod"/>
            </a:pPr>
            <a:r>
              <a:rPr lang="en" sz="1200">
                <a:solidFill>
                  <a:schemeClr val="lt1"/>
                </a:solidFill>
              </a:rPr>
              <a:t>Current Status</a:t>
            </a:r>
            <a:endParaRPr sz="1200">
              <a:solidFill>
                <a:schemeClr val="lt1"/>
              </a:solidFill>
            </a:endParaRPr>
          </a:p>
          <a:p>
            <a:pPr marL="914400" lvl="1" indent="-304800" algn="l" rtl="0">
              <a:spcBef>
                <a:spcPts val="0"/>
              </a:spcBef>
              <a:spcAft>
                <a:spcPts val="0"/>
              </a:spcAft>
              <a:buClr>
                <a:schemeClr val="lt1"/>
              </a:buClr>
              <a:buSzPts val="1200"/>
              <a:buAutoNum type="alphaLcPeriod"/>
            </a:pPr>
            <a:r>
              <a:rPr lang="en" sz="1200">
                <a:solidFill>
                  <a:schemeClr val="lt1"/>
                </a:solidFill>
              </a:rPr>
              <a:t>Company Overview</a:t>
            </a:r>
            <a:endParaRPr sz="1200">
              <a:solidFill>
                <a:schemeClr val="lt1"/>
              </a:solidFill>
            </a:endParaRPr>
          </a:p>
          <a:p>
            <a:pPr marL="914400" lvl="1" indent="-304800" algn="l" rtl="0">
              <a:spcBef>
                <a:spcPts val="0"/>
              </a:spcBef>
              <a:spcAft>
                <a:spcPts val="0"/>
              </a:spcAft>
              <a:buClr>
                <a:schemeClr val="lt1"/>
              </a:buClr>
              <a:buSzPts val="1200"/>
              <a:buAutoNum type="alphaLcPeriod"/>
            </a:pPr>
            <a:r>
              <a:rPr lang="en" sz="1200">
                <a:solidFill>
                  <a:schemeClr val="lt1"/>
                </a:solidFill>
              </a:rPr>
              <a:t>Players</a:t>
            </a:r>
            <a:endParaRPr sz="1200">
              <a:solidFill>
                <a:schemeClr val="lt1"/>
              </a:solidFill>
            </a:endParaRPr>
          </a:p>
          <a:p>
            <a:pPr marL="914400" lvl="1" indent="-304800" algn="l" rtl="0">
              <a:spcBef>
                <a:spcPts val="0"/>
              </a:spcBef>
              <a:spcAft>
                <a:spcPts val="0"/>
              </a:spcAft>
              <a:buClr>
                <a:schemeClr val="lt1"/>
              </a:buClr>
              <a:buSzPts val="1200"/>
              <a:buAutoNum type="alphaLcPeriod"/>
            </a:pPr>
            <a:r>
              <a:rPr lang="en" sz="1200">
                <a:solidFill>
                  <a:schemeClr val="lt1"/>
                </a:solidFill>
              </a:rPr>
              <a:t>Coaching Staff and Executives</a:t>
            </a:r>
            <a:endParaRPr sz="1200">
              <a:solidFill>
                <a:schemeClr val="lt1"/>
              </a:solidFill>
            </a:endParaRPr>
          </a:p>
          <a:p>
            <a:pPr marL="914400" lvl="1" indent="-304800" algn="l" rtl="0">
              <a:spcBef>
                <a:spcPts val="0"/>
              </a:spcBef>
              <a:spcAft>
                <a:spcPts val="0"/>
              </a:spcAft>
              <a:buClr>
                <a:schemeClr val="lt1"/>
              </a:buClr>
              <a:buSzPts val="1200"/>
              <a:buAutoNum type="alphaLcPeriod"/>
            </a:pPr>
            <a:r>
              <a:rPr lang="en" sz="1200">
                <a:solidFill>
                  <a:schemeClr val="lt1"/>
                </a:solidFill>
              </a:rPr>
              <a:t>Arena</a:t>
            </a:r>
            <a:endParaRPr sz="1200">
              <a:solidFill>
                <a:schemeClr val="lt1"/>
              </a:solidFill>
            </a:endParaRPr>
          </a:p>
          <a:p>
            <a:pPr marL="914400" lvl="1" indent="-304800" algn="l" rtl="0">
              <a:spcBef>
                <a:spcPts val="0"/>
              </a:spcBef>
              <a:spcAft>
                <a:spcPts val="0"/>
              </a:spcAft>
              <a:buClr>
                <a:schemeClr val="lt1"/>
              </a:buClr>
              <a:buSzPts val="1200"/>
              <a:buAutoNum type="alphaLcPeriod"/>
            </a:pPr>
            <a:r>
              <a:rPr lang="en" sz="1200">
                <a:solidFill>
                  <a:schemeClr val="lt1"/>
                </a:solidFill>
              </a:rPr>
              <a:t>Promotions</a:t>
            </a:r>
            <a:endParaRPr sz="1200">
              <a:solidFill>
                <a:schemeClr val="lt1"/>
              </a:solidFill>
            </a:endParaRPr>
          </a:p>
          <a:p>
            <a:pPr marL="914400" lvl="1" indent="-304800" algn="l" rtl="0">
              <a:spcBef>
                <a:spcPts val="0"/>
              </a:spcBef>
              <a:spcAft>
                <a:spcPts val="0"/>
              </a:spcAft>
              <a:buClr>
                <a:schemeClr val="lt1"/>
              </a:buClr>
              <a:buSzPts val="1200"/>
              <a:buAutoNum type="alphaLcPeriod"/>
            </a:pPr>
            <a:r>
              <a:rPr lang="en" sz="1200">
                <a:solidFill>
                  <a:schemeClr val="lt1"/>
                </a:solidFill>
              </a:rPr>
              <a:t>Stakeholders and Sponsors</a:t>
            </a:r>
            <a:endParaRPr sz="1200">
              <a:solidFill>
                <a:schemeClr val="lt1"/>
              </a:solidFill>
            </a:endParaRPr>
          </a:p>
          <a:p>
            <a:pPr marL="457200" lvl="0" indent="-304800" algn="l" rtl="0">
              <a:spcBef>
                <a:spcPts val="0"/>
              </a:spcBef>
              <a:spcAft>
                <a:spcPts val="0"/>
              </a:spcAft>
              <a:buClr>
                <a:schemeClr val="lt1"/>
              </a:buClr>
              <a:buSzPts val="1200"/>
              <a:buAutoNum type="arabicPeriod"/>
            </a:pPr>
            <a:r>
              <a:rPr lang="en" sz="1200">
                <a:solidFill>
                  <a:schemeClr val="lt1"/>
                </a:solidFill>
              </a:rPr>
              <a:t>Situational Analysis</a:t>
            </a:r>
            <a:endParaRPr sz="1200">
              <a:solidFill>
                <a:schemeClr val="lt1"/>
              </a:solidFill>
            </a:endParaRPr>
          </a:p>
          <a:p>
            <a:pPr marL="914400" lvl="1" indent="-304800" algn="l" rtl="0">
              <a:spcBef>
                <a:spcPts val="0"/>
              </a:spcBef>
              <a:spcAft>
                <a:spcPts val="0"/>
              </a:spcAft>
              <a:buClr>
                <a:schemeClr val="lt1"/>
              </a:buClr>
              <a:buSzPts val="1200"/>
              <a:buAutoNum type="alphaLcPeriod"/>
            </a:pPr>
            <a:r>
              <a:rPr lang="en" sz="1200">
                <a:solidFill>
                  <a:schemeClr val="lt1"/>
                </a:solidFill>
              </a:rPr>
              <a:t>City Demographics</a:t>
            </a:r>
            <a:endParaRPr sz="1200">
              <a:solidFill>
                <a:schemeClr val="lt1"/>
              </a:solidFill>
            </a:endParaRPr>
          </a:p>
          <a:p>
            <a:pPr marL="914400" lvl="1" indent="-304800" algn="l" rtl="0">
              <a:spcBef>
                <a:spcPts val="0"/>
              </a:spcBef>
              <a:spcAft>
                <a:spcPts val="0"/>
              </a:spcAft>
              <a:buClr>
                <a:schemeClr val="lt1"/>
              </a:buClr>
              <a:buSzPts val="1200"/>
              <a:buAutoNum type="alphaLcPeriod"/>
            </a:pPr>
            <a:r>
              <a:rPr lang="en" sz="1200">
                <a:solidFill>
                  <a:schemeClr val="lt1"/>
                </a:solidFill>
              </a:rPr>
              <a:t>Fan Demographics</a:t>
            </a:r>
            <a:endParaRPr sz="1200">
              <a:solidFill>
                <a:schemeClr val="lt1"/>
              </a:solidFill>
            </a:endParaRPr>
          </a:p>
          <a:p>
            <a:pPr marL="914400" lvl="1" indent="-304800" algn="l" rtl="0">
              <a:spcBef>
                <a:spcPts val="0"/>
              </a:spcBef>
              <a:spcAft>
                <a:spcPts val="0"/>
              </a:spcAft>
              <a:buClr>
                <a:schemeClr val="lt1"/>
              </a:buClr>
              <a:buSzPts val="1200"/>
              <a:buAutoNum type="alphaLcPeriod"/>
            </a:pPr>
            <a:r>
              <a:rPr lang="en" sz="1200">
                <a:solidFill>
                  <a:schemeClr val="lt1"/>
                </a:solidFill>
              </a:rPr>
              <a:t>Income</a:t>
            </a:r>
            <a:endParaRPr sz="1200">
              <a:solidFill>
                <a:schemeClr val="lt1"/>
              </a:solidFill>
            </a:endParaRPr>
          </a:p>
          <a:p>
            <a:pPr marL="914400" lvl="1" indent="-304800" algn="l" rtl="0">
              <a:spcBef>
                <a:spcPts val="0"/>
              </a:spcBef>
              <a:spcAft>
                <a:spcPts val="0"/>
              </a:spcAft>
              <a:buClr>
                <a:schemeClr val="lt1"/>
              </a:buClr>
              <a:buSzPts val="1200"/>
              <a:buAutoNum type="alphaLcPeriod"/>
            </a:pPr>
            <a:r>
              <a:rPr lang="en" sz="1200">
                <a:solidFill>
                  <a:schemeClr val="lt1"/>
                </a:solidFill>
              </a:rPr>
              <a:t>Attendance</a:t>
            </a:r>
            <a:endParaRPr sz="1200">
              <a:solidFill>
                <a:schemeClr val="lt1"/>
              </a:solidFill>
            </a:endParaRPr>
          </a:p>
          <a:p>
            <a:pPr marL="0" lvl="0" indent="0" algn="l" rtl="0">
              <a:spcBef>
                <a:spcPts val="1600"/>
              </a:spcBef>
              <a:spcAft>
                <a:spcPts val="1600"/>
              </a:spcAft>
              <a:buNone/>
            </a:pPr>
            <a:endParaRPr sz="1200">
              <a:solidFill>
                <a:schemeClr val="lt1"/>
              </a:solidFill>
            </a:endParaRPr>
          </a:p>
        </p:txBody>
      </p:sp>
      <p:sp>
        <p:nvSpPr>
          <p:cNvPr id="75" name="Google Shape;75;p14"/>
          <p:cNvSpPr txBox="1">
            <a:spLocks noGrp="1"/>
          </p:cNvSpPr>
          <p:nvPr>
            <p:ph type="body" idx="1"/>
          </p:nvPr>
        </p:nvSpPr>
        <p:spPr>
          <a:xfrm>
            <a:off x="4695600" y="1225225"/>
            <a:ext cx="3960900" cy="36975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457200" lvl="0" indent="-304800" algn="l" rtl="0">
              <a:spcBef>
                <a:spcPts val="0"/>
              </a:spcBef>
              <a:spcAft>
                <a:spcPts val="0"/>
              </a:spcAft>
              <a:buClr>
                <a:schemeClr val="lt1"/>
              </a:buClr>
              <a:buSzPts val="1200"/>
              <a:buAutoNum type="arabicParenR" startAt="3"/>
            </a:pPr>
            <a:r>
              <a:rPr lang="en" sz="1200">
                <a:solidFill>
                  <a:schemeClr val="lt1"/>
                </a:solidFill>
              </a:rPr>
              <a:t>Situational Analysis (cont.)</a:t>
            </a:r>
            <a:endParaRPr sz="1200">
              <a:solidFill>
                <a:schemeClr val="lt1"/>
              </a:solidFill>
            </a:endParaRPr>
          </a:p>
          <a:p>
            <a:pPr marL="914400" lvl="1" indent="-304800" algn="l" rtl="0">
              <a:spcBef>
                <a:spcPts val="0"/>
              </a:spcBef>
              <a:spcAft>
                <a:spcPts val="0"/>
              </a:spcAft>
              <a:buClr>
                <a:schemeClr val="lt1"/>
              </a:buClr>
              <a:buSzPts val="1200"/>
              <a:buAutoNum type="alphaLcParenR" startAt="5"/>
            </a:pPr>
            <a:r>
              <a:rPr lang="en" sz="1200">
                <a:solidFill>
                  <a:schemeClr val="lt1"/>
                </a:solidFill>
              </a:rPr>
              <a:t>Social Media </a:t>
            </a:r>
            <a:endParaRPr sz="1200">
              <a:solidFill>
                <a:schemeClr val="lt1"/>
              </a:solidFill>
            </a:endParaRPr>
          </a:p>
          <a:p>
            <a:pPr marL="914400" lvl="1" indent="-304800" algn="l" rtl="0">
              <a:spcBef>
                <a:spcPts val="0"/>
              </a:spcBef>
              <a:spcAft>
                <a:spcPts val="0"/>
              </a:spcAft>
              <a:buClr>
                <a:schemeClr val="lt1"/>
              </a:buClr>
              <a:buSzPts val="1200"/>
              <a:buAutoNum type="alphaLcParenR" startAt="5"/>
            </a:pPr>
            <a:r>
              <a:rPr lang="en" sz="1200">
                <a:solidFill>
                  <a:schemeClr val="lt1"/>
                </a:solidFill>
              </a:rPr>
              <a:t>Employees </a:t>
            </a:r>
            <a:endParaRPr sz="1200">
              <a:solidFill>
                <a:schemeClr val="lt1"/>
              </a:solidFill>
            </a:endParaRPr>
          </a:p>
          <a:p>
            <a:pPr marL="914400" lvl="1" indent="-304800" algn="l" rtl="0">
              <a:spcBef>
                <a:spcPts val="0"/>
              </a:spcBef>
              <a:spcAft>
                <a:spcPts val="0"/>
              </a:spcAft>
              <a:buClr>
                <a:schemeClr val="lt1"/>
              </a:buClr>
              <a:buSzPts val="1200"/>
              <a:buAutoNum type="alphaLcParenR" startAt="5"/>
            </a:pPr>
            <a:r>
              <a:rPr lang="en" sz="1200">
                <a:solidFill>
                  <a:schemeClr val="lt1"/>
                </a:solidFill>
              </a:rPr>
              <a:t>Budget and Finances </a:t>
            </a:r>
            <a:endParaRPr sz="1200">
              <a:solidFill>
                <a:schemeClr val="lt1"/>
              </a:solidFill>
            </a:endParaRPr>
          </a:p>
          <a:p>
            <a:pPr marL="914400" lvl="1" indent="-304800" algn="l" rtl="0">
              <a:spcBef>
                <a:spcPts val="0"/>
              </a:spcBef>
              <a:spcAft>
                <a:spcPts val="0"/>
              </a:spcAft>
              <a:buClr>
                <a:schemeClr val="lt1"/>
              </a:buClr>
              <a:buSzPts val="1200"/>
              <a:buAutoNum type="alphaLcParenR" startAt="5"/>
            </a:pPr>
            <a:r>
              <a:rPr lang="en" sz="1200">
                <a:solidFill>
                  <a:schemeClr val="lt1"/>
                </a:solidFill>
              </a:rPr>
              <a:t>Tickets</a:t>
            </a:r>
            <a:endParaRPr sz="1200">
              <a:solidFill>
                <a:schemeClr val="lt1"/>
              </a:solidFill>
            </a:endParaRPr>
          </a:p>
          <a:p>
            <a:pPr marL="457200" lvl="0" indent="-304800" algn="l" rtl="0">
              <a:spcBef>
                <a:spcPts val="0"/>
              </a:spcBef>
              <a:spcAft>
                <a:spcPts val="0"/>
              </a:spcAft>
              <a:buClr>
                <a:schemeClr val="lt1"/>
              </a:buClr>
              <a:buSzPts val="1200"/>
              <a:buAutoNum type="arabicParenR" startAt="3"/>
            </a:pPr>
            <a:r>
              <a:rPr lang="en" sz="1200">
                <a:solidFill>
                  <a:schemeClr val="lt1"/>
                </a:solidFill>
              </a:rPr>
              <a:t>SWOT Analysis</a:t>
            </a:r>
            <a:endParaRPr sz="1200">
              <a:solidFill>
                <a:schemeClr val="lt1"/>
              </a:solidFill>
            </a:endParaRPr>
          </a:p>
          <a:p>
            <a:pPr marL="914400" lvl="1" indent="-304800" algn="l" rtl="0">
              <a:spcBef>
                <a:spcPts val="0"/>
              </a:spcBef>
              <a:spcAft>
                <a:spcPts val="0"/>
              </a:spcAft>
              <a:buClr>
                <a:schemeClr val="lt1"/>
              </a:buClr>
              <a:buSzPts val="1200"/>
              <a:buAutoNum type="alphaLcParenR" startAt="5"/>
            </a:pPr>
            <a:r>
              <a:rPr lang="en" sz="1200">
                <a:solidFill>
                  <a:schemeClr val="lt1"/>
                </a:solidFill>
              </a:rPr>
              <a:t>Internal and External Factors</a:t>
            </a:r>
            <a:endParaRPr sz="1200">
              <a:solidFill>
                <a:schemeClr val="lt1"/>
              </a:solidFill>
            </a:endParaRPr>
          </a:p>
          <a:p>
            <a:pPr marL="914400" lvl="1" indent="-304800" algn="l" rtl="0">
              <a:spcBef>
                <a:spcPts val="0"/>
              </a:spcBef>
              <a:spcAft>
                <a:spcPts val="0"/>
              </a:spcAft>
              <a:buClr>
                <a:schemeClr val="lt1"/>
              </a:buClr>
              <a:buSzPts val="1200"/>
              <a:buAutoNum type="alphaLcParenR" startAt="5"/>
            </a:pPr>
            <a:r>
              <a:rPr lang="en" sz="1200">
                <a:solidFill>
                  <a:schemeClr val="lt1"/>
                </a:solidFill>
              </a:rPr>
              <a:t>Competitors </a:t>
            </a:r>
            <a:endParaRPr sz="1200">
              <a:solidFill>
                <a:schemeClr val="lt1"/>
              </a:solidFill>
            </a:endParaRPr>
          </a:p>
          <a:p>
            <a:pPr marL="457200" lvl="0" indent="-304800" algn="l" rtl="0">
              <a:spcBef>
                <a:spcPts val="0"/>
              </a:spcBef>
              <a:spcAft>
                <a:spcPts val="0"/>
              </a:spcAft>
              <a:buClr>
                <a:schemeClr val="lt1"/>
              </a:buClr>
              <a:buSzPts val="1200"/>
              <a:buAutoNum type="arabicPeriod" startAt="4"/>
            </a:pPr>
            <a:r>
              <a:rPr lang="en" sz="1200">
                <a:solidFill>
                  <a:schemeClr val="lt1"/>
                </a:solidFill>
              </a:rPr>
              <a:t>Marketing Objectives</a:t>
            </a:r>
            <a:endParaRPr sz="1200">
              <a:solidFill>
                <a:schemeClr val="lt1"/>
              </a:solidFill>
            </a:endParaRPr>
          </a:p>
          <a:p>
            <a:pPr marL="914400" lvl="1" indent="-304800" algn="l" rtl="0">
              <a:spcBef>
                <a:spcPts val="0"/>
              </a:spcBef>
              <a:spcAft>
                <a:spcPts val="0"/>
              </a:spcAft>
              <a:buClr>
                <a:schemeClr val="lt1"/>
              </a:buClr>
              <a:buSzPts val="1200"/>
              <a:buAutoNum type="alphaLcPeriod"/>
            </a:pPr>
            <a:r>
              <a:rPr lang="en" sz="1200">
                <a:solidFill>
                  <a:schemeClr val="lt1"/>
                </a:solidFill>
              </a:rPr>
              <a:t>Action Plan</a:t>
            </a:r>
            <a:endParaRPr sz="1200">
              <a:solidFill>
                <a:schemeClr val="lt1"/>
              </a:solidFill>
            </a:endParaRPr>
          </a:p>
          <a:p>
            <a:pPr marL="914400" lvl="1" indent="-304800" algn="l" rtl="0">
              <a:spcBef>
                <a:spcPts val="0"/>
              </a:spcBef>
              <a:spcAft>
                <a:spcPts val="0"/>
              </a:spcAft>
              <a:buClr>
                <a:schemeClr val="lt1"/>
              </a:buClr>
              <a:buSzPts val="1200"/>
              <a:buAutoNum type="alphaLcPeriod"/>
            </a:pPr>
            <a:r>
              <a:rPr lang="en" sz="1200">
                <a:solidFill>
                  <a:schemeClr val="lt1"/>
                </a:solidFill>
              </a:rPr>
              <a:t>Target Audience</a:t>
            </a:r>
            <a:endParaRPr sz="1200">
              <a:solidFill>
                <a:schemeClr val="lt1"/>
              </a:solidFill>
            </a:endParaRPr>
          </a:p>
          <a:p>
            <a:pPr marL="914400" lvl="1" indent="-304800" algn="l" rtl="0">
              <a:spcBef>
                <a:spcPts val="0"/>
              </a:spcBef>
              <a:spcAft>
                <a:spcPts val="0"/>
              </a:spcAft>
              <a:buClr>
                <a:schemeClr val="lt1"/>
              </a:buClr>
              <a:buSzPts val="1200"/>
              <a:buAutoNum type="alphaLcPeriod"/>
            </a:pPr>
            <a:r>
              <a:rPr lang="en" sz="1200">
                <a:solidFill>
                  <a:schemeClr val="lt1"/>
                </a:solidFill>
              </a:rPr>
              <a:t>Promotion Ideas</a:t>
            </a:r>
            <a:endParaRPr sz="1200">
              <a:solidFill>
                <a:schemeClr val="lt1"/>
              </a:solidFill>
            </a:endParaRPr>
          </a:p>
          <a:p>
            <a:pPr marL="457200" lvl="0" indent="-304800" algn="l" rtl="0">
              <a:spcBef>
                <a:spcPts val="0"/>
              </a:spcBef>
              <a:spcAft>
                <a:spcPts val="0"/>
              </a:spcAft>
              <a:buClr>
                <a:schemeClr val="lt1"/>
              </a:buClr>
              <a:buSzPts val="1200"/>
              <a:buAutoNum type="arabicPeriod" startAt="4"/>
            </a:pPr>
            <a:r>
              <a:rPr lang="en" sz="1200">
                <a:solidFill>
                  <a:schemeClr val="lt1"/>
                </a:solidFill>
              </a:rPr>
              <a:t>Conclusion</a:t>
            </a:r>
            <a:endParaRPr sz="1200">
              <a:solidFill>
                <a:schemeClr val="lt1"/>
              </a:solidFill>
            </a:endParaRPr>
          </a:p>
          <a:p>
            <a:pPr marL="914400" lvl="1" indent="-304800" algn="l" rtl="0">
              <a:spcBef>
                <a:spcPts val="0"/>
              </a:spcBef>
              <a:spcAft>
                <a:spcPts val="0"/>
              </a:spcAft>
              <a:buClr>
                <a:schemeClr val="lt1"/>
              </a:buClr>
              <a:buSzPts val="1200"/>
              <a:buAutoNum type="alphaLcPeriod"/>
            </a:pPr>
            <a:r>
              <a:rPr lang="en" sz="1200">
                <a:solidFill>
                  <a:schemeClr val="lt1"/>
                </a:solidFill>
              </a:rPr>
              <a:t>Goals</a:t>
            </a:r>
            <a:endParaRPr sz="1200">
              <a:solidFill>
                <a:schemeClr val="lt1"/>
              </a:solidFill>
            </a:endParaRPr>
          </a:p>
          <a:p>
            <a:pPr marL="914400" lvl="1" indent="-304800" algn="l" rtl="0">
              <a:spcBef>
                <a:spcPts val="0"/>
              </a:spcBef>
              <a:spcAft>
                <a:spcPts val="0"/>
              </a:spcAft>
              <a:buClr>
                <a:schemeClr val="lt1"/>
              </a:buClr>
              <a:buSzPts val="1200"/>
              <a:buAutoNum type="alphaLcPeriod"/>
            </a:pPr>
            <a:r>
              <a:rPr lang="en" sz="1200">
                <a:solidFill>
                  <a:schemeClr val="lt1"/>
                </a:solidFill>
              </a:rPr>
              <a:t>Executive Summary</a:t>
            </a:r>
            <a:endParaRPr sz="1200">
              <a:solidFill>
                <a:schemeClr val="lt1"/>
              </a:solidFill>
            </a:endParaRPr>
          </a:p>
          <a:p>
            <a:pPr marL="457200" lvl="0" indent="-304800" algn="l" rtl="0">
              <a:spcBef>
                <a:spcPts val="0"/>
              </a:spcBef>
              <a:spcAft>
                <a:spcPts val="0"/>
              </a:spcAft>
              <a:buClr>
                <a:schemeClr val="lt1"/>
              </a:buClr>
              <a:buSzPts val="1200"/>
              <a:buAutoNum type="arabicPeriod" startAt="4"/>
            </a:pPr>
            <a:r>
              <a:rPr lang="en" sz="1200">
                <a:solidFill>
                  <a:schemeClr val="lt1"/>
                </a:solidFill>
              </a:rPr>
              <a:t>Bibliography</a:t>
            </a:r>
            <a:endParaRPr sz="1200">
              <a:solidFill>
                <a:schemeClr val="lt1"/>
              </a:solidFill>
            </a:endParaRPr>
          </a:p>
          <a:p>
            <a:pPr marL="0" lvl="0" indent="0" algn="l" rtl="0">
              <a:spcBef>
                <a:spcPts val="1600"/>
              </a:spcBef>
              <a:spcAft>
                <a:spcPts val="1600"/>
              </a:spcAft>
              <a:buNone/>
            </a:pPr>
            <a:endParaRPr>
              <a:solidFill>
                <a:schemeClr val="lt1"/>
              </a:solidFill>
            </a:endParaRPr>
          </a:p>
        </p:txBody>
      </p:sp>
      <p:pic>
        <p:nvPicPr>
          <p:cNvPr id="76" name="Google Shape;76;p14"/>
          <p:cNvPicPr preferRelativeResize="0"/>
          <p:nvPr/>
        </p:nvPicPr>
        <p:blipFill>
          <a:blip r:embed="rId3">
            <a:alphaModFix/>
          </a:blip>
          <a:stretch>
            <a:fillRect/>
          </a:stretch>
        </p:blipFill>
        <p:spPr>
          <a:xfrm>
            <a:off x="7671500" y="4158500"/>
            <a:ext cx="985000" cy="985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2"/>
          <p:cNvSpPr txBox="1">
            <a:spLocks noGrp="1"/>
          </p:cNvSpPr>
          <p:nvPr>
            <p:ph type="title"/>
          </p:nvPr>
        </p:nvSpPr>
        <p:spPr>
          <a:xfrm>
            <a:off x="207250" y="1982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rPr>
              <a:t>Social Media</a:t>
            </a:r>
            <a:endParaRPr>
              <a:solidFill>
                <a:srgbClr val="FFFFFF"/>
              </a:solidFill>
            </a:endParaRPr>
          </a:p>
        </p:txBody>
      </p:sp>
      <p:sp>
        <p:nvSpPr>
          <p:cNvPr id="248" name="Google Shape;248;p32"/>
          <p:cNvSpPr txBox="1">
            <a:spLocks noGrp="1"/>
          </p:cNvSpPr>
          <p:nvPr>
            <p:ph type="body" idx="1"/>
          </p:nvPr>
        </p:nvSpPr>
        <p:spPr>
          <a:xfrm>
            <a:off x="294300" y="978925"/>
            <a:ext cx="3978900" cy="25284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rgbClr val="FFFFFF"/>
              </a:buClr>
              <a:buSzPts val="1400"/>
              <a:buChar char="➔"/>
            </a:pPr>
            <a:r>
              <a:rPr lang="en" sz="1400">
                <a:solidFill>
                  <a:srgbClr val="FFFFFF"/>
                </a:solidFill>
              </a:rPr>
              <a:t>Instagram: 3.2M Followers</a:t>
            </a:r>
            <a:endParaRPr sz="1400">
              <a:solidFill>
                <a:srgbClr val="FFFFFF"/>
              </a:solidFill>
            </a:endParaRPr>
          </a:p>
          <a:p>
            <a:pPr marL="914400" lvl="1" indent="-292100" algn="l" rtl="0">
              <a:lnSpc>
                <a:spcPct val="150000"/>
              </a:lnSpc>
              <a:spcBef>
                <a:spcPts val="0"/>
              </a:spcBef>
              <a:spcAft>
                <a:spcPts val="0"/>
              </a:spcAft>
              <a:buClr>
                <a:srgbClr val="FFFFFF"/>
              </a:buClr>
              <a:buSzPts val="1000"/>
              <a:buChar char="◆"/>
            </a:pPr>
            <a:r>
              <a:rPr lang="en" sz="1000">
                <a:solidFill>
                  <a:srgbClr val="FFFFFF"/>
                </a:solidFill>
              </a:rPr>
              <a:t>NBA is top leading brand in USA on Instagram user engagement</a:t>
            </a:r>
            <a:endParaRPr sz="10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HEAT partnered with BeyondCurious and Built.io to create team’s mobile app</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Delivers a more user-friendly, personalized experience pre-game, in-game and post-game</a:t>
            </a:r>
            <a:endParaRPr sz="1400">
              <a:solidFill>
                <a:srgbClr val="FFFFFF"/>
              </a:solidFill>
            </a:endParaRPr>
          </a:p>
        </p:txBody>
      </p:sp>
      <p:pic>
        <p:nvPicPr>
          <p:cNvPr id="249" name="Google Shape;249;p32"/>
          <p:cNvPicPr preferRelativeResize="0"/>
          <p:nvPr/>
        </p:nvPicPr>
        <p:blipFill>
          <a:blip r:embed="rId3">
            <a:alphaModFix/>
          </a:blip>
          <a:stretch>
            <a:fillRect/>
          </a:stretch>
        </p:blipFill>
        <p:spPr>
          <a:xfrm>
            <a:off x="5329300" y="2851400"/>
            <a:ext cx="3701576" cy="2170026"/>
          </a:xfrm>
          <a:prstGeom prst="rect">
            <a:avLst/>
          </a:prstGeom>
          <a:noFill/>
          <a:ln>
            <a:noFill/>
          </a:ln>
        </p:spPr>
      </p:pic>
      <p:pic>
        <p:nvPicPr>
          <p:cNvPr id="250" name="Google Shape;250;p32"/>
          <p:cNvPicPr preferRelativeResize="0"/>
          <p:nvPr/>
        </p:nvPicPr>
        <p:blipFill>
          <a:blip r:embed="rId4">
            <a:alphaModFix/>
          </a:blip>
          <a:stretch>
            <a:fillRect/>
          </a:stretch>
        </p:blipFill>
        <p:spPr>
          <a:xfrm>
            <a:off x="4751875" y="85075"/>
            <a:ext cx="4278998" cy="2766326"/>
          </a:xfrm>
          <a:prstGeom prst="rect">
            <a:avLst/>
          </a:prstGeom>
          <a:noFill/>
          <a:ln>
            <a:noFill/>
          </a:ln>
        </p:spPr>
      </p:pic>
      <p:pic>
        <p:nvPicPr>
          <p:cNvPr id="251" name="Google Shape;251;p32"/>
          <p:cNvPicPr preferRelativeResize="0"/>
          <p:nvPr/>
        </p:nvPicPr>
        <p:blipFill>
          <a:blip r:embed="rId5">
            <a:alphaModFix/>
          </a:blip>
          <a:stretch>
            <a:fillRect/>
          </a:stretch>
        </p:blipFill>
        <p:spPr>
          <a:xfrm>
            <a:off x="4273205" y="2736763"/>
            <a:ext cx="1056100" cy="2284650"/>
          </a:xfrm>
          <a:prstGeom prst="rect">
            <a:avLst/>
          </a:prstGeom>
          <a:noFill/>
          <a:ln>
            <a:noFill/>
          </a:ln>
        </p:spPr>
      </p:pic>
      <p:pic>
        <p:nvPicPr>
          <p:cNvPr id="252" name="Google Shape;252;p32"/>
          <p:cNvPicPr preferRelativeResize="0"/>
          <p:nvPr/>
        </p:nvPicPr>
        <p:blipFill>
          <a:blip r:embed="rId6">
            <a:alphaModFix/>
          </a:blip>
          <a:stretch>
            <a:fillRect/>
          </a:stretch>
        </p:blipFill>
        <p:spPr>
          <a:xfrm>
            <a:off x="753738" y="3463450"/>
            <a:ext cx="3060002" cy="831300"/>
          </a:xfrm>
          <a:prstGeom prst="rect">
            <a:avLst/>
          </a:prstGeom>
          <a:noFill/>
          <a:ln>
            <a:noFill/>
          </a:ln>
        </p:spPr>
      </p:pic>
      <p:pic>
        <p:nvPicPr>
          <p:cNvPr id="253" name="Google Shape;253;p32"/>
          <p:cNvPicPr preferRelativeResize="0"/>
          <p:nvPr/>
        </p:nvPicPr>
        <p:blipFill>
          <a:blip r:embed="rId7">
            <a:alphaModFix/>
          </a:blip>
          <a:stretch>
            <a:fillRect/>
          </a:stretch>
        </p:blipFill>
        <p:spPr>
          <a:xfrm>
            <a:off x="1074875" y="4178775"/>
            <a:ext cx="2545597" cy="6116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3"/>
          <p:cNvSpPr txBox="1">
            <a:spLocks noGrp="1"/>
          </p:cNvSpPr>
          <p:nvPr>
            <p:ph type="title"/>
          </p:nvPr>
        </p:nvSpPr>
        <p:spPr>
          <a:xfrm>
            <a:off x="311700" y="107050"/>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rPr>
              <a:t>Employees</a:t>
            </a:r>
            <a:endParaRPr>
              <a:solidFill>
                <a:srgbClr val="FFFFFF"/>
              </a:solidFill>
            </a:endParaRPr>
          </a:p>
        </p:txBody>
      </p:sp>
      <p:sp>
        <p:nvSpPr>
          <p:cNvPr id="259" name="Google Shape;259;p33"/>
          <p:cNvSpPr txBox="1">
            <a:spLocks noGrp="1"/>
          </p:cNvSpPr>
          <p:nvPr>
            <p:ph type="body" idx="1"/>
          </p:nvPr>
        </p:nvSpPr>
        <p:spPr>
          <a:xfrm>
            <a:off x="311700" y="938350"/>
            <a:ext cx="8520600" cy="17073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rgbClr val="FFFFFF"/>
                </a:solidFill>
              </a:rPr>
              <a:t>“Through our doors walk the hardest-working, most talented, professional, innovative, and creative people in the sports and entertainment business. We're a championship-level organization from the front office to the back of house – and everywhere in between.” </a:t>
            </a:r>
            <a:r>
              <a:rPr lang="en" sz="1000">
                <a:solidFill>
                  <a:srgbClr val="FFFFFF"/>
                </a:solidFill>
              </a:rPr>
              <a:t>(</a:t>
            </a:r>
            <a:r>
              <a:rPr lang="en" sz="1000" u="sng">
                <a:solidFill>
                  <a:schemeClr val="hlink"/>
                </a:solidFill>
                <a:hlinkClick r:id="rId3"/>
              </a:rPr>
              <a:t>https://www.nba.com/heat/miami-heat-careers</a:t>
            </a:r>
            <a:r>
              <a:rPr lang="en" sz="1000">
                <a:solidFill>
                  <a:srgbClr val="FFFFFF"/>
                </a:solidFill>
              </a:rPr>
              <a:t>)</a:t>
            </a:r>
            <a:endParaRPr sz="1000">
              <a:solidFill>
                <a:srgbClr val="FFFFFF"/>
              </a:solidFill>
            </a:endParaRPr>
          </a:p>
          <a:p>
            <a:pPr marL="457200" lvl="0" indent="-317500" algn="l" rtl="0">
              <a:spcBef>
                <a:spcPts val="2300"/>
              </a:spcBef>
              <a:spcAft>
                <a:spcPts val="0"/>
              </a:spcAft>
              <a:buClr>
                <a:srgbClr val="FFFFFF"/>
              </a:buClr>
              <a:buSzPts val="1400"/>
              <a:buChar char="➔"/>
            </a:pPr>
            <a:r>
              <a:rPr lang="en" sz="1400">
                <a:solidFill>
                  <a:srgbClr val="FFFFFF"/>
                </a:solidFill>
              </a:rPr>
              <a:t>Competitive Industry; Employees are very dedicated</a:t>
            </a:r>
            <a:endParaRPr sz="1400">
              <a:solidFill>
                <a:srgbClr val="FFFFFF"/>
              </a:solidFill>
            </a:endParaRPr>
          </a:p>
          <a:p>
            <a:pPr marL="457200" lvl="0" indent="0" algn="l" rtl="0">
              <a:lnSpc>
                <a:spcPct val="150000"/>
              </a:lnSpc>
              <a:spcBef>
                <a:spcPts val="0"/>
              </a:spcBef>
              <a:spcAft>
                <a:spcPts val="1600"/>
              </a:spcAft>
              <a:buNone/>
            </a:pPr>
            <a:endParaRPr>
              <a:solidFill>
                <a:srgbClr val="FFFFFF"/>
              </a:solidFill>
            </a:endParaRPr>
          </a:p>
        </p:txBody>
      </p:sp>
      <p:pic>
        <p:nvPicPr>
          <p:cNvPr id="260" name="Google Shape;260;p33"/>
          <p:cNvPicPr preferRelativeResize="0"/>
          <p:nvPr/>
        </p:nvPicPr>
        <p:blipFill rotWithShape="1">
          <a:blip r:embed="rId4">
            <a:alphaModFix/>
          </a:blip>
          <a:srcRect b="9255"/>
          <a:stretch/>
        </p:blipFill>
        <p:spPr>
          <a:xfrm>
            <a:off x="1068388" y="2835225"/>
            <a:ext cx="7007223" cy="20423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4"/>
          <p:cNvSpPr txBox="1">
            <a:spLocks noGrp="1"/>
          </p:cNvSpPr>
          <p:nvPr>
            <p:ph type="title"/>
          </p:nvPr>
        </p:nvSpPr>
        <p:spPr>
          <a:xfrm>
            <a:off x="311700" y="15927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rPr>
              <a:t>Budget and Finances</a:t>
            </a:r>
            <a:endParaRPr>
              <a:solidFill>
                <a:srgbClr val="FFFFFF"/>
              </a:solidFill>
            </a:endParaRPr>
          </a:p>
        </p:txBody>
      </p:sp>
      <p:sp>
        <p:nvSpPr>
          <p:cNvPr id="266" name="Google Shape;266;p34"/>
          <p:cNvSpPr txBox="1">
            <a:spLocks noGrp="1"/>
          </p:cNvSpPr>
          <p:nvPr>
            <p:ph type="body" idx="1"/>
          </p:nvPr>
        </p:nvSpPr>
        <p:spPr>
          <a:xfrm>
            <a:off x="311700" y="1225225"/>
            <a:ext cx="4944900" cy="33540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rgbClr val="FFFFFF"/>
              </a:buClr>
              <a:buSzPts val="1400"/>
              <a:buChar char="➔"/>
            </a:pPr>
            <a:r>
              <a:rPr lang="en" sz="1400">
                <a:solidFill>
                  <a:srgbClr val="FFFFFF"/>
                </a:solidFill>
              </a:rPr>
              <a:t>Team Value: $1.75B (3% increase = $50M )</a:t>
            </a:r>
            <a:endParaRPr sz="1400">
              <a:solidFill>
                <a:srgbClr val="FFFFFF"/>
              </a:solidFill>
            </a:endParaRPr>
          </a:p>
          <a:p>
            <a:pPr marL="914400" lvl="1" indent="-292100" algn="l" rtl="0">
              <a:lnSpc>
                <a:spcPct val="150000"/>
              </a:lnSpc>
              <a:spcBef>
                <a:spcPts val="0"/>
              </a:spcBef>
              <a:spcAft>
                <a:spcPts val="0"/>
              </a:spcAft>
              <a:buClr>
                <a:srgbClr val="FFFFFF"/>
              </a:buClr>
              <a:buSzPts val="1000"/>
              <a:buChar char="◆"/>
            </a:pPr>
            <a:r>
              <a:rPr lang="en" sz="1000">
                <a:solidFill>
                  <a:srgbClr val="FFFFFF"/>
                </a:solidFill>
              </a:rPr>
              <a:t>Each NBA teams are now valued at least $1B, thanks to the league’s growing economy and booming international exposure</a:t>
            </a:r>
            <a:endParaRPr sz="10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2018-19 Player Expenses: $131M</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Team Revenue: $259M</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Revenue Per Fan: $24</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HEAT have the NBA's highest-paid payroll at $158M (includes arena debts)</a:t>
            </a:r>
            <a:endParaRPr sz="1400">
              <a:solidFill>
                <a:srgbClr val="FFFFFF"/>
              </a:solidFill>
            </a:endParaRPr>
          </a:p>
          <a:p>
            <a:pPr marL="914400" lvl="1" indent="-292100" algn="l" rtl="0">
              <a:lnSpc>
                <a:spcPct val="150000"/>
              </a:lnSpc>
              <a:spcBef>
                <a:spcPts val="0"/>
              </a:spcBef>
              <a:spcAft>
                <a:spcPts val="0"/>
              </a:spcAft>
              <a:buClr>
                <a:srgbClr val="FFFFFF"/>
              </a:buClr>
              <a:buSzPts val="1000"/>
              <a:buChar char="◆"/>
            </a:pPr>
            <a:r>
              <a:rPr lang="en" sz="1000">
                <a:solidFill>
                  <a:srgbClr val="FFFFFF"/>
                </a:solidFill>
              </a:rPr>
              <a:t>Team gets $14M in insurance for Chris Bosh's contract</a:t>
            </a:r>
            <a:endParaRPr sz="1000">
              <a:solidFill>
                <a:srgbClr val="FFFFFF"/>
              </a:solidFill>
            </a:endParaRPr>
          </a:p>
          <a:p>
            <a:pPr marL="457200" lvl="0" indent="0" algn="l" rtl="0">
              <a:lnSpc>
                <a:spcPct val="150000"/>
              </a:lnSpc>
              <a:spcBef>
                <a:spcPts val="1600"/>
              </a:spcBef>
              <a:spcAft>
                <a:spcPts val="0"/>
              </a:spcAft>
              <a:buNone/>
            </a:pPr>
            <a:r>
              <a:rPr lang="en" sz="1000">
                <a:solidFill>
                  <a:srgbClr val="FFFFFF"/>
                </a:solidFill>
              </a:rPr>
              <a:t>*numbers are according to Forbes and NBA Executives*</a:t>
            </a:r>
            <a:r>
              <a:rPr lang="en" sz="1400">
                <a:solidFill>
                  <a:srgbClr val="FFFFFF"/>
                </a:solidFill>
              </a:rPr>
              <a:t> </a:t>
            </a:r>
            <a:endParaRPr sz="1400">
              <a:solidFill>
                <a:srgbClr val="FFFFFF"/>
              </a:solidFill>
            </a:endParaRPr>
          </a:p>
          <a:p>
            <a:pPr marL="457200" lvl="0" indent="0" algn="l" rtl="0">
              <a:lnSpc>
                <a:spcPct val="150000"/>
              </a:lnSpc>
              <a:spcBef>
                <a:spcPts val="1600"/>
              </a:spcBef>
              <a:spcAft>
                <a:spcPts val="1600"/>
              </a:spcAft>
              <a:buNone/>
            </a:pPr>
            <a:endParaRPr sz="1400">
              <a:solidFill>
                <a:srgbClr val="FFFFFF"/>
              </a:solidFill>
            </a:endParaRPr>
          </a:p>
        </p:txBody>
      </p:sp>
      <p:pic>
        <p:nvPicPr>
          <p:cNvPr id="267" name="Google Shape;267;p34"/>
          <p:cNvPicPr preferRelativeResize="0"/>
          <p:nvPr/>
        </p:nvPicPr>
        <p:blipFill>
          <a:blip r:embed="rId3">
            <a:alphaModFix/>
          </a:blip>
          <a:stretch>
            <a:fillRect/>
          </a:stretch>
        </p:blipFill>
        <p:spPr>
          <a:xfrm>
            <a:off x="5923000" y="3115700"/>
            <a:ext cx="2719101" cy="1889099"/>
          </a:xfrm>
          <a:prstGeom prst="rect">
            <a:avLst/>
          </a:prstGeom>
          <a:noFill/>
          <a:ln>
            <a:noFill/>
          </a:ln>
        </p:spPr>
      </p:pic>
      <p:pic>
        <p:nvPicPr>
          <p:cNvPr id="268" name="Google Shape;268;p34"/>
          <p:cNvPicPr preferRelativeResize="0"/>
          <p:nvPr/>
        </p:nvPicPr>
        <p:blipFill>
          <a:blip r:embed="rId4">
            <a:alphaModFix/>
          </a:blip>
          <a:stretch>
            <a:fillRect/>
          </a:stretch>
        </p:blipFill>
        <p:spPr>
          <a:xfrm>
            <a:off x="5647125" y="98350"/>
            <a:ext cx="3270850" cy="29564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5"/>
          <p:cNvSpPr txBox="1">
            <a:spLocks noGrp="1"/>
          </p:cNvSpPr>
          <p:nvPr>
            <p:ph type="title"/>
          </p:nvPr>
        </p:nvSpPr>
        <p:spPr>
          <a:xfrm>
            <a:off x="311700" y="237600"/>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rPr>
              <a:t>Tickets</a:t>
            </a:r>
            <a:endParaRPr>
              <a:solidFill>
                <a:srgbClr val="FFFFFF"/>
              </a:solidFill>
            </a:endParaRPr>
          </a:p>
        </p:txBody>
      </p:sp>
      <p:sp>
        <p:nvSpPr>
          <p:cNvPr id="274" name="Google Shape;274;p35"/>
          <p:cNvSpPr txBox="1">
            <a:spLocks noGrp="1"/>
          </p:cNvSpPr>
          <p:nvPr>
            <p:ph type="body" idx="1"/>
          </p:nvPr>
        </p:nvSpPr>
        <p:spPr>
          <a:xfrm>
            <a:off x="311700" y="1225225"/>
            <a:ext cx="4379100" cy="33540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rgbClr val="FFFFFF"/>
              </a:buClr>
              <a:buSzPts val="1400"/>
              <a:buChar char="➔"/>
            </a:pPr>
            <a:r>
              <a:rPr lang="en" sz="1400">
                <a:solidFill>
                  <a:srgbClr val="FFFFFF"/>
                </a:solidFill>
              </a:rPr>
              <a:t>Average Ticket Price: $85</a:t>
            </a:r>
            <a:endParaRPr sz="1400">
              <a:solidFill>
                <a:srgbClr val="FFFFFF"/>
              </a:solidFill>
            </a:endParaRPr>
          </a:p>
          <a:p>
            <a:pPr marL="914400" lvl="1" indent="-292100" algn="l" rtl="0">
              <a:lnSpc>
                <a:spcPct val="150000"/>
              </a:lnSpc>
              <a:spcBef>
                <a:spcPts val="0"/>
              </a:spcBef>
              <a:spcAft>
                <a:spcPts val="0"/>
              </a:spcAft>
              <a:buClr>
                <a:srgbClr val="FFFFFF"/>
              </a:buClr>
              <a:buSzPts val="1000"/>
              <a:buChar char="◆"/>
            </a:pPr>
            <a:r>
              <a:rPr lang="en" sz="1000">
                <a:solidFill>
                  <a:srgbClr val="FFFFFF"/>
                </a:solidFill>
              </a:rPr>
              <a:t>NBA Average ~ $56</a:t>
            </a:r>
            <a:endParaRPr sz="10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Season Tickets: ?</a:t>
            </a:r>
            <a:endParaRPr sz="1400">
              <a:solidFill>
                <a:srgbClr val="FFFFFF"/>
              </a:solidFill>
            </a:endParaRPr>
          </a:p>
          <a:p>
            <a:pPr marL="914400" lvl="1" indent="-292100" algn="l" rtl="0">
              <a:lnSpc>
                <a:spcPct val="150000"/>
              </a:lnSpc>
              <a:spcBef>
                <a:spcPts val="0"/>
              </a:spcBef>
              <a:spcAft>
                <a:spcPts val="0"/>
              </a:spcAft>
              <a:buClr>
                <a:srgbClr val="FFFFFF"/>
              </a:buClr>
              <a:buSzPts val="1000"/>
              <a:buChar char="◆"/>
            </a:pPr>
            <a:r>
              <a:rPr lang="en" sz="1000">
                <a:solidFill>
                  <a:srgbClr val="FFFFFF"/>
                </a:solidFill>
              </a:rPr>
              <a:t>Benefits: Private event with players, exclusive in-game experiences, discounts at team store and concessions, etc.</a:t>
            </a:r>
            <a:endParaRPr sz="10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When LeBron James left in 2014, demand for tickets to see the Heat on the road dropped by 196% relative to the league average</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One of the least affordable teams to watch in person</a:t>
            </a:r>
            <a:endParaRPr sz="1400">
              <a:solidFill>
                <a:srgbClr val="FFFFFF"/>
              </a:solidFill>
            </a:endParaRPr>
          </a:p>
        </p:txBody>
      </p:sp>
      <p:pic>
        <p:nvPicPr>
          <p:cNvPr id="275" name="Google Shape;275;p35"/>
          <p:cNvPicPr preferRelativeResize="0"/>
          <p:nvPr/>
        </p:nvPicPr>
        <p:blipFill>
          <a:blip r:embed="rId3">
            <a:alphaModFix/>
          </a:blip>
          <a:stretch>
            <a:fillRect/>
          </a:stretch>
        </p:blipFill>
        <p:spPr>
          <a:xfrm>
            <a:off x="4764875" y="1377950"/>
            <a:ext cx="4300798" cy="259741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6"/>
          <p:cNvSpPr txBox="1"/>
          <p:nvPr/>
        </p:nvSpPr>
        <p:spPr>
          <a:xfrm>
            <a:off x="139250" y="104425"/>
            <a:ext cx="8842200" cy="482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0000">
                <a:solidFill>
                  <a:schemeClr val="lt1"/>
                </a:solidFill>
                <a:latin typeface="Economica"/>
                <a:ea typeface="Economica"/>
                <a:cs typeface="Economica"/>
                <a:sym typeface="Economica"/>
              </a:rPr>
              <a:t>SWOT Analysis</a:t>
            </a:r>
            <a:endParaRPr sz="10000">
              <a:solidFill>
                <a:schemeClr val="lt1"/>
              </a:solidFill>
              <a:latin typeface="Economica"/>
              <a:ea typeface="Economica"/>
              <a:cs typeface="Economica"/>
              <a:sym typeface="Economic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7"/>
          <p:cNvSpPr txBox="1">
            <a:spLocks noGrp="1"/>
          </p:cNvSpPr>
          <p:nvPr>
            <p:ph type="title"/>
          </p:nvPr>
        </p:nvSpPr>
        <p:spPr>
          <a:xfrm>
            <a:off x="311700" y="21147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rPr>
              <a:t>Internal and External </a:t>
            </a:r>
            <a:r>
              <a:rPr lang="en" u="sng">
                <a:solidFill>
                  <a:srgbClr val="FFFFFF"/>
                </a:solidFill>
              </a:rPr>
              <a:t>Strengths</a:t>
            </a:r>
            <a:endParaRPr u="sng">
              <a:solidFill>
                <a:srgbClr val="FFFFFF"/>
              </a:solidFill>
            </a:endParaRPr>
          </a:p>
        </p:txBody>
      </p:sp>
      <p:sp>
        <p:nvSpPr>
          <p:cNvPr id="286" name="Google Shape;286;p37"/>
          <p:cNvSpPr txBox="1">
            <a:spLocks noGrp="1"/>
          </p:cNvSpPr>
          <p:nvPr>
            <p:ph type="body" idx="1"/>
          </p:nvPr>
        </p:nvSpPr>
        <p:spPr>
          <a:xfrm>
            <a:off x="311700" y="1042775"/>
            <a:ext cx="8520600" cy="23166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rgbClr val="FFFFFF"/>
              </a:buClr>
              <a:buSzPts val="1400"/>
              <a:buChar char="➔"/>
            </a:pPr>
            <a:r>
              <a:rPr lang="en" sz="1400">
                <a:solidFill>
                  <a:srgbClr val="FFFFFF"/>
                </a:solidFill>
              </a:rPr>
              <a:t>Marketing </a:t>
            </a:r>
            <a:r>
              <a:rPr lang="en" sz="1400" u="sng">
                <a:solidFill>
                  <a:srgbClr val="000000"/>
                </a:solidFill>
                <a:hlinkClick r:id="rId3"/>
              </a:rPr>
              <a:t>Dwyane Wade</a:t>
            </a:r>
            <a:r>
              <a:rPr lang="en" sz="1400">
                <a:solidFill>
                  <a:srgbClr val="000000"/>
                </a:solidFill>
              </a:rPr>
              <a:t>’s</a:t>
            </a:r>
            <a:r>
              <a:rPr lang="en" sz="1400">
                <a:solidFill>
                  <a:srgbClr val="FFFFFF"/>
                </a:solidFill>
              </a:rPr>
              <a:t> #OneLastDance</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Young core of Justise Winslow, Josh Richardson, Bam Adebayo</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Derrick Jones Jr’s resurgence </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Top Management is world-class and has been with organization for many years</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Company’s value continues to increase despite mediocrity since LeBron James left in 2014</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Vice jerseys … mostly everybody loves them</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Social Media Presence and Engagement</a:t>
            </a:r>
            <a:endParaRPr sz="1400">
              <a:solidFill>
                <a:srgbClr val="FFFFFF"/>
              </a:solidFill>
            </a:endParaRPr>
          </a:p>
        </p:txBody>
      </p:sp>
      <p:pic>
        <p:nvPicPr>
          <p:cNvPr id="287" name="Google Shape;287;p37"/>
          <p:cNvPicPr preferRelativeResize="0"/>
          <p:nvPr/>
        </p:nvPicPr>
        <p:blipFill>
          <a:blip r:embed="rId4">
            <a:alphaModFix/>
          </a:blip>
          <a:stretch>
            <a:fillRect/>
          </a:stretch>
        </p:blipFill>
        <p:spPr>
          <a:xfrm>
            <a:off x="2713200" y="3402917"/>
            <a:ext cx="2151276" cy="1434184"/>
          </a:xfrm>
          <a:prstGeom prst="rect">
            <a:avLst/>
          </a:prstGeom>
          <a:noFill/>
          <a:ln>
            <a:noFill/>
          </a:ln>
        </p:spPr>
      </p:pic>
      <p:pic>
        <p:nvPicPr>
          <p:cNvPr id="288" name="Google Shape;288;p37"/>
          <p:cNvPicPr preferRelativeResize="0"/>
          <p:nvPr/>
        </p:nvPicPr>
        <p:blipFill>
          <a:blip r:embed="rId5">
            <a:alphaModFix/>
          </a:blip>
          <a:stretch>
            <a:fillRect/>
          </a:stretch>
        </p:blipFill>
        <p:spPr>
          <a:xfrm>
            <a:off x="4864475" y="3402925"/>
            <a:ext cx="1637726" cy="1408275"/>
          </a:xfrm>
          <a:prstGeom prst="rect">
            <a:avLst/>
          </a:prstGeom>
          <a:noFill/>
          <a:ln>
            <a:noFill/>
          </a:ln>
        </p:spPr>
      </p:pic>
      <p:pic>
        <p:nvPicPr>
          <p:cNvPr id="289" name="Google Shape;289;p37"/>
          <p:cNvPicPr preferRelativeResize="0"/>
          <p:nvPr/>
        </p:nvPicPr>
        <p:blipFill rotWithShape="1">
          <a:blip r:embed="rId6">
            <a:alphaModFix/>
          </a:blip>
          <a:srcRect l="-9303" r="10645"/>
          <a:stretch/>
        </p:blipFill>
        <p:spPr>
          <a:xfrm>
            <a:off x="433025" y="3402925"/>
            <a:ext cx="2280174" cy="1420975"/>
          </a:xfrm>
          <a:prstGeom prst="rect">
            <a:avLst/>
          </a:prstGeom>
          <a:noFill/>
          <a:ln>
            <a:noFill/>
          </a:ln>
        </p:spPr>
      </p:pic>
      <p:pic>
        <p:nvPicPr>
          <p:cNvPr id="290" name="Google Shape;290;p37"/>
          <p:cNvPicPr preferRelativeResize="0"/>
          <p:nvPr/>
        </p:nvPicPr>
        <p:blipFill rotWithShape="1">
          <a:blip r:embed="rId7">
            <a:alphaModFix/>
          </a:blip>
          <a:srcRect l="8624" r="10776"/>
          <a:stretch/>
        </p:blipFill>
        <p:spPr>
          <a:xfrm>
            <a:off x="6502200" y="3402925"/>
            <a:ext cx="2035349" cy="14209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38"/>
          <p:cNvSpPr txBox="1">
            <a:spLocks noGrp="1"/>
          </p:cNvSpPr>
          <p:nvPr>
            <p:ph type="title"/>
          </p:nvPr>
        </p:nvSpPr>
        <p:spPr>
          <a:xfrm>
            <a:off x="311700" y="2742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rPr>
              <a:t>Internal and External </a:t>
            </a:r>
            <a:r>
              <a:rPr lang="en" u="sng">
                <a:solidFill>
                  <a:srgbClr val="FFFFFF"/>
                </a:solidFill>
              </a:rPr>
              <a:t>Weaknesses</a:t>
            </a:r>
            <a:endParaRPr/>
          </a:p>
        </p:txBody>
      </p:sp>
      <p:sp>
        <p:nvSpPr>
          <p:cNvPr id="296" name="Google Shape;296;p38"/>
          <p:cNvSpPr txBox="1">
            <a:spLocks noGrp="1"/>
          </p:cNvSpPr>
          <p:nvPr>
            <p:ph type="body" idx="1"/>
          </p:nvPr>
        </p:nvSpPr>
        <p:spPr>
          <a:xfrm>
            <a:off x="311700" y="1225225"/>
            <a:ext cx="8520600" cy="18471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rgbClr val="FFFFFF"/>
              </a:buClr>
              <a:buSzPts val="1400"/>
              <a:buChar char="➔"/>
            </a:pPr>
            <a:r>
              <a:rPr lang="en" sz="1400">
                <a:solidFill>
                  <a:srgbClr val="FFFFFF"/>
                </a:solidFill>
              </a:rPr>
              <a:t>Lacking elite talent (Dragic’s old age, Whiteside’s decline)</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Have not been a playoff contender since 2014</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Currently not a big free agent destination due to second weakness</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High Payroll (Chris Bosh’s contract, overpaid players)</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Relatively high prices for tickets</a:t>
            </a:r>
            <a:endParaRPr sz="1400">
              <a:solidFill>
                <a:srgbClr val="FFFFFF"/>
              </a:solidFill>
            </a:endParaRPr>
          </a:p>
          <a:p>
            <a:pPr marL="0" lvl="0" indent="0" algn="l" rtl="0">
              <a:lnSpc>
                <a:spcPct val="150000"/>
              </a:lnSpc>
              <a:spcBef>
                <a:spcPts val="1600"/>
              </a:spcBef>
              <a:spcAft>
                <a:spcPts val="1600"/>
              </a:spcAft>
              <a:buNone/>
            </a:pPr>
            <a:endParaRPr sz="1400">
              <a:solidFill>
                <a:srgbClr val="FFFFFF"/>
              </a:solidFill>
            </a:endParaRPr>
          </a:p>
        </p:txBody>
      </p:sp>
      <p:pic>
        <p:nvPicPr>
          <p:cNvPr id="297" name="Google Shape;297;p38"/>
          <p:cNvPicPr preferRelativeResize="0"/>
          <p:nvPr/>
        </p:nvPicPr>
        <p:blipFill>
          <a:blip r:embed="rId3">
            <a:alphaModFix/>
          </a:blip>
          <a:stretch>
            <a:fillRect/>
          </a:stretch>
        </p:blipFill>
        <p:spPr>
          <a:xfrm>
            <a:off x="831575" y="3266425"/>
            <a:ext cx="2314875" cy="1522375"/>
          </a:xfrm>
          <a:prstGeom prst="rect">
            <a:avLst/>
          </a:prstGeom>
          <a:noFill/>
          <a:ln>
            <a:noFill/>
          </a:ln>
        </p:spPr>
      </p:pic>
      <p:pic>
        <p:nvPicPr>
          <p:cNvPr id="298" name="Google Shape;298;p38"/>
          <p:cNvPicPr preferRelativeResize="0"/>
          <p:nvPr/>
        </p:nvPicPr>
        <p:blipFill rotWithShape="1">
          <a:blip r:embed="rId4">
            <a:alphaModFix/>
          </a:blip>
          <a:srcRect l="20400" r="21010"/>
          <a:stretch/>
        </p:blipFill>
        <p:spPr>
          <a:xfrm>
            <a:off x="3189950" y="3203375"/>
            <a:ext cx="1717074" cy="1648475"/>
          </a:xfrm>
          <a:prstGeom prst="rect">
            <a:avLst/>
          </a:prstGeom>
          <a:noFill/>
          <a:ln>
            <a:noFill/>
          </a:ln>
        </p:spPr>
      </p:pic>
      <p:pic>
        <p:nvPicPr>
          <p:cNvPr id="299" name="Google Shape;299;p38"/>
          <p:cNvPicPr preferRelativeResize="0"/>
          <p:nvPr/>
        </p:nvPicPr>
        <p:blipFill rotWithShape="1">
          <a:blip r:embed="rId5">
            <a:alphaModFix/>
          </a:blip>
          <a:srcRect r="33484"/>
          <a:stretch/>
        </p:blipFill>
        <p:spPr>
          <a:xfrm>
            <a:off x="4950526" y="3192025"/>
            <a:ext cx="1782749" cy="1711524"/>
          </a:xfrm>
          <a:prstGeom prst="rect">
            <a:avLst/>
          </a:prstGeom>
          <a:noFill/>
          <a:ln>
            <a:noFill/>
          </a:ln>
        </p:spPr>
      </p:pic>
      <p:pic>
        <p:nvPicPr>
          <p:cNvPr id="300" name="Google Shape;300;p38"/>
          <p:cNvPicPr preferRelativeResize="0"/>
          <p:nvPr/>
        </p:nvPicPr>
        <p:blipFill>
          <a:blip r:embed="rId6">
            <a:alphaModFix/>
          </a:blip>
          <a:stretch>
            <a:fillRect/>
          </a:stretch>
        </p:blipFill>
        <p:spPr>
          <a:xfrm>
            <a:off x="6776772" y="3265763"/>
            <a:ext cx="1516025" cy="15640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39"/>
          <p:cNvSpPr txBox="1">
            <a:spLocks noGrp="1"/>
          </p:cNvSpPr>
          <p:nvPr>
            <p:ph type="title"/>
          </p:nvPr>
        </p:nvSpPr>
        <p:spPr>
          <a:xfrm>
            <a:off x="311700" y="21147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rPr>
              <a:t>Internal and External </a:t>
            </a:r>
            <a:r>
              <a:rPr lang="en" u="sng">
                <a:solidFill>
                  <a:srgbClr val="FFFFFF"/>
                </a:solidFill>
              </a:rPr>
              <a:t>Opportunities</a:t>
            </a:r>
            <a:endParaRPr/>
          </a:p>
        </p:txBody>
      </p:sp>
      <p:sp>
        <p:nvSpPr>
          <p:cNvPr id="306" name="Google Shape;306;p39"/>
          <p:cNvSpPr txBox="1">
            <a:spLocks noGrp="1"/>
          </p:cNvSpPr>
          <p:nvPr>
            <p:ph type="body" idx="1"/>
          </p:nvPr>
        </p:nvSpPr>
        <p:spPr>
          <a:xfrm>
            <a:off x="311700" y="1087875"/>
            <a:ext cx="8520600" cy="21060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rgbClr val="FFFFFF"/>
              </a:buClr>
              <a:buSzPts val="1400"/>
              <a:buChar char="➔"/>
            </a:pPr>
            <a:r>
              <a:rPr lang="en" sz="1400">
                <a:solidFill>
                  <a:srgbClr val="FFFFFF"/>
                </a:solidFill>
              </a:rPr>
              <a:t>Acquire superstar talent in free agency (Kyrie Irving, Kemba Walker, Klay Thompson)</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Trade Goran Dragic and Hassan Whiteside for other key players</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Solidify Justise Winslow’s PG role</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Lower ticket prices for more fans to attend</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Attract more customers -  whole state of Florida, not just city of Miami</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Increase brand awareness - expand Miami Vice Jerseys</a:t>
            </a:r>
            <a:endParaRPr sz="1400">
              <a:solidFill>
                <a:srgbClr val="FFFFFF"/>
              </a:solidFill>
            </a:endParaRPr>
          </a:p>
        </p:txBody>
      </p:sp>
      <p:pic>
        <p:nvPicPr>
          <p:cNvPr id="307" name="Google Shape;307;p39"/>
          <p:cNvPicPr preferRelativeResize="0"/>
          <p:nvPr/>
        </p:nvPicPr>
        <p:blipFill rotWithShape="1">
          <a:blip r:embed="rId3">
            <a:alphaModFix/>
          </a:blip>
          <a:srcRect t="13554"/>
          <a:stretch/>
        </p:blipFill>
        <p:spPr>
          <a:xfrm>
            <a:off x="481936" y="3298425"/>
            <a:ext cx="2540488" cy="1647176"/>
          </a:xfrm>
          <a:prstGeom prst="rect">
            <a:avLst/>
          </a:prstGeom>
          <a:noFill/>
          <a:ln>
            <a:noFill/>
          </a:ln>
        </p:spPr>
      </p:pic>
      <p:pic>
        <p:nvPicPr>
          <p:cNvPr id="308" name="Google Shape;308;p39"/>
          <p:cNvPicPr preferRelativeResize="0"/>
          <p:nvPr/>
        </p:nvPicPr>
        <p:blipFill>
          <a:blip r:embed="rId4">
            <a:alphaModFix/>
          </a:blip>
          <a:stretch>
            <a:fillRect/>
          </a:stretch>
        </p:blipFill>
        <p:spPr>
          <a:xfrm>
            <a:off x="3204350" y="3277061"/>
            <a:ext cx="2476675" cy="1647165"/>
          </a:xfrm>
          <a:prstGeom prst="rect">
            <a:avLst/>
          </a:prstGeom>
          <a:noFill/>
          <a:ln>
            <a:noFill/>
          </a:ln>
        </p:spPr>
      </p:pic>
      <p:pic>
        <p:nvPicPr>
          <p:cNvPr id="309" name="Google Shape;309;p39"/>
          <p:cNvPicPr preferRelativeResize="0"/>
          <p:nvPr/>
        </p:nvPicPr>
        <p:blipFill>
          <a:blip r:embed="rId5">
            <a:alphaModFix/>
          </a:blip>
          <a:stretch>
            <a:fillRect/>
          </a:stretch>
        </p:blipFill>
        <p:spPr>
          <a:xfrm>
            <a:off x="5862961" y="3298425"/>
            <a:ext cx="2916790" cy="16471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0"/>
          <p:cNvSpPr txBox="1">
            <a:spLocks noGrp="1"/>
          </p:cNvSpPr>
          <p:nvPr>
            <p:ph type="title"/>
          </p:nvPr>
        </p:nvSpPr>
        <p:spPr>
          <a:xfrm>
            <a:off x="311700" y="220200"/>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rPr>
              <a:t>Internal and External </a:t>
            </a:r>
            <a:r>
              <a:rPr lang="en" u="sng">
                <a:solidFill>
                  <a:srgbClr val="FFFFFF"/>
                </a:solidFill>
              </a:rPr>
              <a:t>Threats</a:t>
            </a:r>
            <a:endParaRPr/>
          </a:p>
        </p:txBody>
      </p:sp>
      <p:sp>
        <p:nvSpPr>
          <p:cNvPr id="315" name="Google Shape;315;p40"/>
          <p:cNvSpPr txBox="1">
            <a:spLocks noGrp="1"/>
          </p:cNvSpPr>
          <p:nvPr>
            <p:ph type="body" idx="1"/>
          </p:nvPr>
        </p:nvSpPr>
        <p:spPr>
          <a:xfrm>
            <a:off x="311700" y="1147225"/>
            <a:ext cx="8520600" cy="21393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rgbClr val="FFFFFF"/>
              </a:buClr>
              <a:buSzPts val="1400"/>
              <a:buChar char="➔"/>
            </a:pPr>
            <a:r>
              <a:rPr lang="en" sz="1400">
                <a:solidFill>
                  <a:srgbClr val="FFFFFF"/>
                </a:solidFill>
              </a:rPr>
              <a:t>One word. Injuries.</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Dwyane Wade’s departure could lead to lower fan attendance and more mediocrity</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Trading Wayne Ellington and Tyler Johnson</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One year left on American Airlines’ sponsorship deal with the team</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Pat Riley has traded a lot of future draft picks</a:t>
            </a:r>
            <a:endParaRPr sz="1400">
              <a:solidFill>
                <a:srgbClr val="FFFFFF"/>
              </a:solidFill>
            </a:endParaRPr>
          </a:p>
          <a:p>
            <a:pPr marL="457200" lvl="0" indent="-317500" algn="l" rtl="0">
              <a:lnSpc>
                <a:spcPct val="150000"/>
              </a:lnSpc>
              <a:spcBef>
                <a:spcPts val="0"/>
              </a:spcBef>
              <a:spcAft>
                <a:spcPts val="0"/>
              </a:spcAft>
              <a:buClr>
                <a:schemeClr val="lt1"/>
              </a:buClr>
              <a:buSzPts val="1400"/>
              <a:buChar char="➔"/>
            </a:pPr>
            <a:r>
              <a:rPr lang="en" sz="1400">
                <a:solidFill>
                  <a:schemeClr val="lt1"/>
                </a:solidFill>
              </a:rPr>
              <a:t>Other professional teams in the area: Magic, Dolphins, Marlins, Panthers, etc.</a:t>
            </a:r>
            <a:r>
              <a:rPr lang="en" sz="1400">
                <a:solidFill>
                  <a:srgbClr val="FFFFFF"/>
                </a:solidFill>
              </a:rPr>
              <a:t> </a:t>
            </a:r>
            <a:endParaRPr sz="1400">
              <a:solidFill>
                <a:srgbClr val="FFFFFF"/>
              </a:solidFill>
            </a:endParaRPr>
          </a:p>
        </p:txBody>
      </p:sp>
      <p:pic>
        <p:nvPicPr>
          <p:cNvPr id="316" name="Google Shape;316;p40"/>
          <p:cNvPicPr preferRelativeResize="0"/>
          <p:nvPr/>
        </p:nvPicPr>
        <p:blipFill rotWithShape="1">
          <a:blip r:embed="rId3">
            <a:alphaModFix/>
          </a:blip>
          <a:srcRect l="12230" r="19519"/>
          <a:stretch/>
        </p:blipFill>
        <p:spPr>
          <a:xfrm>
            <a:off x="437250" y="3338750"/>
            <a:ext cx="1958198" cy="1613975"/>
          </a:xfrm>
          <a:prstGeom prst="rect">
            <a:avLst/>
          </a:prstGeom>
          <a:noFill/>
          <a:ln>
            <a:noFill/>
          </a:ln>
        </p:spPr>
      </p:pic>
      <p:pic>
        <p:nvPicPr>
          <p:cNvPr id="317" name="Google Shape;317;p40"/>
          <p:cNvPicPr preferRelativeResize="0"/>
          <p:nvPr/>
        </p:nvPicPr>
        <p:blipFill>
          <a:blip r:embed="rId4">
            <a:alphaModFix/>
          </a:blip>
          <a:stretch>
            <a:fillRect/>
          </a:stretch>
        </p:blipFill>
        <p:spPr>
          <a:xfrm>
            <a:off x="2395450" y="3338750"/>
            <a:ext cx="1797774" cy="1613974"/>
          </a:xfrm>
          <a:prstGeom prst="rect">
            <a:avLst/>
          </a:prstGeom>
          <a:noFill/>
          <a:ln>
            <a:noFill/>
          </a:ln>
        </p:spPr>
      </p:pic>
      <p:pic>
        <p:nvPicPr>
          <p:cNvPr id="318" name="Google Shape;318;p40"/>
          <p:cNvPicPr preferRelativeResize="0"/>
          <p:nvPr/>
        </p:nvPicPr>
        <p:blipFill>
          <a:blip r:embed="rId5">
            <a:alphaModFix/>
          </a:blip>
          <a:stretch>
            <a:fillRect/>
          </a:stretch>
        </p:blipFill>
        <p:spPr>
          <a:xfrm>
            <a:off x="4193225" y="3338750"/>
            <a:ext cx="2538624" cy="1613975"/>
          </a:xfrm>
          <a:prstGeom prst="rect">
            <a:avLst/>
          </a:prstGeom>
          <a:noFill/>
          <a:ln>
            <a:noFill/>
          </a:ln>
        </p:spPr>
      </p:pic>
      <p:pic>
        <p:nvPicPr>
          <p:cNvPr id="319" name="Google Shape;319;p40"/>
          <p:cNvPicPr preferRelativeResize="0"/>
          <p:nvPr/>
        </p:nvPicPr>
        <p:blipFill>
          <a:blip r:embed="rId6">
            <a:alphaModFix/>
          </a:blip>
          <a:stretch>
            <a:fillRect/>
          </a:stretch>
        </p:blipFill>
        <p:spPr>
          <a:xfrm>
            <a:off x="6731850" y="3338750"/>
            <a:ext cx="2059150" cy="16139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56CC">
            <a:alpha val="96920"/>
          </a:srgbClr>
        </a:solidFill>
        <a:effectLst/>
      </p:bgPr>
    </p:bg>
    <p:spTree>
      <p:nvGrpSpPr>
        <p:cNvPr id="1" name="Shape 323"/>
        <p:cNvGrpSpPr/>
        <p:nvPr/>
      </p:nvGrpSpPr>
      <p:grpSpPr>
        <a:xfrm>
          <a:off x="0" y="0"/>
          <a:ext cx="0" cy="0"/>
          <a:chOff x="0" y="0"/>
          <a:chExt cx="0" cy="0"/>
        </a:xfrm>
      </p:grpSpPr>
      <p:sp>
        <p:nvSpPr>
          <p:cNvPr id="324" name="Google Shape;324;p41"/>
          <p:cNvSpPr txBox="1">
            <a:spLocks noGrp="1"/>
          </p:cNvSpPr>
          <p:nvPr>
            <p:ph type="title"/>
          </p:nvPr>
        </p:nvSpPr>
        <p:spPr>
          <a:xfrm>
            <a:off x="311700" y="231550"/>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000000"/>
                </a:solidFill>
              </a:rPr>
              <a:t>SWOT Analysis: Orlando Magic</a:t>
            </a:r>
            <a:endParaRPr>
              <a:solidFill>
                <a:srgbClr val="000000"/>
              </a:solidFill>
            </a:endParaRPr>
          </a:p>
        </p:txBody>
      </p:sp>
      <p:sp>
        <p:nvSpPr>
          <p:cNvPr id="325" name="Google Shape;325;p41"/>
          <p:cNvSpPr txBox="1">
            <a:spLocks noGrp="1"/>
          </p:cNvSpPr>
          <p:nvPr>
            <p:ph type="body" idx="1"/>
          </p:nvPr>
        </p:nvSpPr>
        <p:spPr>
          <a:xfrm>
            <a:off x="311700" y="1225225"/>
            <a:ext cx="8520600" cy="3239400"/>
          </a:xfrm>
          <a:prstGeom prst="rect">
            <a:avLst/>
          </a:prstGeom>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rgbClr val="000000"/>
              </a:buClr>
              <a:buSzPts val="1400"/>
              <a:buChar char="➔"/>
            </a:pPr>
            <a:r>
              <a:rPr lang="en" sz="1400" u="sng">
                <a:solidFill>
                  <a:srgbClr val="FFFFFF"/>
                </a:solidFill>
              </a:rPr>
              <a:t>Strengths:</a:t>
            </a:r>
            <a:r>
              <a:rPr lang="en" sz="1400">
                <a:solidFill>
                  <a:srgbClr val="FFFFFF"/>
                </a:solidFill>
              </a:rPr>
              <a:t> </a:t>
            </a:r>
            <a:r>
              <a:rPr lang="en" sz="1400">
                <a:solidFill>
                  <a:srgbClr val="000000"/>
                </a:solidFill>
              </a:rPr>
              <a:t>Solid young core of Mo Bamba, Aaron Gordon, Jonathan Isaac </a:t>
            </a:r>
            <a:r>
              <a:rPr lang="en" sz="1400">
                <a:solidFill>
                  <a:srgbClr val="FFFFFF"/>
                </a:solidFill>
              </a:rPr>
              <a:t>/</a:t>
            </a:r>
            <a:r>
              <a:rPr lang="en" sz="1400">
                <a:solidFill>
                  <a:srgbClr val="000000"/>
                </a:solidFill>
              </a:rPr>
              <a:t> Currently 9th Seed in Eastern Conference </a:t>
            </a:r>
            <a:r>
              <a:rPr lang="en" sz="1400">
                <a:solidFill>
                  <a:srgbClr val="FFFFFF"/>
                </a:solidFill>
              </a:rPr>
              <a:t>/</a:t>
            </a:r>
            <a:r>
              <a:rPr lang="en" sz="1400">
                <a:solidFill>
                  <a:srgbClr val="000000"/>
                </a:solidFill>
              </a:rPr>
              <a:t> Sponsorship with Disney </a:t>
            </a:r>
            <a:endParaRPr sz="1400">
              <a:solidFill>
                <a:srgbClr val="000000"/>
              </a:solidFill>
            </a:endParaRPr>
          </a:p>
          <a:p>
            <a:pPr marL="457200" lvl="0" indent="-317500" algn="l" rtl="0">
              <a:lnSpc>
                <a:spcPct val="150000"/>
              </a:lnSpc>
              <a:spcBef>
                <a:spcPts val="0"/>
              </a:spcBef>
              <a:spcAft>
                <a:spcPts val="0"/>
              </a:spcAft>
              <a:buClr>
                <a:srgbClr val="000000"/>
              </a:buClr>
              <a:buSzPts val="1400"/>
              <a:buChar char="➔"/>
            </a:pPr>
            <a:r>
              <a:rPr lang="en" sz="1400" u="sng">
                <a:solidFill>
                  <a:srgbClr val="FFFFFF"/>
                </a:solidFill>
              </a:rPr>
              <a:t>Weaknesses:</a:t>
            </a:r>
            <a:r>
              <a:rPr lang="en" sz="1400">
                <a:solidFill>
                  <a:srgbClr val="FFFFFF"/>
                </a:solidFill>
              </a:rPr>
              <a:t> </a:t>
            </a:r>
            <a:r>
              <a:rPr lang="en" sz="1400">
                <a:solidFill>
                  <a:srgbClr val="000000"/>
                </a:solidFill>
              </a:rPr>
              <a:t>Last playoff appearance in 2009 </a:t>
            </a:r>
            <a:r>
              <a:rPr lang="en" sz="1400">
                <a:solidFill>
                  <a:srgbClr val="FFFFFF"/>
                </a:solidFill>
              </a:rPr>
              <a:t>/ </a:t>
            </a:r>
            <a:r>
              <a:rPr lang="en" sz="1400">
                <a:solidFill>
                  <a:srgbClr val="000000"/>
                </a:solidFill>
              </a:rPr>
              <a:t>Have missed playoffs for 7 years </a:t>
            </a:r>
            <a:r>
              <a:rPr lang="en" sz="1400">
                <a:solidFill>
                  <a:srgbClr val="FFFFFF"/>
                </a:solidFill>
              </a:rPr>
              <a:t>/</a:t>
            </a:r>
            <a:r>
              <a:rPr lang="en" sz="1400">
                <a:solidFill>
                  <a:srgbClr val="000000"/>
                </a:solidFill>
              </a:rPr>
              <a:t> Management does not really stand out </a:t>
            </a:r>
            <a:r>
              <a:rPr lang="en" sz="1400">
                <a:solidFill>
                  <a:srgbClr val="FFFFFF"/>
                </a:solidFill>
              </a:rPr>
              <a:t>/</a:t>
            </a:r>
            <a:r>
              <a:rPr lang="en" sz="1400">
                <a:solidFill>
                  <a:srgbClr val="000000"/>
                </a:solidFill>
              </a:rPr>
              <a:t> 6 Different Head Coaches in past 7 years </a:t>
            </a:r>
            <a:r>
              <a:rPr lang="en" sz="1400">
                <a:solidFill>
                  <a:srgbClr val="FFFFFF"/>
                </a:solidFill>
              </a:rPr>
              <a:t>/</a:t>
            </a:r>
            <a:r>
              <a:rPr lang="en" sz="1400">
                <a:solidFill>
                  <a:srgbClr val="000000"/>
                </a:solidFill>
              </a:rPr>
              <a:t> Most people go to Orlando for their Theme Parks</a:t>
            </a:r>
            <a:endParaRPr sz="1400">
              <a:solidFill>
                <a:srgbClr val="000000"/>
              </a:solidFill>
            </a:endParaRPr>
          </a:p>
          <a:p>
            <a:pPr marL="457200" lvl="0" indent="-317500" algn="l" rtl="0">
              <a:lnSpc>
                <a:spcPct val="150000"/>
              </a:lnSpc>
              <a:spcBef>
                <a:spcPts val="0"/>
              </a:spcBef>
              <a:spcAft>
                <a:spcPts val="0"/>
              </a:spcAft>
              <a:buClr>
                <a:srgbClr val="000000"/>
              </a:buClr>
              <a:buSzPts val="1400"/>
              <a:buChar char="➔"/>
            </a:pPr>
            <a:r>
              <a:rPr lang="en" sz="1400" u="sng">
                <a:solidFill>
                  <a:srgbClr val="FFFFFF"/>
                </a:solidFill>
              </a:rPr>
              <a:t>Opportunities:</a:t>
            </a:r>
            <a:r>
              <a:rPr lang="en" sz="1400">
                <a:solidFill>
                  <a:srgbClr val="FFFFFF"/>
                </a:solidFill>
              </a:rPr>
              <a:t> </a:t>
            </a:r>
            <a:r>
              <a:rPr lang="en" sz="1400">
                <a:solidFill>
                  <a:srgbClr val="000000"/>
                </a:solidFill>
              </a:rPr>
              <a:t>Hire a better Head Coach (van Gundy, Thibodeau) </a:t>
            </a:r>
            <a:r>
              <a:rPr lang="en" sz="1400">
                <a:solidFill>
                  <a:srgbClr val="FFFFFF"/>
                </a:solidFill>
              </a:rPr>
              <a:t>/</a:t>
            </a:r>
            <a:r>
              <a:rPr lang="en" sz="1400">
                <a:solidFill>
                  <a:srgbClr val="000000"/>
                </a:solidFill>
              </a:rPr>
              <a:t> Free Agency this summer </a:t>
            </a:r>
            <a:r>
              <a:rPr lang="en" sz="1400">
                <a:solidFill>
                  <a:srgbClr val="FFFFFF"/>
                </a:solidFill>
              </a:rPr>
              <a:t>/</a:t>
            </a:r>
            <a:r>
              <a:rPr lang="en" sz="1400">
                <a:solidFill>
                  <a:srgbClr val="000000"/>
                </a:solidFill>
              </a:rPr>
              <a:t> Capitalize on sponsorship with Disney </a:t>
            </a:r>
            <a:endParaRPr sz="1400">
              <a:solidFill>
                <a:srgbClr val="000000"/>
              </a:solidFill>
            </a:endParaRPr>
          </a:p>
          <a:p>
            <a:pPr marL="457200" lvl="0" indent="-317500" algn="l" rtl="0">
              <a:lnSpc>
                <a:spcPct val="150000"/>
              </a:lnSpc>
              <a:spcBef>
                <a:spcPts val="0"/>
              </a:spcBef>
              <a:spcAft>
                <a:spcPts val="0"/>
              </a:spcAft>
              <a:buClr>
                <a:srgbClr val="000000"/>
              </a:buClr>
              <a:buSzPts val="1400"/>
              <a:buChar char="➔"/>
            </a:pPr>
            <a:r>
              <a:rPr lang="en" sz="1400" u="sng">
                <a:solidFill>
                  <a:srgbClr val="FFFFFF"/>
                </a:solidFill>
              </a:rPr>
              <a:t>Threats:</a:t>
            </a:r>
            <a:r>
              <a:rPr lang="en" sz="1400">
                <a:solidFill>
                  <a:srgbClr val="FFFFFF"/>
                </a:solidFill>
              </a:rPr>
              <a:t> </a:t>
            </a:r>
            <a:r>
              <a:rPr lang="en" sz="1400">
                <a:solidFill>
                  <a:srgbClr val="000000"/>
                </a:solidFill>
              </a:rPr>
              <a:t>Miami HEAT is main competitor </a:t>
            </a:r>
            <a:r>
              <a:rPr lang="en" sz="1400">
                <a:solidFill>
                  <a:srgbClr val="FFFFFF"/>
                </a:solidFill>
              </a:rPr>
              <a:t>/</a:t>
            </a:r>
            <a:r>
              <a:rPr lang="en" sz="1400">
                <a:solidFill>
                  <a:srgbClr val="000000"/>
                </a:solidFill>
              </a:rPr>
              <a:t> Orlando City SC </a:t>
            </a:r>
            <a:r>
              <a:rPr lang="en" sz="1400">
                <a:solidFill>
                  <a:srgbClr val="FFFFFF"/>
                </a:solidFill>
              </a:rPr>
              <a:t>/</a:t>
            </a:r>
            <a:r>
              <a:rPr lang="en" sz="1400">
                <a:solidFill>
                  <a:srgbClr val="000000"/>
                </a:solidFill>
              </a:rPr>
              <a:t> Potential departure of key players because Orlando is not a good player destination</a:t>
            </a:r>
            <a:endParaRPr sz="1400">
              <a:solidFill>
                <a:srgbClr val="000000"/>
              </a:solidFill>
            </a:endParaRPr>
          </a:p>
        </p:txBody>
      </p:sp>
      <p:pic>
        <p:nvPicPr>
          <p:cNvPr id="326" name="Google Shape;326;p41"/>
          <p:cNvPicPr preferRelativeResize="0"/>
          <p:nvPr/>
        </p:nvPicPr>
        <p:blipFill>
          <a:blip r:embed="rId3">
            <a:alphaModFix/>
          </a:blip>
          <a:stretch>
            <a:fillRect/>
          </a:stretch>
        </p:blipFill>
        <p:spPr>
          <a:xfrm>
            <a:off x="7212700" y="-57024"/>
            <a:ext cx="1408450" cy="14084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5"/>
          <p:cNvSpPr txBox="1">
            <a:spLocks noGrp="1"/>
          </p:cNvSpPr>
          <p:nvPr>
            <p:ph type="title"/>
          </p:nvPr>
        </p:nvSpPr>
        <p:spPr>
          <a:xfrm>
            <a:off x="311700" y="315925"/>
            <a:ext cx="8520600" cy="4458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0000">
                <a:solidFill>
                  <a:schemeClr val="lt1"/>
                </a:solidFill>
              </a:rPr>
              <a:t>Introduction</a:t>
            </a:r>
            <a:endParaRPr sz="10000">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30"/>
        <p:cNvGrpSpPr/>
        <p:nvPr/>
      </p:nvGrpSpPr>
      <p:grpSpPr>
        <a:xfrm>
          <a:off x="0" y="0"/>
          <a:ext cx="0" cy="0"/>
          <a:chOff x="0" y="0"/>
          <a:chExt cx="0" cy="0"/>
        </a:xfrm>
      </p:grpSpPr>
      <p:sp>
        <p:nvSpPr>
          <p:cNvPr id="331" name="Google Shape;331;p42"/>
          <p:cNvSpPr txBox="1">
            <a:spLocks noGrp="1"/>
          </p:cNvSpPr>
          <p:nvPr>
            <p:ph type="title"/>
          </p:nvPr>
        </p:nvSpPr>
        <p:spPr>
          <a:xfrm>
            <a:off x="311700" y="228900"/>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9900"/>
                </a:solidFill>
              </a:rPr>
              <a:t>SWOT Analysis: Miami Dolphins</a:t>
            </a:r>
            <a:endParaRPr>
              <a:solidFill>
                <a:srgbClr val="FF9900"/>
              </a:solidFill>
            </a:endParaRPr>
          </a:p>
        </p:txBody>
      </p:sp>
      <p:sp>
        <p:nvSpPr>
          <p:cNvPr id="332" name="Google Shape;332;p42"/>
          <p:cNvSpPr txBox="1">
            <a:spLocks noGrp="1"/>
          </p:cNvSpPr>
          <p:nvPr>
            <p:ph type="body" idx="1"/>
          </p:nvPr>
        </p:nvSpPr>
        <p:spPr>
          <a:xfrm>
            <a:off x="311700" y="1225225"/>
            <a:ext cx="8520600" cy="3169800"/>
          </a:xfrm>
          <a:prstGeom prst="rect">
            <a:avLst/>
          </a:prstGeom>
          <a:ln w="9525" cap="flat" cmpd="sng">
            <a:solidFill>
              <a:srgbClr val="12AEBA"/>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rgbClr val="FF9900"/>
              </a:buClr>
              <a:buSzPts val="1400"/>
              <a:buChar char="➔"/>
            </a:pPr>
            <a:r>
              <a:rPr lang="en" sz="1400" u="sng">
                <a:solidFill>
                  <a:srgbClr val="12AEBA"/>
                </a:solidFill>
              </a:rPr>
              <a:t>Strengths:</a:t>
            </a:r>
            <a:r>
              <a:rPr lang="en" sz="1400">
                <a:solidFill>
                  <a:srgbClr val="FF9900"/>
                </a:solidFill>
              </a:rPr>
              <a:t> Passionate and loyal fanbase </a:t>
            </a:r>
            <a:r>
              <a:rPr lang="en" sz="1400">
                <a:solidFill>
                  <a:srgbClr val="12AEBA"/>
                </a:solidFill>
              </a:rPr>
              <a:t>/</a:t>
            </a:r>
            <a:r>
              <a:rPr lang="en" sz="1400">
                <a:solidFill>
                  <a:srgbClr val="FF9900"/>
                </a:solidFill>
              </a:rPr>
              <a:t> Young players with high ceiling (Minkah Fitzpatrick, Albert Wilson, Xavien Howard) </a:t>
            </a:r>
            <a:r>
              <a:rPr lang="en" sz="1400">
                <a:solidFill>
                  <a:srgbClr val="12AEBA"/>
                </a:solidFill>
              </a:rPr>
              <a:t>/</a:t>
            </a:r>
            <a:r>
              <a:rPr lang="en" sz="1400">
                <a:solidFill>
                  <a:srgbClr val="FF9900"/>
                </a:solidFill>
              </a:rPr>
              <a:t> Brian Flores </a:t>
            </a:r>
            <a:r>
              <a:rPr lang="en" sz="1400">
                <a:solidFill>
                  <a:srgbClr val="12AEBA"/>
                </a:solidFill>
              </a:rPr>
              <a:t>/</a:t>
            </a:r>
            <a:r>
              <a:rPr lang="en" sz="1400">
                <a:solidFill>
                  <a:srgbClr val="FF9900"/>
                </a:solidFill>
              </a:rPr>
              <a:t> 2019 Case Study: Miami is sixth best city for football fans and spectators</a:t>
            </a:r>
            <a:endParaRPr sz="1400">
              <a:solidFill>
                <a:srgbClr val="FF9900"/>
              </a:solidFill>
            </a:endParaRPr>
          </a:p>
          <a:p>
            <a:pPr marL="457200" lvl="0" indent="-317500" algn="l" rtl="0">
              <a:lnSpc>
                <a:spcPct val="150000"/>
              </a:lnSpc>
              <a:spcBef>
                <a:spcPts val="0"/>
              </a:spcBef>
              <a:spcAft>
                <a:spcPts val="0"/>
              </a:spcAft>
              <a:buClr>
                <a:srgbClr val="FF9900"/>
              </a:buClr>
              <a:buSzPts val="1400"/>
              <a:buChar char="➔"/>
            </a:pPr>
            <a:r>
              <a:rPr lang="en" sz="1400" u="sng">
                <a:solidFill>
                  <a:srgbClr val="12AEBA"/>
                </a:solidFill>
              </a:rPr>
              <a:t>Weaknesses:</a:t>
            </a:r>
            <a:r>
              <a:rPr lang="en" sz="1400">
                <a:solidFill>
                  <a:srgbClr val="FF9900"/>
                </a:solidFill>
              </a:rPr>
              <a:t> Only four playoff berths since 1999 and two in the past 10 years </a:t>
            </a:r>
            <a:r>
              <a:rPr lang="en" sz="1400">
                <a:solidFill>
                  <a:srgbClr val="12AEBA"/>
                </a:solidFill>
              </a:rPr>
              <a:t>/</a:t>
            </a:r>
            <a:r>
              <a:rPr lang="en" sz="1400">
                <a:solidFill>
                  <a:srgbClr val="FF9900"/>
                </a:solidFill>
              </a:rPr>
              <a:t> Tourist Location </a:t>
            </a:r>
            <a:r>
              <a:rPr lang="en" sz="1400">
                <a:solidFill>
                  <a:srgbClr val="12AEBA"/>
                </a:solidFill>
              </a:rPr>
              <a:t>/</a:t>
            </a:r>
            <a:r>
              <a:rPr lang="en" sz="1400">
                <a:solidFill>
                  <a:srgbClr val="FF9900"/>
                </a:solidFill>
              </a:rPr>
              <a:t> Smaller stadium than other NFL teams (26th by seating capacity)</a:t>
            </a:r>
            <a:endParaRPr sz="1400">
              <a:solidFill>
                <a:srgbClr val="FF9900"/>
              </a:solidFill>
            </a:endParaRPr>
          </a:p>
          <a:p>
            <a:pPr marL="457200" lvl="0" indent="-317500" algn="l" rtl="0">
              <a:lnSpc>
                <a:spcPct val="150000"/>
              </a:lnSpc>
              <a:spcBef>
                <a:spcPts val="0"/>
              </a:spcBef>
              <a:spcAft>
                <a:spcPts val="0"/>
              </a:spcAft>
              <a:buClr>
                <a:srgbClr val="FF9900"/>
              </a:buClr>
              <a:buSzPts val="1400"/>
              <a:buChar char="➔"/>
            </a:pPr>
            <a:r>
              <a:rPr lang="en" sz="1400" u="sng">
                <a:solidFill>
                  <a:srgbClr val="12AEBA"/>
                </a:solidFill>
              </a:rPr>
              <a:t>Opportunities</a:t>
            </a:r>
            <a:r>
              <a:rPr lang="en" sz="1400">
                <a:solidFill>
                  <a:srgbClr val="12AEBA"/>
                </a:solidFill>
              </a:rPr>
              <a:t>:</a:t>
            </a:r>
            <a:r>
              <a:rPr lang="en" sz="1400">
                <a:solidFill>
                  <a:srgbClr val="FF9900"/>
                </a:solidFill>
              </a:rPr>
              <a:t> 13th Pick in 2019 NFL Draft </a:t>
            </a:r>
            <a:r>
              <a:rPr lang="en" sz="1400">
                <a:solidFill>
                  <a:srgbClr val="12AEBA"/>
                </a:solidFill>
              </a:rPr>
              <a:t>/</a:t>
            </a:r>
            <a:r>
              <a:rPr lang="en" sz="1400">
                <a:solidFill>
                  <a:srgbClr val="FF9900"/>
                </a:solidFill>
              </a:rPr>
              <a:t> Capitalize when Tom Brady retires </a:t>
            </a:r>
            <a:r>
              <a:rPr lang="en" sz="1400">
                <a:solidFill>
                  <a:srgbClr val="12AEBA"/>
                </a:solidFill>
              </a:rPr>
              <a:t>/</a:t>
            </a:r>
            <a:r>
              <a:rPr lang="en" sz="1400">
                <a:solidFill>
                  <a:srgbClr val="FF9900"/>
                </a:solidFill>
              </a:rPr>
              <a:t> Attract more Hispanic fans and young kids to further improve fanbase</a:t>
            </a:r>
            <a:endParaRPr sz="1400">
              <a:solidFill>
                <a:srgbClr val="FF9900"/>
              </a:solidFill>
            </a:endParaRPr>
          </a:p>
          <a:p>
            <a:pPr marL="457200" lvl="0" indent="-317500" algn="l" rtl="0">
              <a:lnSpc>
                <a:spcPct val="150000"/>
              </a:lnSpc>
              <a:spcBef>
                <a:spcPts val="0"/>
              </a:spcBef>
              <a:spcAft>
                <a:spcPts val="0"/>
              </a:spcAft>
              <a:buClr>
                <a:srgbClr val="FF9900"/>
              </a:buClr>
              <a:buSzPts val="1400"/>
              <a:buChar char="➔"/>
            </a:pPr>
            <a:r>
              <a:rPr lang="en" sz="1400" u="sng">
                <a:solidFill>
                  <a:srgbClr val="12AEBA"/>
                </a:solidFill>
              </a:rPr>
              <a:t>Threats:</a:t>
            </a:r>
            <a:r>
              <a:rPr lang="en" sz="1400">
                <a:solidFill>
                  <a:srgbClr val="FF9900"/>
                </a:solidFill>
              </a:rPr>
              <a:t> Other Miami teams have been more successful recently </a:t>
            </a:r>
            <a:r>
              <a:rPr lang="en" sz="1400">
                <a:solidFill>
                  <a:srgbClr val="12AEBA"/>
                </a:solidFill>
              </a:rPr>
              <a:t>/</a:t>
            </a:r>
            <a:r>
              <a:rPr lang="en" sz="1400">
                <a:solidFill>
                  <a:srgbClr val="FF9900"/>
                </a:solidFill>
              </a:rPr>
              <a:t> Ryan Tannehill trade and Ryan Fitzpatrick signing </a:t>
            </a:r>
            <a:endParaRPr sz="1400">
              <a:solidFill>
                <a:srgbClr val="FF9900"/>
              </a:solidFill>
            </a:endParaRPr>
          </a:p>
        </p:txBody>
      </p:sp>
      <p:pic>
        <p:nvPicPr>
          <p:cNvPr id="333" name="Google Shape;333;p42"/>
          <p:cNvPicPr preferRelativeResize="0"/>
          <p:nvPr/>
        </p:nvPicPr>
        <p:blipFill>
          <a:blip r:embed="rId3">
            <a:alphaModFix/>
          </a:blip>
          <a:stretch>
            <a:fillRect/>
          </a:stretch>
        </p:blipFill>
        <p:spPr>
          <a:xfrm>
            <a:off x="7380624" y="39688"/>
            <a:ext cx="1451676" cy="12097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37"/>
        <p:cNvGrpSpPr/>
        <p:nvPr/>
      </p:nvGrpSpPr>
      <p:grpSpPr>
        <a:xfrm>
          <a:off x="0" y="0"/>
          <a:ext cx="0" cy="0"/>
          <a:chOff x="0" y="0"/>
          <a:chExt cx="0" cy="0"/>
        </a:xfrm>
      </p:grpSpPr>
      <p:sp>
        <p:nvSpPr>
          <p:cNvPr id="338" name="Google Shape;338;p43"/>
          <p:cNvSpPr txBox="1">
            <a:spLocks noGrp="1"/>
          </p:cNvSpPr>
          <p:nvPr>
            <p:ph type="title"/>
          </p:nvPr>
        </p:nvSpPr>
        <p:spPr>
          <a:xfrm>
            <a:off x="311700" y="228900"/>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3C78D8"/>
                </a:solidFill>
              </a:rPr>
              <a:t>SWOT Analysis: Miami Marlins</a:t>
            </a:r>
            <a:endParaRPr>
              <a:solidFill>
                <a:srgbClr val="3C78D8"/>
              </a:solidFill>
            </a:endParaRPr>
          </a:p>
        </p:txBody>
      </p:sp>
      <p:sp>
        <p:nvSpPr>
          <p:cNvPr id="339" name="Google Shape;339;p43"/>
          <p:cNvSpPr txBox="1">
            <a:spLocks noGrp="1"/>
          </p:cNvSpPr>
          <p:nvPr>
            <p:ph type="body" idx="1"/>
          </p:nvPr>
        </p:nvSpPr>
        <p:spPr>
          <a:xfrm>
            <a:off x="311700" y="1225225"/>
            <a:ext cx="8520600" cy="3354000"/>
          </a:xfrm>
          <a:prstGeom prst="rect">
            <a:avLst/>
          </a:prstGeom>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rgbClr val="3C78D8"/>
              </a:buClr>
              <a:buSzPts val="1400"/>
              <a:buChar char="➔"/>
            </a:pPr>
            <a:r>
              <a:rPr lang="en" sz="1400" u="sng">
                <a:solidFill>
                  <a:srgbClr val="FF0000"/>
                </a:solidFill>
              </a:rPr>
              <a:t>Strengths:</a:t>
            </a:r>
            <a:r>
              <a:rPr lang="en" sz="1400">
                <a:solidFill>
                  <a:srgbClr val="3C78D8"/>
                </a:solidFill>
              </a:rPr>
              <a:t> Young players to build around </a:t>
            </a:r>
            <a:r>
              <a:rPr lang="en" sz="1400">
                <a:solidFill>
                  <a:srgbClr val="FF0000"/>
                </a:solidFill>
              </a:rPr>
              <a:t>/</a:t>
            </a:r>
            <a:r>
              <a:rPr lang="en" sz="1400">
                <a:solidFill>
                  <a:srgbClr val="3C78D8"/>
                </a:solidFill>
              </a:rPr>
              <a:t> New and improved ownership by CEO Derek Jeter </a:t>
            </a:r>
            <a:r>
              <a:rPr lang="en" sz="1400">
                <a:solidFill>
                  <a:srgbClr val="FF0000"/>
                </a:solidFill>
              </a:rPr>
              <a:t>/</a:t>
            </a:r>
            <a:r>
              <a:rPr lang="en" sz="1400">
                <a:solidFill>
                  <a:srgbClr val="3C78D8"/>
                </a:solidFill>
              </a:rPr>
              <a:t> Team puts more emphasis on building a young farm system that can compete in a few years</a:t>
            </a:r>
            <a:endParaRPr sz="1400">
              <a:solidFill>
                <a:srgbClr val="3C78D8"/>
              </a:solidFill>
            </a:endParaRPr>
          </a:p>
          <a:p>
            <a:pPr marL="457200" lvl="0" indent="-317500" algn="l" rtl="0">
              <a:lnSpc>
                <a:spcPct val="150000"/>
              </a:lnSpc>
              <a:spcBef>
                <a:spcPts val="0"/>
              </a:spcBef>
              <a:spcAft>
                <a:spcPts val="0"/>
              </a:spcAft>
              <a:buClr>
                <a:srgbClr val="3C78D8"/>
              </a:buClr>
              <a:buSzPts val="1400"/>
              <a:buChar char="➔"/>
            </a:pPr>
            <a:r>
              <a:rPr lang="en" sz="1400" u="sng">
                <a:solidFill>
                  <a:srgbClr val="FF0000"/>
                </a:solidFill>
              </a:rPr>
              <a:t>Weaknesses:</a:t>
            </a:r>
            <a:r>
              <a:rPr lang="en" sz="1400">
                <a:solidFill>
                  <a:srgbClr val="3C78D8"/>
                </a:solidFill>
              </a:rPr>
              <a:t> Only good hitter and player is Starlin Castro: most of team is mediocre </a:t>
            </a:r>
            <a:r>
              <a:rPr lang="en" sz="1400">
                <a:solidFill>
                  <a:srgbClr val="FF0000"/>
                </a:solidFill>
              </a:rPr>
              <a:t>/</a:t>
            </a:r>
            <a:r>
              <a:rPr lang="en" sz="1400">
                <a:solidFill>
                  <a:srgbClr val="3C78D8"/>
                </a:solidFill>
              </a:rPr>
              <a:t> Paying $30M in sunk costs to NYY for Giancarlo Stanton </a:t>
            </a:r>
            <a:r>
              <a:rPr lang="en" sz="1400">
                <a:solidFill>
                  <a:srgbClr val="FF0000"/>
                </a:solidFill>
              </a:rPr>
              <a:t>/</a:t>
            </a:r>
            <a:r>
              <a:rPr lang="en" sz="1400">
                <a:solidFill>
                  <a:srgbClr val="3C78D8"/>
                </a:solidFill>
              </a:rPr>
              <a:t> Rumored to be around $400M in debit with new ownership</a:t>
            </a:r>
            <a:endParaRPr sz="1400">
              <a:solidFill>
                <a:srgbClr val="3C78D8"/>
              </a:solidFill>
            </a:endParaRPr>
          </a:p>
          <a:p>
            <a:pPr marL="457200" lvl="0" indent="-317500" algn="l" rtl="0">
              <a:lnSpc>
                <a:spcPct val="150000"/>
              </a:lnSpc>
              <a:spcBef>
                <a:spcPts val="0"/>
              </a:spcBef>
              <a:spcAft>
                <a:spcPts val="0"/>
              </a:spcAft>
              <a:buClr>
                <a:srgbClr val="3C78D8"/>
              </a:buClr>
              <a:buSzPts val="1400"/>
              <a:buChar char="➔"/>
            </a:pPr>
            <a:r>
              <a:rPr lang="en" sz="1400" u="sng">
                <a:solidFill>
                  <a:srgbClr val="FF0000"/>
                </a:solidFill>
              </a:rPr>
              <a:t>Opportunities:</a:t>
            </a:r>
            <a:r>
              <a:rPr lang="en" sz="1400">
                <a:solidFill>
                  <a:srgbClr val="FF0000"/>
                </a:solidFill>
              </a:rPr>
              <a:t> </a:t>
            </a:r>
            <a:r>
              <a:rPr lang="en" sz="1400">
                <a:solidFill>
                  <a:srgbClr val="3C78D8"/>
                </a:solidFill>
              </a:rPr>
              <a:t>Improve their farm system for a better future </a:t>
            </a:r>
            <a:r>
              <a:rPr lang="en" sz="1400">
                <a:solidFill>
                  <a:srgbClr val="FF0000"/>
                </a:solidFill>
              </a:rPr>
              <a:t>/</a:t>
            </a:r>
            <a:r>
              <a:rPr lang="en" sz="1400">
                <a:solidFill>
                  <a:srgbClr val="3C78D8"/>
                </a:solidFill>
              </a:rPr>
              <a:t> New logo this season can provide better revenue sales from jerseys </a:t>
            </a:r>
            <a:r>
              <a:rPr lang="en" sz="1400">
                <a:solidFill>
                  <a:srgbClr val="FF0000"/>
                </a:solidFill>
              </a:rPr>
              <a:t>/</a:t>
            </a:r>
            <a:r>
              <a:rPr lang="en" sz="1400">
                <a:solidFill>
                  <a:srgbClr val="3C78D8"/>
                </a:solidFill>
              </a:rPr>
              <a:t> Reach more Hispanic fans</a:t>
            </a:r>
            <a:endParaRPr sz="1400">
              <a:solidFill>
                <a:srgbClr val="3C78D8"/>
              </a:solidFill>
            </a:endParaRPr>
          </a:p>
          <a:p>
            <a:pPr marL="457200" lvl="0" indent="-317500" algn="l" rtl="0">
              <a:lnSpc>
                <a:spcPct val="150000"/>
              </a:lnSpc>
              <a:spcBef>
                <a:spcPts val="0"/>
              </a:spcBef>
              <a:spcAft>
                <a:spcPts val="0"/>
              </a:spcAft>
              <a:buClr>
                <a:srgbClr val="3C78D8"/>
              </a:buClr>
              <a:buSzPts val="1400"/>
              <a:buChar char="➔"/>
            </a:pPr>
            <a:r>
              <a:rPr lang="en" sz="1400" u="sng">
                <a:solidFill>
                  <a:srgbClr val="FF0000"/>
                </a:solidFill>
              </a:rPr>
              <a:t>Threats:</a:t>
            </a:r>
            <a:r>
              <a:rPr lang="en" sz="1400">
                <a:solidFill>
                  <a:srgbClr val="FF0000"/>
                </a:solidFill>
              </a:rPr>
              <a:t> </a:t>
            </a:r>
            <a:r>
              <a:rPr lang="en" sz="1400">
                <a:solidFill>
                  <a:srgbClr val="3C78D8"/>
                </a:solidFill>
              </a:rPr>
              <a:t>Team does not have a star player like Bryce Harper </a:t>
            </a:r>
            <a:r>
              <a:rPr lang="en" sz="1400">
                <a:solidFill>
                  <a:srgbClr val="FF0000"/>
                </a:solidFill>
              </a:rPr>
              <a:t>/</a:t>
            </a:r>
            <a:r>
              <a:rPr lang="en" sz="1400">
                <a:solidFill>
                  <a:srgbClr val="3C78D8"/>
                </a:solidFill>
              </a:rPr>
              <a:t> Every other team in their division as well as Tampa team is better </a:t>
            </a:r>
            <a:r>
              <a:rPr lang="en" sz="1400">
                <a:solidFill>
                  <a:srgbClr val="FF0000"/>
                </a:solidFill>
              </a:rPr>
              <a:t>/</a:t>
            </a:r>
            <a:r>
              <a:rPr lang="en" sz="1400">
                <a:solidFill>
                  <a:srgbClr val="3C78D8"/>
                </a:solidFill>
              </a:rPr>
              <a:t> Marlins have a slight refusal to make operational decisions based on player performance analytics</a:t>
            </a:r>
            <a:endParaRPr sz="1400">
              <a:solidFill>
                <a:srgbClr val="3C78D8"/>
              </a:solidFill>
            </a:endParaRPr>
          </a:p>
        </p:txBody>
      </p:sp>
      <p:pic>
        <p:nvPicPr>
          <p:cNvPr id="340" name="Google Shape;340;p43"/>
          <p:cNvPicPr preferRelativeResize="0"/>
          <p:nvPr/>
        </p:nvPicPr>
        <p:blipFill>
          <a:blip r:embed="rId3">
            <a:alphaModFix/>
          </a:blip>
          <a:stretch>
            <a:fillRect/>
          </a:stretch>
        </p:blipFill>
        <p:spPr>
          <a:xfrm>
            <a:off x="7388325" y="-164400"/>
            <a:ext cx="1619324" cy="16179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C0000"/>
        </a:solidFill>
        <a:effectLst/>
      </p:bgPr>
    </p:bg>
    <p:spTree>
      <p:nvGrpSpPr>
        <p:cNvPr id="1" name="Shape 344"/>
        <p:cNvGrpSpPr/>
        <p:nvPr/>
      </p:nvGrpSpPr>
      <p:grpSpPr>
        <a:xfrm>
          <a:off x="0" y="0"/>
          <a:ext cx="0" cy="0"/>
          <a:chOff x="0" y="0"/>
          <a:chExt cx="0" cy="0"/>
        </a:xfrm>
      </p:grpSpPr>
      <p:sp>
        <p:nvSpPr>
          <p:cNvPr id="345" name="Google Shape;345;p44"/>
          <p:cNvSpPr txBox="1">
            <a:spLocks noGrp="1"/>
          </p:cNvSpPr>
          <p:nvPr>
            <p:ph type="title"/>
          </p:nvPr>
        </p:nvSpPr>
        <p:spPr>
          <a:xfrm>
            <a:off x="311700" y="228900"/>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
                <a:solidFill>
                  <a:srgbClr val="073763"/>
                </a:solidFill>
              </a:rPr>
              <a:t>SWOT Analysis: Florida Panthers</a:t>
            </a:r>
            <a:endParaRPr>
              <a:solidFill>
                <a:srgbClr val="073763"/>
              </a:solidFill>
            </a:endParaRPr>
          </a:p>
        </p:txBody>
      </p:sp>
      <p:sp>
        <p:nvSpPr>
          <p:cNvPr id="346" name="Google Shape;346;p44"/>
          <p:cNvSpPr txBox="1">
            <a:spLocks noGrp="1"/>
          </p:cNvSpPr>
          <p:nvPr>
            <p:ph type="body" idx="1"/>
          </p:nvPr>
        </p:nvSpPr>
        <p:spPr>
          <a:xfrm>
            <a:off x="311700" y="1225225"/>
            <a:ext cx="8520600" cy="3354000"/>
          </a:xfrm>
          <a:prstGeom prst="rect">
            <a:avLst/>
          </a:prstGeom>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rgbClr val="073763"/>
              </a:buClr>
              <a:buSzPts val="1400"/>
              <a:buChar char="➔"/>
            </a:pPr>
            <a:r>
              <a:rPr lang="en" sz="1400" u="sng">
                <a:solidFill>
                  <a:srgbClr val="FFFFFF"/>
                </a:solidFill>
              </a:rPr>
              <a:t>Strengths:</a:t>
            </a:r>
            <a:r>
              <a:rPr lang="en" sz="1400">
                <a:solidFill>
                  <a:srgbClr val="073763"/>
                </a:solidFill>
              </a:rPr>
              <a:t> Young great talent = Aleksander Barkov is a top 20 player </a:t>
            </a:r>
            <a:r>
              <a:rPr lang="en" sz="1400">
                <a:solidFill>
                  <a:srgbClr val="FFFFFF"/>
                </a:solidFill>
              </a:rPr>
              <a:t>/</a:t>
            </a:r>
            <a:r>
              <a:rPr lang="en" sz="1400">
                <a:solidFill>
                  <a:srgbClr val="073763"/>
                </a:solidFill>
              </a:rPr>
              <a:t> Team has improved over the past decade to contend for playoffs every year </a:t>
            </a:r>
            <a:r>
              <a:rPr lang="en" sz="1400">
                <a:solidFill>
                  <a:srgbClr val="FFFFFF"/>
                </a:solidFill>
              </a:rPr>
              <a:t>/</a:t>
            </a:r>
            <a:r>
              <a:rPr lang="en" sz="1400">
                <a:solidFill>
                  <a:srgbClr val="073763"/>
                </a:solidFill>
              </a:rPr>
              <a:t> Geographic Location is north of Miami and west of Ft. Lauderdale</a:t>
            </a:r>
            <a:endParaRPr sz="1400">
              <a:solidFill>
                <a:srgbClr val="073763"/>
              </a:solidFill>
            </a:endParaRPr>
          </a:p>
          <a:p>
            <a:pPr marL="457200" lvl="0" indent="-317500" algn="l" rtl="0">
              <a:lnSpc>
                <a:spcPct val="150000"/>
              </a:lnSpc>
              <a:spcBef>
                <a:spcPts val="0"/>
              </a:spcBef>
              <a:spcAft>
                <a:spcPts val="0"/>
              </a:spcAft>
              <a:buClr>
                <a:srgbClr val="073763"/>
              </a:buClr>
              <a:buSzPts val="1400"/>
              <a:buChar char="➔"/>
            </a:pPr>
            <a:r>
              <a:rPr lang="en" sz="1400" u="sng">
                <a:solidFill>
                  <a:srgbClr val="FFFFFF"/>
                </a:solidFill>
              </a:rPr>
              <a:t>Weaknesses:</a:t>
            </a:r>
            <a:r>
              <a:rPr lang="en" sz="1400">
                <a:solidFill>
                  <a:srgbClr val="073763"/>
                </a:solidFill>
              </a:rPr>
              <a:t> Hockey is not as popular in Florida </a:t>
            </a:r>
            <a:r>
              <a:rPr lang="en" sz="1400">
                <a:solidFill>
                  <a:srgbClr val="FFFFFF"/>
                </a:solidFill>
              </a:rPr>
              <a:t>/</a:t>
            </a:r>
            <a:r>
              <a:rPr lang="en" sz="1400">
                <a:solidFill>
                  <a:srgbClr val="073763"/>
                </a:solidFill>
              </a:rPr>
              <a:t> Small fanbase </a:t>
            </a:r>
            <a:r>
              <a:rPr lang="en" sz="1400">
                <a:solidFill>
                  <a:srgbClr val="FFFFFF"/>
                </a:solidFill>
              </a:rPr>
              <a:t>/</a:t>
            </a:r>
            <a:r>
              <a:rPr lang="en" sz="1400">
                <a:solidFill>
                  <a:srgbClr val="073763"/>
                </a:solidFill>
              </a:rPr>
              <a:t> Has never won the Stanley Cup </a:t>
            </a:r>
            <a:r>
              <a:rPr lang="en" sz="1400">
                <a:solidFill>
                  <a:srgbClr val="FFFFFF"/>
                </a:solidFill>
              </a:rPr>
              <a:t>/</a:t>
            </a:r>
            <a:r>
              <a:rPr lang="en" sz="1400">
                <a:solidFill>
                  <a:srgbClr val="073763"/>
                </a:solidFill>
              </a:rPr>
              <a:t> Has only made playoffs twice this decade </a:t>
            </a:r>
            <a:r>
              <a:rPr lang="en" sz="1400">
                <a:solidFill>
                  <a:srgbClr val="FFFFFF"/>
                </a:solidFill>
              </a:rPr>
              <a:t>/</a:t>
            </a:r>
            <a:r>
              <a:rPr lang="en" sz="1400">
                <a:solidFill>
                  <a:srgbClr val="073763"/>
                </a:solidFill>
              </a:rPr>
              <a:t> Shaky coaches in the past few years (5 in 8 yr)</a:t>
            </a:r>
            <a:endParaRPr sz="1400">
              <a:solidFill>
                <a:srgbClr val="073763"/>
              </a:solidFill>
            </a:endParaRPr>
          </a:p>
          <a:p>
            <a:pPr marL="457200" lvl="0" indent="-317500" algn="l" rtl="0">
              <a:lnSpc>
                <a:spcPct val="150000"/>
              </a:lnSpc>
              <a:spcBef>
                <a:spcPts val="0"/>
              </a:spcBef>
              <a:spcAft>
                <a:spcPts val="0"/>
              </a:spcAft>
              <a:buClr>
                <a:srgbClr val="073763"/>
              </a:buClr>
              <a:buSzPts val="1400"/>
              <a:buChar char="➔"/>
            </a:pPr>
            <a:r>
              <a:rPr lang="en" sz="1400" u="sng">
                <a:solidFill>
                  <a:srgbClr val="FFFFFF"/>
                </a:solidFill>
              </a:rPr>
              <a:t>Opportunities:</a:t>
            </a:r>
            <a:r>
              <a:rPr lang="en" sz="1400">
                <a:solidFill>
                  <a:srgbClr val="073763"/>
                </a:solidFill>
              </a:rPr>
              <a:t> Team looks more appealing to free agents due to better team performance </a:t>
            </a:r>
            <a:r>
              <a:rPr lang="en" sz="1400">
                <a:solidFill>
                  <a:srgbClr val="FFFFFF"/>
                </a:solidFill>
              </a:rPr>
              <a:t>/</a:t>
            </a:r>
            <a:r>
              <a:rPr lang="en" sz="1400">
                <a:solidFill>
                  <a:srgbClr val="073763"/>
                </a:solidFill>
              </a:rPr>
              <a:t> Team leadership of Barkov, Aaron Ekblad, etc. can also be used to attract other players</a:t>
            </a:r>
            <a:endParaRPr sz="1400">
              <a:solidFill>
                <a:srgbClr val="073763"/>
              </a:solidFill>
            </a:endParaRPr>
          </a:p>
          <a:p>
            <a:pPr marL="457200" lvl="0" indent="-317500" algn="l" rtl="0">
              <a:lnSpc>
                <a:spcPct val="150000"/>
              </a:lnSpc>
              <a:spcBef>
                <a:spcPts val="0"/>
              </a:spcBef>
              <a:spcAft>
                <a:spcPts val="0"/>
              </a:spcAft>
              <a:buClr>
                <a:srgbClr val="073763"/>
              </a:buClr>
              <a:buSzPts val="1400"/>
              <a:buChar char="➔"/>
            </a:pPr>
            <a:r>
              <a:rPr lang="en" sz="1400" u="sng">
                <a:solidFill>
                  <a:srgbClr val="FFFFFF"/>
                </a:solidFill>
              </a:rPr>
              <a:t>Threats:</a:t>
            </a:r>
            <a:r>
              <a:rPr lang="en" sz="1400">
                <a:solidFill>
                  <a:srgbClr val="073763"/>
                </a:solidFill>
              </a:rPr>
              <a:t> Tampa Bay Lightning is main competitor = they would be the NHL team to watch in Florida </a:t>
            </a:r>
            <a:r>
              <a:rPr lang="en" sz="1400">
                <a:solidFill>
                  <a:srgbClr val="FFFFFF"/>
                </a:solidFill>
              </a:rPr>
              <a:t>/</a:t>
            </a:r>
            <a:r>
              <a:rPr lang="en" sz="1400">
                <a:solidFill>
                  <a:srgbClr val="073763"/>
                </a:solidFill>
              </a:rPr>
              <a:t> Other entertainment destinations are better than to watch a Panthers game </a:t>
            </a:r>
            <a:r>
              <a:rPr lang="en" sz="1400">
                <a:solidFill>
                  <a:srgbClr val="FFFFFF"/>
                </a:solidFill>
              </a:rPr>
              <a:t>/</a:t>
            </a:r>
            <a:r>
              <a:rPr lang="en" sz="1400">
                <a:solidFill>
                  <a:srgbClr val="073763"/>
                </a:solidFill>
              </a:rPr>
              <a:t> Other NHL teams are more marketable</a:t>
            </a:r>
            <a:endParaRPr sz="1400">
              <a:solidFill>
                <a:srgbClr val="073763"/>
              </a:solidFill>
            </a:endParaRPr>
          </a:p>
        </p:txBody>
      </p:sp>
      <p:pic>
        <p:nvPicPr>
          <p:cNvPr id="347" name="Google Shape;347;p44"/>
          <p:cNvPicPr preferRelativeResize="0"/>
          <p:nvPr/>
        </p:nvPicPr>
        <p:blipFill>
          <a:blip r:embed="rId3">
            <a:alphaModFix/>
          </a:blip>
          <a:stretch>
            <a:fillRect/>
          </a:stretch>
        </p:blipFill>
        <p:spPr>
          <a:xfrm>
            <a:off x="7671024" y="79113"/>
            <a:ext cx="1011525" cy="11308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45"/>
          <p:cNvSpPr txBox="1"/>
          <p:nvPr/>
        </p:nvSpPr>
        <p:spPr>
          <a:xfrm>
            <a:off x="113150" y="78325"/>
            <a:ext cx="8946600" cy="497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0">
                <a:solidFill>
                  <a:schemeClr val="lt1"/>
                </a:solidFill>
                <a:latin typeface="Economica"/>
                <a:ea typeface="Economica"/>
                <a:cs typeface="Economica"/>
                <a:sym typeface="Economica"/>
              </a:rPr>
              <a:t>Marketing Objectives</a:t>
            </a:r>
            <a:endParaRPr>
              <a:latin typeface="Open Sans"/>
              <a:ea typeface="Open Sans"/>
              <a:cs typeface="Open Sans"/>
              <a:sym typeface="Open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46"/>
          <p:cNvSpPr txBox="1">
            <a:spLocks noGrp="1"/>
          </p:cNvSpPr>
          <p:nvPr>
            <p:ph type="title"/>
          </p:nvPr>
        </p:nvSpPr>
        <p:spPr>
          <a:xfrm>
            <a:off x="311700" y="246300"/>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rPr>
              <a:t>Action Plan</a:t>
            </a:r>
            <a:endParaRPr>
              <a:solidFill>
                <a:srgbClr val="FFFFFF"/>
              </a:solidFill>
            </a:endParaRPr>
          </a:p>
        </p:txBody>
      </p:sp>
      <p:sp>
        <p:nvSpPr>
          <p:cNvPr id="358" name="Google Shape;358;p46"/>
          <p:cNvSpPr txBox="1">
            <a:spLocks noGrp="1"/>
          </p:cNvSpPr>
          <p:nvPr>
            <p:ph type="body" idx="1"/>
          </p:nvPr>
        </p:nvSpPr>
        <p:spPr>
          <a:xfrm>
            <a:off x="311700" y="1077600"/>
            <a:ext cx="7703700" cy="22818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rgbClr val="FFFFFF"/>
              </a:buClr>
              <a:buSzPts val="1400"/>
              <a:buChar char="➔"/>
            </a:pPr>
            <a:r>
              <a:rPr lang="en" sz="1400">
                <a:solidFill>
                  <a:srgbClr val="FFFFFF"/>
                </a:solidFill>
              </a:rPr>
              <a:t>Lower the costs of tickets for increased overall attendance</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Take advantage of a female-majority demographic</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Have kids turn into fans and also invite parents to games</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More Hispanic-themed promotions</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Utilize tropical surroundings to maintain fans</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Attract more customers outside Miami</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Enhance overall fan experience </a:t>
            </a:r>
            <a:endParaRPr sz="1400">
              <a:solidFill>
                <a:srgbClr val="FFFFFF"/>
              </a:solidFill>
            </a:endParaRPr>
          </a:p>
        </p:txBody>
      </p:sp>
      <p:pic>
        <p:nvPicPr>
          <p:cNvPr id="359" name="Google Shape;359;p46"/>
          <p:cNvPicPr preferRelativeResize="0"/>
          <p:nvPr/>
        </p:nvPicPr>
        <p:blipFill>
          <a:blip r:embed="rId3">
            <a:alphaModFix/>
          </a:blip>
          <a:stretch>
            <a:fillRect/>
          </a:stretch>
        </p:blipFill>
        <p:spPr>
          <a:xfrm>
            <a:off x="621375" y="3455142"/>
            <a:ext cx="2059149" cy="1518600"/>
          </a:xfrm>
          <a:prstGeom prst="rect">
            <a:avLst/>
          </a:prstGeom>
          <a:noFill/>
          <a:ln>
            <a:noFill/>
          </a:ln>
        </p:spPr>
      </p:pic>
      <p:pic>
        <p:nvPicPr>
          <p:cNvPr id="360" name="Google Shape;360;p46"/>
          <p:cNvPicPr preferRelativeResize="0"/>
          <p:nvPr/>
        </p:nvPicPr>
        <p:blipFill>
          <a:blip r:embed="rId4">
            <a:alphaModFix/>
          </a:blip>
          <a:stretch>
            <a:fillRect/>
          </a:stretch>
        </p:blipFill>
        <p:spPr>
          <a:xfrm>
            <a:off x="3030912" y="3455150"/>
            <a:ext cx="2026601" cy="1518600"/>
          </a:xfrm>
          <a:prstGeom prst="rect">
            <a:avLst/>
          </a:prstGeom>
          <a:noFill/>
          <a:ln>
            <a:noFill/>
          </a:ln>
        </p:spPr>
      </p:pic>
      <p:pic>
        <p:nvPicPr>
          <p:cNvPr id="361" name="Google Shape;361;p46"/>
          <p:cNvPicPr preferRelativeResize="0"/>
          <p:nvPr/>
        </p:nvPicPr>
        <p:blipFill>
          <a:blip r:embed="rId5">
            <a:alphaModFix/>
          </a:blip>
          <a:stretch>
            <a:fillRect/>
          </a:stretch>
        </p:blipFill>
        <p:spPr>
          <a:xfrm>
            <a:off x="5446950" y="3455150"/>
            <a:ext cx="2277900" cy="15186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47"/>
          <p:cNvSpPr txBox="1">
            <a:spLocks noGrp="1"/>
          </p:cNvSpPr>
          <p:nvPr>
            <p:ph type="title"/>
          </p:nvPr>
        </p:nvSpPr>
        <p:spPr>
          <a:xfrm>
            <a:off x="311700" y="246300"/>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rPr>
              <a:t>Target Audience</a:t>
            </a:r>
            <a:endParaRPr>
              <a:solidFill>
                <a:srgbClr val="FFFFFF"/>
              </a:solidFill>
            </a:endParaRPr>
          </a:p>
        </p:txBody>
      </p:sp>
      <p:sp>
        <p:nvSpPr>
          <p:cNvPr id="367" name="Google Shape;367;p47"/>
          <p:cNvSpPr txBox="1">
            <a:spLocks noGrp="1"/>
          </p:cNvSpPr>
          <p:nvPr>
            <p:ph type="body" idx="1"/>
          </p:nvPr>
        </p:nvSpPr>
        <p:spPr>
          <a:xfrm>
            <a:off x="311700" y="1225225"/>
            <a:ext cx="7415100" cy="18297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rgbClr val="FFFFFF"/>
              </a:buClr>
              <a:buSzPts val="1400"/>
              <a:buChar char="➔"/>
            </a:pPr>
            <a:r>
              <a:rPr lang="en" sz="1400">
                <a:solidFill>
                  <a:srgbClr val="FFFFFF"/>
                </a:solidFill>
              </a:rPr>
              <a:t>Female Spectators</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People traveling to beaches near Miami for Spring Break</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Hispanic Fans</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Kids and parents</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HEAT Fans who have not attended games due to high ticket price</a:t>
            </a:r>
            <a:endParaRPr sz="1400">
              <a:solidFill>
                <a:srgbClr val="FFFFFF"/>
              </a:solidFill>
            </a:endParaRPr>
          </a:p>
        </p:txBody>
      </p:sp>
      <p:pic>
        <p:nvPicPr>
          <p:cNvPr id="368" name="Google Shape;368;p47"/>
          <p:cNvPicPr preferRelativeResize="0"/>
          <p:nvPr/>
        </p:nvPicPr>
        <p:blipFill>
          <a:blip r:embed="rId3">
            <a:alphaModFix/>
          </a:blip>
          <a:stretch>
            <a:fillRect/>
          </a:stretch>
        </p:blipFill>
        <p:spPr>
          <a:xfrm>
            <a:off x="404800" y="3382250"/>
            <a:ext cx="2467200" cy="1389525"/>
          </a:xfrm>
          <a:prstGeom prst="rect">
            <a:avLst/>
          </a:prstGeom>
          <a:noFill/>
          <a:ln>
            <a:noFill/>
          </a:ln>
        </p:spPr>
      </p:pic>
      <p:pic>
        <p:nvPicPr>
          <p:cNvPr id="369" name="Google Shape;369;p47"/>
          <p:cNvPicPr preferRelativeResize="0"/>
          <p:nvPr/>
        </p:nvPicPr>
        <p:blipFill>
          <a:blip r:embed="rId4">
            <a:alphaModFix/>
          </a:blip>
          <a:stretch>
            <a:fillRect/>
          </a:stretch>
        </p:blipFill>
        <p:spPr>
          <a:xfrm>
            <a:off x="3024400" y="3387025"/>
            <a:ext cx="2467200" cy="1387795"/>
          </a:xfrm>
          <a:prstGeom prst="rect">
            <a:avLst/>
          </a:prstGeom>
          <a:noFill/>
          <a:ln>
            <a:noFill/>
          </a:ln>
        </p:spPr>
      </p:pic>
      <p:pic>
        <p:nvPicPr>
          <p:cNvPr id="370" name="Google Shape;370;p47"/>
          <p:cNvPicPr preferRelativeResize="0"/>
          <p:nvPr/>
        </p:nvPicPr>
        <p:blipFill>
          <a:blip r:embed="rId5">
            <a:alphaModFix/>
          </a:blip>
          <a:stretch>
            <a:fillRect/>
          </a:stretch>
        </p:blipFill>
        <p:spPr>
          <a:xfrm>
            <a:off x="5644000" y="3382250"/>
            <a:ext cx="2082805" cy="13895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74"/>
        <p:cNvGrpSpPr/>
        <p:nvPr/>
      </p:nvGrpSpPr>
      <p:grpSpPr>
        <a:xfrm>
          <a:off x="0" y="0"/>
          <a:ext cx="0" cy="0"/>
          <a:chOff x="0" y="0"/>
          <a:chExt cx="0" cy="0"/>
        </a:xfrm>
      </p:grpSpPr>
      <p:sp>
        <p:nvSpPr>
          <p:cNvPr id="375" name="Google Shape;375;p48"/>
          <p:cNvSpPr txBox="1">
            <a:spLocks noGrp="1"/>
          </p:cNvSpPr>
          <p:nvPr>
            <p:ph type="title"/>
          </p:nvPr>
        </p:nvSpPr>
        <p:spPr>
          <a:xfrm>
            <a:off x="311700" y="289800"/>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00FF"/>
                </a:solidFill>
              </a:rPr>
              <a:t>Ladies Night</a:t>
            </a:r>
            <a:endParaRPr>
              <a:solidFill>
                <a:srgbClr val="FF00FF"/>
              </a:solidFill>
            </a:endParaRPr>
          </a:p>
        </p:txBody>
      </p:sp>
      <p:sp>
        <p:nvSpPr>
          <p:cNvPr id="376" name="Google Shape;376;p48"/>
          <p:cNvSpPr txBox="1">
            <a:spLocks noGrp="1"/>
          </p:cNvSpPr>
          <p:nvPr>
            <p:ph type="body" idx="1"/>
          </p:nvPr>
        </p:nvSpPr>
        <p:spPr>
          <a:xfrm>
            <a:off x="311700" y="1338350"/>
            <a:ext cx="4927500" cy="2391600"/>
          </a:xfrm>
          <a:prstGeom prst="rect">
            <a:avLst/>
          </a:prstGeom>
          <a:ln w="9525" cap="flat" cmpd="sng">
            <a:solidFill>
              <a:srgbClr val="00FFFF"/>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rgbClr val="FF00FF"/>
              </a:buClr>
              <a:buSzPts val="1400"/>
              <a:buChar char="➔"/>
            </a:pPr>
            <a:r>
              <a:rPr lang="en" sz="1400">
                <a:solidFill>
                  <a:srgbClr val="FF00FF"/>
                </a:solidFill>
              </a:rPr>
              <a:t>40% off tickets for women</a:t>
            </a:r>
            <a:endParaRPr sz="1400">
              <a:solidFill>
                <a:srgbClr val="FF00FF"/>
              </a:solidFill>
            </a:endParaRPr>
          </a:p>
          <a:p>
            <a:pPr marL="457200" lvl="0" indent="-317500" algn="l" rtl="0">
              <a:lnSpc>
                <a:spcPct val="150000"/>
              </a:lnSpc>
              <a:spcBef>
                <a:spcPts val="0"/>
              </a:spcBef>
              <a:spcAft>
                <a:spcPts val="0"/>
              </a:spcAft>
              <a:buClr>
                <a:srgbClr val="FF00FF"/>
              </a:buClr>
              <a:buSzPts val="1400"/>
              <a:buChar char="➔"/>
            </a:pPr>
            <a:r>
              <a:rPr lang="en" sz="1400">
                <a:solidFill>
                  <a:srgbClr val="FF00FF"/>
                </a:solidFill>
              </a:rPr>
              <a:t>HEAT Cheerleaders get to bring their moms for free</a:t>
            </a:r>
            <a:endParaRPr sz="1400">
              <a:solidFill>
                <a:srgbClr val="FF00FF"/>
              </a:solidFill>
            </a:endParaRPr>
          </a:p>
          <a:p>
            <a:pPr marL="457200" lvl="0" indent="-317500" algn="l" rtl="0">
              <a:lnSpc>
                <a:spcPct val="150000"/>
              </a:lnSpc>
              <a:spcBef>
                <a:spcPts val="0"/>
              </a:spcBef>
              <a:spcAft>
                <a:spcPts val="0"/>
              </a:spcAft>
              <a:buClr>
                <a:srgbClr val="FF00FF"/>
              </a:buClr>
              <a:buSzPts val="1400"/>
              <a:buChar char="➔"/>
            </a:pPr>
            <a:r>
              <a:rPr lang="en" sz="1400">
                <a:solidFill>
                  <a:srgbClr val="FF00FF"/>
                </a:solidFill>
              </a:rPr>
              <a:t>Free hat for first 200 women that enter the game</a:t>
            </a:r>
            <a:endParaRPr sz="1400">
              <a:solidFill>
                <a:srgbClr val="FF00FF"/>
              </a:solidFill>
            </a:endParaRPr>
          </a:p>
          <a:p>
            <a:pPr marL="457200" lvl="0" indent="-317500" algn="l" rtl="0">
              <a:lnSpc>
                <a:spcPct val="150000"/>
              </a:lnSpc>
              <a:spcBef>
                <a:spcPts val="0"/>
              </a:spcBef>
              <a:spcAft>
                <a:spcPts val="0"/>
              </a:spcAft>
              <a:buClr>
                <a:srgbClr val="FF00FF"/>
              </a:buClr>
              <a:buSzPts val="1400"/>
              <a:buChar char="➔"/>
            </a:pPr>
            <a:r>
              <a:rPr lang="en" sz="1400">
                <a:solidFill>
                  <a:srgbClr val="FF00FF"/>
                </a:solidFill>
              </a:rPr>
              <a:t>Women’s T-Shirt giveaway </a:t>
            </a:r>
            <a:endParaRPr sz="1400">
              <a:solidFill>
                <a:srgbClr val="FF00FF"/>
              </a:solidFill>
            </a:endParaRPr>
          </a:p>
          <a:p>
            <a:pPr marL="457200" lvl="0" indent="-317500" algn="l" rtl="0">
              <a:lnSpc>
                <a:spcPct val="150000"/>
              </a:lnSpc>
              <a:spcBef>
                <a:spcPts val="0"/>
              </a:spcBef>
              <a:spcAft>
                <a:spcPts val="0"/>
              </a:spcAft>
              <a:buClr>
                <a:srgbClr val="FF00FF"/>
              </a:buClr>
              <a:buSzPts val="1400"/>
              <a:buChar char="➔"/>
            </a:pPr>
            <a:r>
              <a:rPr lang="en" sz="1400">
                <a:solidFill>
                  <a:srgbClr val="FF00FF"/>
                </a:solidFill>
              </a:rPr>
              <a:t>Ladies get discounts for food and beer</a:t>
            </a:r>
            <a:endParaRPr sz="1400">
              <a:solidFill>
                <a:srgbClr val="FF00FF"/>
              </a:solidFill>
            </a:endParaRPr>
          </a:p>
          <a:p>
            <a:pPr marL="457200" lvl="0" indent="-317500" algn="l" rtl="0">
              <a:lnSpc>
                <a:spcPct val="150000"/>
              </a:lnSpc>
              <a:spcBef>
                <a:spcPts val="0"/>
              </a:spcBef>
              <a:spcAft>
                <a:spcPts val="0"/>
              </a:spcAft>
              <a:buClr>
                <a:srgbClr val="FF00FF"/>
              </a:buClr>
              <a:buSzPts val="1400"/>
              <a:buChar char="➔"/>
            </a:pPr>
            <a:r>
              <a:rPr lang="en" sz="1400">
                <a:solidFill>
                  <a:srgbClr val="FF00FF"/>
                </a:solidFill>
              </a:rPr>
              <a:t>Players get to meet with those who bought a special post-game pass (only for women)</a:t>
            </a:r>
            <a:endParaRPr sz="1400">
              <a:solidFill>
                <a:srgbClr val="FF00FF"/>
              </a:solidFill>
            </a:endParaRPr>
          </a:p>
        </p:txBody>
      </p:sp>
      <p:pic>
        <p:nvPicPr>
          <p:cNvPr id="377" name="Google Shape;377;p48"/>
          <p:cNvPicPr preferRelativeResize="0"/>
          <p:nvPr/>
        </p:nvPicPr>
        <p:blipFill>
          <a:blip r:embed="rId3">
            <a:alphaModFix/>
          </a:blip>
          <a:stretch>
            <a:fillRect/>
          </a:stretch>
        </p:blipFill>
        <p:spPr>
          <a:xfrm>
            <a:off x="7429500" y="3094875"/>
            <a:ext cx="1612975" cy="1612975"/>
          </a:xfrm>
          <a:prstGeom prst="rect">
            <a:avLst/>
          </a:prstGeom>
          <a:noFill/>
          <a:ln>
            <a:noFill/>
          </a:ln>
        </p:spPr>
      </p:pic>
      <p:pic>
        <p:nvPicPr>
          <p:cNvPr id="378" name="Google Shape;378;p48"/>
          <p:cNvPicPr preferRelativeResize="0"/>
          <p:nvPr/>
        </p:nvPicPr>
        <p:blipFill>
          <a:blip r:embed="rId4">
            <a:alphaModFix/>
          </a:blip>
          <a:stretch>
            <a:fillRect/>
          </a:stretch>
        </p:blipFill>
        <p:spPr>
          <a:xfrm>
            <a:off x="5304600" y="2853623"/>
            <a:ext cx="1570825" cy="2095475"/>
          </a:xfrm>
          <a:prstGeom prst="rect">
            <a:avLst/>
          </a:prstGeom>
          <a:noFill/>
          <a:ln>
            <a:noFill/>
          </a:ln>
        </p:spPr>
      </p:pic>
      <p:pic>
        <p:nvPicPr>
          <p:cNvPr id="379" name="Google Shape;379;p48"/>
          <p:cNvPicPr preferRelativeResize="0"/>
          <p:nvPr/>
        </p:nvPicPr>
        <p:blipFill>
          <a:blip r:embed="rId5">
            <a:alphaModFix/>
          </a:blip>
          <a:stretch>
            <a:fillRect/>
          </a:stretch>
        </p:blipFill>
        <p:spPr>
          <a:xfrm>
            <a:off x="5640500" y="478675"/>
            <a:ext cx="3143226" cy="209547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83"/>
        <p:cNvGrpSpPr/>
        <p:nvPr/>
      </p:nvGrpSpPr>
      <p:grpSpPr>
        <a:xfrm>
          <a:off x="0" y="0"/>
          <a:ext cx="0" cy="0"/>
          <a:chOff x="0" y="0"/>
          <a:chExt cx="0" cy="0"/>
        </a:xfrm>
      </p:grpSpPr>
      <p:sp>
        <p:nvSpPr>
          <p:cNvPr id="384" name="Google Shape;384;p49"/>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9900"/>
                </a:solidFill>
              </a:rPr>
              <a:t>¡Noche de Comida Hispano!</a:t>
            </a:r>
            <a:endParaRPr b="1">
              <a:solidFill>
                <a:srgbClr val="FF9900"/>
              </a:solidFill>
            </a:endParaRPr>
          </a:p>
        </p:txBody>
      </p:sp>
      <p:sp>
        <p:nvSpPr>
          <p:cNvPr id="385" name="Google Shape;385;p49"/>
          <p:cNvSpPr txBox="1">
            <a:spLocks noGrp="1"/>
          </p:cNvSpPr>
          <p:nvPr>
            <p:ph type="body" idx="1"/>
          </p:nvPr>
        </p:nvSpPr>
        <p:spPr>
          <a:xfrm>
            <a:off x="311700" y="1225225"/>
            <a:ext cx="5171100" cy="2917500"/>
          </a:xfrm>
          <a:prstGeom prst="rect">
            <a:avLst/>
          </a:prstGeom>
          <a:ln w="9525"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rgbClr val="FF9900"/>
              </a:buClr>
              <a:buSzPts val="1400"/>
              <a:buChar char="➔"/>
            </a:pPr>
            <a:r>
              <a:rPr lang="en" sz="1400">
                <a:solidFill>
                  <a:srgbClr val="FF9900"/>
                </a:solidFill>
              </a:rPr>
              <a:t>HEAT players wear EL HEAT jerseys</a:t>
            </a:r>
            <a:endParaRPr sz="1400">
              <a:solidFill>
                <a:srgbClr val="FF9900"/>
              </a:solidFill>
            </a:endParaRPr>
          </a:p>
          <a:p>
            <a:pPr marL="457200" lvl="0" indent="-317500" algn="l" rtl="0">
              <a:lnSpc>
                <a:spcPct val="150000"/>
              </a:lnSpc>
              <a:spcBef>
                <a:spcPts val="0"/>
              </a:spcBef>
              <a:spcAft>
                <a:spcPts val="0"/>
              </a:spcAft>
              <a:buClr>
                <a:srgbClr val="FF9900"/>
              </a:buClr>
              <a:buSzPts val="1400"/>
              <a:buChar char="➔"/>
            </a:pPr>
            <a:r>
              <a:rPr lang="en" sz="1400">
                <a:solidFill>
                  <a:srgbClr val="FF9900"/>
                </a:solidFill>
              </a:rPr>
              <a:t>Mariachi music played throughout the whole night</a:t>
            </a:r>
            <a:endParaRPr sz="1400">
              <a:solidFill>
                <a:srgbClr val="FF9900"/>
              </a:solidFill>
            </a:endParaRPr>
          </a:p>
          <a:p>
            <a:pPr marL="457200" lvl="0" indent="-317500" algn="l" rtl="0">
              <a:lnSpc>
                <a:spcPct val="150000"/>
              </a:lnSpc>
              <a:spcBef>
                <a:spcPts val="0"/>
              </a:spcBef>
              <a:spcAft>
                <a:spcPts val="0"/>
              </a:spcAft>
              <a:buClr>
                <a:srgbClr val="FF9900"/>
              </a:buClr>
              <a:buSzPts val="1400"/>
              <a:buChar char="➔"/>
            </a:pPr>
            <a:r>
              <a:rPr lang="en" sz="1400">
                <a:solidFill>
                  <a:srgbClr val="FF9900"/>
                </a:solidFill>
              </a:rPr>
              <a:t>National Anthem will be played by a Hispanic artist</a:t>
            </a:r>
            <a:endParaRPr sz="1400">
              <a:solidFill>
                <a:srgbClr val="FF9900"/>
              </a:solidFill>
            </a:endParaRPr>
          </a:p>
          <a:p>
            <a:pPr marL="457200" lvl="0" indent="-317500" algn="l" rtl="0">
              <a:lnSpc>
                <a:spcPct val="150000"/>
              </a:lnSpc>
              <a:spcBef>
                <a:spcPts val="0"/>
              </a:spcBef>
              <a:spcAft>
                <a:spcPts val="0"/>
              </a:spcAft>
              <a:buClr>
                <a:srgbClr val="FF9900"/>
              </a:buClr>
              <a:buSzPts val="1400"/>
              <a:buChar char="➔"/>
            </a:pPr>
            <a:r>
              <a:rPr lang="en" sz="1400">
                <a:solidFill>
                  <a:srgbClr val="FF9900"/>
                </a:solidFill>
              </a:rPr>
              <a:t>Halftime entertainment will feature Pitbull</a:t>
            </a:r>
            <a:endParaRPr sz="1400">
              <a:solidFill>
                <a:srgbClr val="FF9900"/>
              </a:solidFill>
            </a:endParaRPr>
          </a:p>
          <a:p>
            <a:pPr marL="457200" lvl="0" indent="-317500" algn="l" rtl="0">
              <a:lnSpc>
                <a:spcPct val="150000"/>
              </a:lnSpc>
              <a:spcBef>
                <a:spcPts val="0"/>
              </a:spcBef>
              <a:spcAft>
                <a:spcPts val="0"/>
              </a:spcAft>
              <a:buClr>
                <a:srgbClr val="FF9900"/>
              </a:buClr>
              <a:buSzPts val="1400"/>
              <a:buChar char="➔"/>
            </a:pPr>
            <a:r>
              <a:rPr lang="en" sz="1400">
                <a:solidFill>
                  <a:srgbClr val="FF9900"/>
                </a:solidFill>
              </a:rPr>
              <a:t>New Hispanic food concession stands in the arena</a:t>
            </a:r>
            <a:endParaRPr sz="1400">
              <a:solidFill>
                <a:srgbClr val="FF9900"/>
              </a:solidFill>
            </a:endParaRPr>
          </a:p>
          <a:p>
            <a:pPr marL="457200" lvl="0" indent="-317500" algn="l" rtl="0">
              <a:lnSpc>
                <a:spcPct val="150000"/>
              </a:lnSpc>
              <a:spcBef>
                <a:spcPts val="0"/>
              </a:spcBef>
              <a:spcAft>
                <a:spcPts val="0"/>
              </a:spcAft>
              <a:buClr>
                <a:srgbClr val="FF9900"/>
              </a:buClr>
              <a:buSzPts val="1400"/>
              <a:buChar char="➔"/>
            </a:pPr>
            <a:r>
              <a:rPr lang="en" sz="1400">
                <a:solidFill>
                  <a:srgbClr val="FF9900"/>
                </a:solidFill>
              </a:rPr>
              <a:t>Hispanic food trucks outside the arena</a:t>
            </a:r>
            <a:endParaRPr sz="1400">
              <a:solidFill>
                <a:srgbClr val="FF9900"/>
              </a:solidFill>
            </a:endParaRPr>
          </a:p>
          <a:p>
            <a:pPr marL="457200" lvl="0" indent="-317500" algn="l" rtl="0">
              <a:lnSpc>
                <a:spcPct val="150000"/>
              </a:lnSpc>
              <a:spcBef>
                <a:spcPts val="0"/>
              </a:spcBef>
              <a:spcAft>
                <a:spcPts val="0"/>
              </a:spcAft>
              <a:buClr>
                <a:srgbClr val="FF9900"/>
              </a:buClr>
              <a:buSzPts val="1400"/>
              <a:buChar char="➔"/>
            </a:pPr>
            <a:r>
              <a:rPr lang="en" sz="1400">
                <a:solidFill>
                  <a:srgbClr val="FF9900"/>
                </a:solidFill>
              </a:rPr>
              <a:t>Select fans aged 21 and older will receive a voucher for special edition margaritas </a:t>
            </a:r>
            <a:endParaRPr sz="1400">
              <a:solidFill>
                <a:srgbClr val="FF9900"/>
              </a:solidFill>
            </a:endParaRPr>
          </a:p>
          <a:p>
            <a:pPr marL="0" lvl="0" indent="0" algn="l" rtl="0">
              <a:lnSpc>
                <a:spcPct val="150000"/>
              </a:lnSpc>
              <a:spcBef>
                <a:spcPts val="1600"/>
              </a:spcBef>
              <a:spcAft>
                <a:spcPts val="1600"/>
              </a:spcAft>
              <a:buNone/>
            </a:pPr>
            <a:endParaRPr sz="1400">
              <a:solidFill>
                <a:srgbClr val="FF9900"/>
              </a:solidFill>
            </a:endParaRPr>
          </a:p>
        </p:txBody>
      </p:sp>
      <p:pic>
        <p:nvPicPr>
          <p:cNvPr id="386" name="Google Shape;386;p49"/>
          <p:cNvPicPr preferRelativeResize="0"/>
          <p:nvPr/>
        </p:nvPicPr>
        <p:blipFill rotWithShape="1">
          <a:blip r:embed="rId3">
            <a:alphaModFix/>
          </a:blip>
          <a:srcRect l="16726" r="37118"/>
          <a:stretch/>
        </p:blipFill>
        <p:spPr>
          <a:xfrm>
            <a:off x="5717900" y="805125"/>
            <a:ext cx="1549125" cy="1887050"/>
          </a:xfrm>
          <a:prstGeom prst="rect">
            <a:avLst/>
          </a:prstGeom>
          <a:noFill/>
          <a:ln>
            <a:noFill/>
          </a:ln>
        </p:spPr>
      </p:pic>
      <p:pic>
        <p:nvPicPr>
          <p:cNvPr id="387" name="Google Shape;387;p49"/>
          <p:cNvPicPr preferRelativeResize="0"/>
          <p:nvPr/>
        </p:nvPicPr>
        <p:blipFill>
          <a:blip r:embed="rId4">
            <a:alphaModFix/>
          </a:blip>
          <a:stretch>
            <a:fillRect/>
          </a:stretch>
        </p:blipFill>
        <p:spPr>
          <a:xfrm>
            <a:off x="5922400" y="2783650"/>
            <a:ext cx="2862034" cy="2146526"/>
          </a:xfrm>
          <a:prstGeom prst="rect">
            <a:avLst/>
          </a:prstGeom>
          <a:noFill/>
          <a:ln>
            <a:noFill/>
          </a:ln>
        </p:spPr>
      </p:pic>
      <p:pic>
        <p:nvPicPr>
          <p:cNvPr id="388" name="Google Shape;388;p49"/>
          <p:cNvPicPr preferRelativeResize="0"/>
          <p:nvPr/>
        </p:nvPicPr>
        <p:blipFill rotWithShape="1">
          <a:blip r:embed="rId5">
            <a:alphaModFix/>
          </a:blip>
          <a:srcRect l="54389"/>
          <a:stretch/>
        </p:blipFill>
        <p:spPr>
          <a:xfrm>
            <a:off x="7404834" y="805125"/>
            <a:ext cx="1639365" cy="18870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Shape 392"/>
        <p:cNvGrpSpPr/>
        <p:nvPr/>
      </p:nvGrpSpPr>
      <p:grpSpPr>
        <a:xfrm>
          <a:off x="0" y="0"/>
          <a:ext cx="0" cy="0"/>
          <a:chOff x="0" y="0"/>
          <a:chExt cx="0" cy="0"/>
        </a:xfrm>
      </p:grpSpPr>
      <p:sp>
        <p:nvSpPr>
          <p:cNvPr id="393" name="Google Shape;393;p50"/>
          <p:cNvSpPr txBox="1">
            <a:spLocks noGrp="1"/>
          </p:cNvSpPr>
          <p:nvPr>
            <p:ph type="title"/>
          </p:nvPr>
        </p:nvSpPr>
        <p:spPr>
          <a:xfrm>
            <a:off x="311700" y="231300"/>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E06666"/>
                </a:solidFill>
              </a:rPr>
              <a:t>Family Night</a:t>
            </a:r>
            <a:endParaRPr>
              <a:solidFill>
                <a:srgbClr val="E06666"/>
              </a:solidFill>
            </a:endParaRPr>
          </a:p>
        </p:txBody>
      </p:sp>
      <p:sp>
        <p:nvSpPr>
          <p:cNvPr id="394" name="Google Shape;394;p50"/>
          <p:cNvSpPr txBox="1">
            <a:spLocks noGrp="1"/>
          </p:cNvSpPr>
          <p:nvPr>
            <p:ph type="body" idx="1"/>
          </p:nvPr>
        </p:nvSpPr>
        <p:spPr>
          <a:xfrm>
            <a:off x="311700" y="1146900"/>
            <a:ext cx="4892700" cy="3753000"/>
          </a:xfrm>
          <a:prstGeom prst="rect">
            <a:avLst/>
          </a:prstGeom>
          <a:ln w="9525" cap="flat" cmpd="sng">
            <a:solidFill>
              <a:srgbClr val="F6B26B"/>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rgbClr val="E06666"/>
              </a:buClr>
              <a:buSzPts val="1400"/>
              <a:buChar char="➔"/>
            </a:pPr>
            <a:r>
              <a:rPr lang="en" sz="1400">
                <a:solidFill>
                  <a:srgbClr val="E06666"/>
                </a:solidFill>
              </a:rPr>
              <a:t>HEAT players will show up to select schools in Miami-Dade County</a:t>
            </a:r>
            <a:endParaRPr sz="1400">
              <a:solidFill>
                <a:srgbClr val="E06666"/>
              </a:solidFill>
            </a:endParaRPr>
          </a:p>
          <a:p>
            <a:pPr marL="457200" lvl="0" indent="-317500" algn="l" rtl="0">
              <a:lnSpc>
                <a:spcPct val="150000"/>
              </a:lnSpc>
              <a:spcBef>
                <a:spcPts val="0"/>
              </a:spcBef>
              <a:spcAft>
                <a:spcPts val="0"/>
              </a:spcAft>
              <a:buClr>
                <a:srgbClr val="E06666"/>
              </a:buClr>
              <a:buSzPts val="1400"/>
              <a:buChar char="➔"/>
            </a:pPr>
            <a:r>
              <a:rPr lang="en" sz="1400">
                <a:solidFill>
                  <a:srgbClr val="E06666"/>
                </a:solidFill>
              </a:rPr>
              <a:t>The players will do autographs and give out free tickets to some kids </a:t>
            </a:r>
            <a:endParaRPr sz="1400">
              <a:solidFill>
                <a:srgbClr val="E06666"/>
              </a:solidFill>
            </a:endParaRPr>
          </a:p>
          <a:p>
            <a:pPr marL="0" lvl="0" indent="0" algn="ctr" rtl="0">
              <a:lnSpc>
                <a:spcPct val="150000"/>
              </a:lnSpc>
              <a:spcBef>
                <a:spcPts val="1600"/>
              </a:spcBef>
              <a:spcAft>
                <a:spcPts val="0"/>
              </a:spcAft>
              <a:buNone/>
            </a:pPr>
            <a:r>
              <a:rPr lang="en" sz="1400">
                <a:solidFill>
                  <a:srgbClr val="E06666"/>
                </a:solidFill>
              </a:rPr>
              <a:t>ALTERNATIVE</a:t>
            </a:r>
            <a:endParaRPr sz="1400">
              <a:solidFill>
                <a:srgbClr val="E06666"/>
              </a:solidFill>
            </a:endParaRPr>
          </a:p>
          <a:p>
            <a:pPr marL="457200" lvl="0" indent="-317500" algn="l" rtl="0">
              <a:lnSpc>
                <a:spcPct val="150000"/>
              </a:lnSpc>
              <a:spcBef>
                <a:spcPts val="1600"/>
              </a:spcBef>
              <a:spcAft>
                <a:spcPts val="0"/>
              </a:spcAft>
              <a:buClr>
                <a:srgbClr val="E06666"/>
              </a:buClr>
              <a:buSzPts val="1400"/>
              <a:buChar char="➔"/>
            </a:pPr>
            <a:r>
              <a:rPr lang="en" sz="1400">
                <a:solidFill>
                  <a:srgbClr val="E06666"/>
                </a:solidFill>
              </a:rPr>
              <a:t>Ticket Bundle: Family 4-Pack </a:t>
            </a:r>
            <a:endParaRPr sz="1400">
              <a:solidFill>
                <a:srgbClr val="E06666"/>
              </a:solidFill>
            </a:endParaRPr>
          </a:p>
          <a:p>
            <a:pPr marL="457200" lvl="0" indent="-317500" algn="l" rtl="0">
              <a:lnSpc>
                <a:spcPct val="150000"/>
              </a:lnSpc>
              <a:spcBef>
                <a:spcPts val="0"/>
              </a:spcBef>
              <a:spcAft>
                <a:spcPts val="0"/>
              </a:spcAft>
              <a:buClr>
                <a:srgbClr val="E06666"/>
              </a:buClr>
              <a:buSzPts val="1400"/>
              <a:buChar char="➔"/>
            </a:pPr>
            <a:r>
              <a:rPr lang="en" sz="1400">
                <a:solidFill>
                  <a:srgbClr val="E06666"/>
                </a:solidFill>
              </a:rPr>
              <a:t>4 Tickets, 4 Sodas, 4 Hot-Dogs starting at $99</a:t>
            </a:r>
            <a:endParaRPr sz="1400">
              <a:solidFill>
                <a:srgbClr val="E06666"/>
              </a:solidFill>
            </a:endParaRPr>
          </a:p>
          <a:p>
            <a:pPr marL="457200" lvl="0" indent="-317500" algn="l" rtl="0">
              <a:lnSpc>
                <a:spcPct val="150000"/>
              </a:lnSpc>
              <a:spcBef>
                <a:spcPts val="0"/>
              </a:spcBef>
              <a:spcAft>
                <a:spcPts val="0"/>
              </a:spcAft>
              <a:buClr>
                <a:srgbClr val="E06666"/>
              </a:buClr>
              <a:buSzPts val="1400"/>
              <a:buChar char="➔"/>
            </a:pPr>
            <a:r>
              <a:rPr lang="en" sz="1400">
                <a:solidFill>
                  <a:srgbClr val="E06666"/>
                </a:solidFill>
              </a:rPr>
              <a:t>Halftime: Select families participate in a Pop-A-Shot Challenge with other families ; Winner gets Papa Johns’ Gift Card</a:t>
            </a:r>
            <a:endParaRPr sz="1400">
              <a:solidFill>
                <a:srgbClr val="E06666"/>
              </a:solidFill>
            </a:endParaRPr>
          </a:p>
        </p:txBody>
      </p:sp>
      <p:pic>
        <p:nvPicPr>
          <p:cNvPr id="395" name="Google Shape;395;p50"/>
          <p:cNvPicPr preferRelativeResize="0"/>
          <p:nvPr/>
        </p:nvPicPr>
        <p:blipFill>
          <a:blip r:embed="rId3">
            <a:alphaModFix/>
          </a:blip>
          <a:stretch>
            <a:fillRect/>
          </a:stretch>
        </p:blipFill>
        <p:spPr>
          <a:xfrm>
            <a:off x="5365500" y="1650150"/>
            <a:ext cx="3634800" cy="24232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3D85C6"/>
        </a:solidFill>
        <a:effectLst/>
      </p:bgPr>
    </p:bg>
    <p:spTree>
      <p:nvGrpSpPr>
        <p:cNvPr id="1" name="Shape 399"/>
        <p:cNvGrpSpPr/>
        <p:nvPr/>
      </p:nvGrpSpPr>
      <p:grpSpPr>
        <a:xfrm>
          <a:off x="0" y="0"/>
          <a:ext cx="0" cy="0"/>
          <a:chOff x="0" y="0"/>
          <a:chExt cx="0" cy="0"/>
        </a:xfrm>
      </p:grpSpPr>
      <p:sp>
        <p:nvSpPr>
          <p:cNvPr id="400" name="Google Shape;400;p51"/>
          <p:cNvSpPr txBox="1">
            <a:spLocks noGrp="1"/>
          </p:cNvSpPr>
          <p:nvPr>
            <p:ph type="title"/>
          </p:nvPr>
        </p:nvSpPr>
        <p:spPr>
          <a:xfrm>
            <a:off x="311700" y="268900"/>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rPr>
              <a:t>Spring Break Accommodations</a:t>
            </a:r>
            <a:endParaRPr>
              <a:solidFill>
                <a:srgbClr val="FFFFFF"/>
              </a:solidFill>
            </a:endParaRPr>
          </a:p>
        </p:txBody>
      </p:sp>
      <p:sp>
        <p:nvSpPr>
          <p:cNvPr id="401" name="Google Shape;401;p51"/>
          <p:cNvSpPr txBox="1">
            <a:spLocks noGrp="1"/>
          </p:cNvSpPr>
          <p:nvPr>
            <p:ph type="body" idx="1"/>
          </p:nvPr>
        </p:nvSpPr>
        <p:spPr>
          <a:xfrm>
            <a:off x="311700" y="1225225"/>
            <a:ext cx="5049300" cy="2391600"/>
          </a:xfrm>
          <a:prstGeom prst="rect">
            <a:avLst/>
          </a:prstGeom>
          <a:ln w="9525" cap="flat" cmpd="sng">
            <a:solidFill>
              <a:srgbClr val="FFD966"/>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rgbClr val="FFFFFF"/>
              </a:buClr>
              <a:buSzPts val="1400"/>
              <a:buChar char="➔"/>
            </a:pPr>
            <a:r>
              <a:rPr lang="en" sz="1400">
                <a:solidFill>
                  <a:srgbClr val="FFFFFF"/>
                </a:solidFill>
              </a:rPr>
              <a:t>Most March games will have tickets that have complimentary accommodations to select Spring Break destinations near Miami</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South Beach, Ft. Lauderdale, Punta Cana, Cancun</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Ticket holders must provide their own transportation</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This tactic could also be used to retain season ticket holders</a:t>
            </a:r>
            <a:endParaRPr sz="1400">
              <a:solidFill>
                <a:srgbClr val="FFFFFF"/>
              </a:solidFill>
            </a:endParaRPr>
          </a:p>
        </p:txBody>
      </p:sp>
      <p:pic>
        <p:nvPicPr>
          <p:cNvPr id="402" name="Google Shape;402;p51"/>
          <p:cNvPicPr preferRelativeResize="0"/>
          <p:nvPr/>
        </p:nvPicPr>
        <p:blipFill>
          <a:blip r:embed="rId3">
            <a:alphaModFix/>
          </a:blip>
          <a:stretch>
            <a:fillRect/>
          </a:stretch>
        </p:blipFill>
        <p:spPr>
          <a:xfrm>
            <a:off x="5548200" y="2575450"/>
            <a:ext cx="3478200" cy="2311019"/>
          </a:xfrm>
          <a:prstGeom prst="rect">
            <a:avLst/>
          </a:prstGeom>
          <a:noFill/>
          <a:ln>
            <a:noFill/>
          </a:ln>
        </p:spPr>
      </p:pic>
      <p:pic>
        <p:nvPicPr>
          <p:cNvPr id="403" name="Google Shape;403;p51"/>
          <p:cNvPicPr preferRelativeResize="0"/>
          <p:nvPr/>
        </p:nvPicPr>
        <p:blipFill rotWithShape="1">
          <a:blip r:embed="rId4">
            <a:alphaModFix/>
          </a:blip>
          <a:srcRect b="13126"/>
          <a:stretch/>
        </p:blipFill>
        <p:spPr>
          <a:xfrm>
            <a:off x="6003763" y="788125"/>
            <a:ext cx="2567074" cy="16400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311700" y="194300"/>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lt1"/>
                </a:solidFill>
              </a:rPr>
              <a:t>Mission Statement</a:t>
            </a:r>
            <a:endParaRPr>
              <a:solidFill>
                <a:schemeClr val="lt1"/>
              </a:solidFill>
            </a:endParaRPr>
          </a:p>
        </p:txBody>
      </p:sp>
      <p:sp>
        <p:nvSpPr>
          <p:cNvPr id="87" name="Google Shape;87;p16"/>
          <p:cNvSpPr txBox="1">
            <a:spLocks noGrp="1"/>
          </p:cNvSpPr>
          <p:nvPr>
            <p:ph type="body" idx="1"/>
          </p:nvPr>
        </p:nvSpPr>
        <p:spPr>
          <a:xfrm>
            <a:off x="311700" y="1103600"/>
            <a:ext cx="8520600" cy="19809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1600"/>
              </a:spcAft>
              <a:buNone/>
            </a:pPr>
            <a:r>
              <a:rPr lang="en">
                <a:solidFill>
                  <a:schemeClr val="lt1"/>
                </a:solidFill>
              </a:rPr>
              <a:t>The Miami HEAT are dedicated to delivering a championship experience to our fans, staff, and including our partners. Our pursuit and passion are to perform exceptionally in the arena, workplace, and in the community. We strive at this through premier customer and community service as we cultivate a spirit of innovation, integrity, and teamwork. Lastly, we stand as a cornerstone of pride and inspiration to Miami and the Southeast.</a:t>
            </a:r>
            <a:endParaRPr>
              <a:solidFill>
                <a:schemeClr val="lt1"/>
              </a:solidFill>
            </a:endParaRPr>
          </a:p>
        </p:txBody>
      </p:sp>
      <p:pic>
        <p:nvPicPr>
          <p:cNvPr id="88" name="Google Shape;88;p16"/>
          <p:cNvPicPr preferRelativeResize="0"/>
          <p:nvPr/>
        </p:nvPicPr>
        <p:blipFill>
          <a:blip r:embed="rId3">
            <a:alphaModFix/>
          </a:blip>
          <a:stretch>
            <a:fillRect/>
          </a:stretch>
        </p:blipFill>
        <p:spPr>
          <a:xfrm>
            <a:off x="572350" y="3284125"/>
            <a:ext cx="3295382" cy="1632574"/>
          </a:xfrm>
          <a:prstGeom prst="rect">
            <a:avLst/>
          </a:prstGeom>
          <a:noFill/>
          <a:ln>
            <a:noFill/>
          </a:ln>
        </p:spPr>
      </p:pic>
      <p:pic>
        <p:nvPicPr>
          <p:cNvPr id="89" name="Google Shape;89;p16"/>
          <p:cNvPicPr preferRelativeResize="0"/>
          <p:nvPr/>
        </p:nvPicPr>
        <p:blipFill>
          <a:blip r:embed="rId4">
            <a:alphaModFix/>
          </a:blip>
          <a:stretch>
            <a:fillRect/>
          </a:stretch>
        </p:blipFill>
        <p:spPr>
          <a:xfrm>
            <a:off x="5358125" y="3284125"/>
            <a:ext cx="3310801" cy="163258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C0000"/>
        </a:solidFill>
        <a:effectLst/>
      </p:bgPr>
    </p:bg>
    <p:spTree>
      <p:nvGrpSpPr>
        <p:cNvPr id="1" name="Shape 407"/>
        <p:cNvGrpSpPr/>
        <p:nvPr/>
      </p:nvGrpSpPr>
      <p:grpSpPr>
        <a:xfrm>
          <a:off x="0" y="0"/>
          <a:ext cx="0" cy="0"/>
          <a:chOff x="0" y="0"/>
          <a:chExt cx="0" cy="0"/>
        </a:xfrm>
      </p:grpSpPr>
      <p:sp>
        <p:nvSpPr>
          <p:cNvPr id="408" name="Google Shape;408;p52"/>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000000"/>
                </a:solidFill>
              </a:rPr>
              <a:t>#HEATthrowbackNight</a:t>
            </a:r>
            <a:endParaRPr>
              <a:solidFill>
                <a:srgbClr val="000000"/>
              </a:solidFill>
            </a:endParaRPr>
          </a:p>
        </p:txBody>
      </p:sp>
      <p:sp>
        <p:nvSpPr>
          <p:cNvPr id="409" name="Google Shape;409;p52"/>
          <p:cNvSpPr txBox="1">
            <a:spLocks noGrp="1"/>
          </p:cNvSpPr>
          <p:nvPr>
            <p:ph type="body" idx="1"/>
          </p:nvPr>
        </p:nvSpPr>
        <p:spPr>
          <a:xfrm>
            <a:off x="311700" y="1225225"/>
            <a:ext cx="5160300" cy="2795700"/>
          </a:xfrm>
          <a:prstGeom prst="rect">
            <a:avLst/>
          </a:prstGeom>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rgbClr val="000000"/>
              </a:buClr>
              <a:buSzPts val="1400"/>
              <a:buChar char="➔"/>
            </a:pPr>
            <a:r>
              <a:rPr lang="en" sz="1400">
                <a:solidFill>
                  <a:srgbClr val="000000"/>
                </a:solidFill>
              </a:rPr>
              <a:t>Players will wear Black Hardwood Classics Jerseys</a:t>
            </a:r>
            <a:endParaRPr sz="1400">
              <a:solidFill>
                <a:srgbClr val="000000"/>
              </a:solidFill>
            </a:endParaRPr>
          </a:p>
          <a:p>
            <a:pPr marL="457200" lvl="0" indent="-317500" algn="l" rtl="0">
              <a:lnSpc>
                <a:spcPct val="150000"/>
              </a:lnSpc>
              <a:spcBef>
                <a:spcPts val="0"/>
              </a:spcBef>
              <a:spcAft>
                <a:spcPts val="0"/>
              </a:spcAft>
              <a:buClr>
                <a:srgbClr val="000000"/>
              </a:buClr>
              <a:buSzPts val="1400"/>
              <a:buChar char="➔"/>
            </a:pPr>
            <a:r>
              <a:rPr lang="en" sz="1400">
                <a:solidFill>
                  <a:srgbClr val="000000"/>
                </a:solidFill>
              </a:rPr>
              <a:t>Have old HEAT players like Alonzo Mourning, Gary Payton, and Jason Williams in attendance for the game</a:t>
            </a:r>
            <a:endParaRPr sz="1400">
              <a:solidFill>
                <a:srgbClr val="000000"/>
              </a:solidFill>
            </a:endParaRPr>
          </a:p>
          <a:p>
            <a:pPr marL="457200" lvl="0" indent="-317500" algn="l" rtl="0">
              <a:lnSpc>
                <a:spcPct val="150000"/>
              </a:lnSpc>
              <a:spcBef>
                <a:spcPts val="0"/>
              </a:spcBef>
              <a:spcAft>
                <a:spcPts val="0"/>
              </a:spcAft>
              <a:buClr>
                <a:srgbClr val="000000"/>
              </a:buClr>
              <a:buSzPts val="1400"/>
              <a:buChar char="➔"/>
            </a:pPr>
            <a:r>
              <a:rPr lang="en" sz="1400">
                <a:solidFill>
                  <a:srgbClr val="000000"/>
                </a:solidFill>
              </a:rPr>
              <a:t>Will encourage fans to dress in throwback HEAT attire: Post on social media #HEATthrowbackNight</a:t>
            </a:r>
            <a:endParaRPr sz="1400">
              <a:solidFill>
                <a:srgbClr val="000000"/>
              </a:solidFill>
            </a:endParaRPr>
          </a:p>
          <a:p>
            <a:pPr marL="457200" lvl="0" indent="-317500" algn="l" rtl="0">
              <a:lnSpc>
                <a:spcPct val="150000"/>
              </a:lnSpc>
              <a:spcBef>
                <a:spcPts val="0"/>
              </a:spcBef>
              <a:spcAft>
                <a:spcPts val="0"/>
              </a:spcAft>
              <a:buClr>
                <a:srgbClr val="000000"/>
              </a:buClr>
              <a:buSzPts val="1400"/>
              <a:buChar char="➔"/>
            </a:pPr>
            <a:r>
              <a:rPr lang="en" sz="1400">
                <a:solidFill>
                  <a:srgbClr val="000000"/>
                </a:solidFill>
              </a:rPr>
              <a:t>Retro Shirt Giveaway </a:t>
            </a:r>
            <a:endParaRPr sz="1400">
              <a:solidFill>
                <a:srgbClr val="000000"/>
              </a:solidFill>
            </a:endParaRPr>
          </a:p>
          <a:p>
            <a:pPr marL="457200" lvl="0" indent="-317500" algn="l" rtl="0">
              <a:lnSpc>
                <a:spcPct val="150000"/>
              </a:lnSpc>
              <a:spcBef>
                <a:spcPts val="0"/>
              </a:spcBef>
              <a:spcAft>
                <a:spcPts val="0"/>
              </a:spcAft>
              <a:buClr>
                <a:srgbClr val="000000"/>
              </a:buClr>
              <a:buSzPts val="1400"/>
              <a:buChar char="➔"/>
            </a:pPr>
            <a:r>
              <a:rPr lang="en" sz="1400">
                <a:solidFill>
                  <a:srgbClr val="000000"/>
                </a:solidFill>
              </a:rPr>
              <a:t>Flo Rida concert after the game; free for those who attended the game</a:t>
            </a:r>
            <a:endParaRPr sz="1400">
              <a:solidFill>
                <a:srgbClr val="000000"/>
              </a:solidFill>
            </a:endParaRPr>
          </a:p>
          <a:p>
            <a:pPr marL="457200" lvl="0" indent="0" algn="l" rtl="0">
              <a:lnSpc>
                <a:spcPct val="150000"/>
              </a:lnSpc>
              <a:spcBef>
                <a:spcPts val="1600"/>
              </a:spcBef>
              <a:spcAft>
                <a:spcPts val="1600"/>
              </a:spcAft>
              <a:buNone/>
            </a:pPr>
            <a:endParaRPr sz="1400">
              <a:solidFill>
                <a:srgbClr val="000000"/>
              </a:solidFill>
            </a:endParaRPr>
          </a:p>
        </p:txBody>
      </p:sp>
      <p:pic>
        <p:nvPicPr>
          <p:cNvPr id="410" name="Google Shape;410;p52"/>
          <p:cNvPicPr preferRelativeResize="0"/>
          <p:nvPr/>
        </p:nvPicPr>
        <p:blipFill rotWithShape="1">
          <a:blip r:embed="rId3">
            <a:alphaModFix/>
          </a:blip>
          <a:srcRect l="9260" r="19721"/>
          <a:stretch/>
        </p:blipFill>
        <p:spPr>
          <a:xfrm>
            <a:off x="5559050" y="881625"/>
            <a:ext cx="1878050" cy="1476900"/>
          </a:xfrm>
          <a:prstGeom prst="rect">
            <a:avLst/>
          </a:prstGeom>
          <a:noFill/>
          <a:ln>
            <a:noFill/>
          </a:ln>
        </p:spPr>
      </p:pic>
      <p:pic>
        <p:nvPicPr>
          <p:cNvPr id="411" name="Google Shape;411;p52"/>
          <p:cNvPicPr preferRelativeResize="0"/>
          <p:nvPr/>
        </p:nvPicPr>
        <p:blipFill>
          <a:blip r:embed="rId4">
            <a:alphaModFix/>
          </a:blip>
          <a:stretch>
            <a:fillRect/>
          </a:stretch>
        </p:blipFill>
        <p:spPr>
          <a:xfrm>
            <a:off x="7619300" y="1009550"/>
            <a:ext cx="1414325" cy="1792826"/>
          </a:xfrm>
          <a:prstGeom prst="rect">
            <a:avLst/>
          </a:prstGeom>
          <a:noFill/>
          <a:ln>
            <a:noFill/>
          </a:ln>
        </p:spPr>
      </p:pic>
      <p:pic>
        <p:nvPicPr>
          <p:cNvPr id="412" name="Google Shape;412;p52"/>
          <p:cNvPicPr preferRelativeResize="0"/>
          <p:nvPr/>
        </p:nvPicPr>
        <p:blipFill>
          <a:blip r:embed="rId5">
            <a:alphaModFix/>
          </a:blip>
          <a:stretch>
            <a:fillRect/>
          </a:stretch>
        </p:blipFill>
        <p:spPr>
          <a:xfrm>
            <a:off x="5609520" y="2593450"/>
            <a:ext cx="1261100" cy="1653650"/>
          </a:xfrm>
          <a:prstGeom prst="rect">
            <a:avLst/>
          </a:prstGeom>
          <a:noFill/>
          <a:ln>
            <a:noFill/>
          </a:ln>
        </p:spPr>
      </p:pic>
      <p:pic>
        <p:nvPicPr>
          <p:cNvPr id="413" name="Google Shape;413;p52"/>
          <p:cNvPicPr preferRelativeResize="0"/>
          <p:nvPr/>
        </p:nvPicPr>
        <p:blipFill rotWithShape="1">
          <a:blip r:embed="rId6">
            <a:alphaModFix/>
          </a:blip>
          <a:srcRect b="36321"/>
          <a:stretch/>
        </p:blipFill>
        <p:spPr>
          <a:xfrm>
            <a:off x="6962550" y="3363425"/>
            <a:ext cx="2071075" cy="13188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53"/>
          <p:cNvSpPr txBox="1"/>
          <p:nvPr/>
        </p:nvSpPr>
        <p:spPr>
          <a:xfrm>
            <a:off x="235075" y="188050"/>
            <a:ext cx="8669700" cy="474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0000">
                <a:solidFill>
                  <a:schemeClr val="lt1"/>
                </a:solidFill>
                <a:latin typeface="Economica"/>
                <a:ea typeface="Economica"/>
                <a:cs typeface="Economica"/>
                <a:sym typeface="Economica"/>
              </a:rPr>
              <a:t>Conclusion</a:t>
            </a:r>
            <a:endParaRPr>
              <a:solidFill>
                <a:schemeClr val="dk1"/>
              </a:solidFill>
              <a:latin typeface="Open Sans"/>
              <a:ea typeface="Open Sans"/>
              <a:cs typeface="Open Sans"/>
              <a:sym typeface="Open San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54"/>
          <p:cNvSpPr txBox="1">
            <a:spLocks noGrp="1"/>
          </p:cNvSpPr>
          <p:nvPr>
            <p:ph type="title"/>
          </p:nvPr>
        </p:nvSpPr>
        <p:spPr>
          <a:xfrm>
            <a:off x="311700" y="22187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rPr>
              <a:t>Goals</a:t>
            </a:r>
            <a:endParaRPr>
              <a:solidFill>
                <a:srgbClr val="FFFFFF"/>
              </a:solidFill>
            </a:endParaRPr>
          </a:p>
        </p:txBody>
      </p:sp>
      <p:sp>
        <p:nvSpPr>
          <p:cNvPr id="424" name="Google Shape;424;p54"/>
          <p:cNvSpPr txBox="1">
            <a:spLocks noGrp="1"/>
          </p:cNvSpPr>
          <p:nvPr>
            <p:ph type="body" idx="1"/>
          </p:nvPr>
        </p:nvSpPr>
        <p:spPr>
          <a:xfrm>
            <a:off x="311700" y="1225225"/>
            <a:ext cx="8520600" cy="33540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rgbClr val="FFFFFF"/>
              </a:buClr>
              <a:buSzPts val="1400"/>
              <a:buChar char="➔"/>
            </a:pPr>
            <a:r>
              <a:rPr lang="en" sz="1400" u="sng">
                <a:solidFill>
                  <a:srgbClr val="FFFFFF"/>
                </a:solidFill>
              </a:rPr>
              <a:t>Short-Term</a:t>
            </a:r>
            <a:endParaRPr sz="1400" u="sng">
              <a:solidFill>
                <a:srgbClr val="FFFFFF"/>
              </a:solidFill>
            </a:endParaRPr>
          </a:p>
          <a:p>
            <a:pPr marL="914400" lvl="1" indent="-317500" algn="l" rtl="0">
              <a:lnSpc>
                <a:spcPct val="150000"/>
              </a:lnSpc>
              <a:spcBef>
                <a:spcPts val="0"/>
              </a:spcBef>
              <a:spcAft>
                <a:spcPts val="0"/>
              </a:spcAft>
              <a:buClr>
                <a:srgbClr val="FFFFFF"/>
              </a:buClr>
              <a:buSzPts val="1400"/>
              <a:buChar char="◆"/>
            </a:pPr>
            <a:r>
              <a:rPr lang="en">
                <a:solidFill>
                  <a:srgbClr val="FFFFFF"/>
                </a:solidFill>
              </a:rPr>
              <a:t>Increase sales, profitability, and membership</a:t>
            </a:r>
            <a:endParaRPr>
              <a:solidFill>
                <a:srgbClr val="FFFFFF"/>
              </a:solidFill>
            </a:endParaRPr>
          </a:p>
          <a:p>
            <a:pPr marL="914400" lvl="1" indent="-317500" algn="l" rtl="0">
              <a:lnSpc>
                <a:spcPct val="150000"/>
              </a:lnSpc>
              <a:spcBef>
                <a:spcPts val="0"/>
              </a:spcBef>
              <a:spcAft>
                <a:spcPts val="0"/>
              </a:spcAft>
              <a:buClr>
                <a:srgbClr val="FFFFFF"/>
              </a:buClr>
              <a:buSzPts val="1400"/>
              <a:buChar char="◆"/>
            </a:pPr>
            <a:r>
              <a:rPr lang="en">
                <a:solidFill>
                  <a:srgbClr val="FFFFFF"/>
                </a:solidFill>
              </a:rPr>
              <a:t>Utilize sponsors and surroundings more effectively</a:t>
            </a:r>
            <a:endParaRPr>
              <a:solidFill>
                <a:srgbClr val="FFFFFF"/>
              </a:solidFill>
            </a:endParaRPr>
          </a:p>
          <a:p>
            <a:pPr marL="914400" lvl="1" indent="-317500" algn="l" rtl="0">
              <a:lnSpc>
                <a:spcPct val="150000"/>
              </a:lnSpc>
              <a:spcBef>
                <a:spcPts val="0"/>
              </a:spcBef>
              <a:spcAft>
                <a:spcPts val="0"/>
              </a:spcAft>
              <a:buClr>
                <a:srgbClr val="FFFFFF"/>
              </a:buClr>
              <a:buSzPts val="1400"/>
              <a:buChar char="◆"/>
            </a:pPr>
            <a:r>
              <a:rPr lang="en">
                <a:solidFill>
                  <a:srgbClr val="FFFFFF"/>
                </a:solidFill>
              </a:rPr>
              <a:t>Increase attendance and customer satisfaction</a:t>
            </a:r>
            <a:endParaRPr>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u="sng">
                <a:solidFill>
                  <a:srgbClr val="FFFFFF"/>
                </a:solidFill>
              </a:rPr>
              <a:t>Long-Term</a:t>
            </a:r>
            <a:endParaRPr sz="1400">
              <a:solidFill>
                <a:srgbClr val="FFFFFF"/>
              </a:solidFill>
            </a:endParaRPr>
          </a:p>
          <a:p>
            <a:pPr marL="914400" lvl="1" indent="-317500" algn="l" rtl="0">
              <a:lnSpc>
                <a:spcPct val="150000"/>
              </a:lnSpc>
              <a:spcBef>
                <a:spcPts val="0"/>
              </a:spcBef>
              <a:spcAft>
                <a:spcPts val="0"/>
              </a:spcAft>
              <a:buClr>
                <a:srgbClr val="FFFFFF"/>
              </a:buClr>
              <a:buSzPts val="1400"/>
              <a:buChar char="◆"/>
            </a:pPr>
            <a:r>
              <a:rPr lang="en">
                <a:solidFill>
                  <a:srgbClr val="FFFFFF"/>
                </a:solidFill>
              </a:rPr>
              <a:t>Acquire new fans and customers</a:t>
            </a:r>
            <a:endParaRPr>
              <a:solidFill>
                <a:srgbClr val="FFFFFF"/>
              </a:solidFill>
            </a:endParaRPr>
          </a:p>
          <a:p>
            <a:pPr marL="914400" lvl="1" indent="-317500" algn="l" rtl="0">
              <a:lnSpc>
                <a:spcPct val="150000"/>
              </a:lnSpc>
              <a:spcBef>
                <a:spcPts val="0"/>
              </a:spcBef>
              <a:spcAft>
                <a:spcPts val="0"/>
              </a:spcAft>
              <a:buClr>
                <a:srgbClr val="FFFFFF"/>
              </a:buClr>
              <a:buSzPts val="1400"/>
              <a:buChar char="◆"/>
            </a:pPr>
            <a:r>
              <a:rPr lang="en">
                <a:solidFill>
                  <a:srgbClr val="FFFFFF"/>
                </a:solidFill>
              </a:rPr>
              <a:t>Have HEAT fans experience an excellent gameday experience for every game</a:t>
            </a:r>
            <a:endParaRPr>
              <a:solidFill>
                <a:srgbClr val="FFFFFF"/>
              </a:solidFill>
            </a:endParaRPr>
          </a:p>
          <a:p>
            <a:pPr marL="914400" lvl="1" indent="-317500" algn="l" rtl="0">
              <a:lnSpc>
                <a:spcPct val="150000"/>
              </a:lnSpc>
              <a:spcBef>
                <a:spcPts val="0"/>
              </a:spcBef>
              <a:spcAft>
                <a:spcPts val="0"/>
              </a:spcAft>
              <a:buClr>
                <a:srgbClr val="FFFFFF"/>
              </a:buClr>
              <a:buSzPts val="1400"/>
              <a:buChar char="◆"/>
            </a:pPr>
            <a:r>
              <a:rPr lang="en">
                <a:solidFill>
                  <a:srgbClr val="FFFFFF"/>
                </a:solidFill>
              </a:rPr>
              <a:t>Create an advantage in sales, marketing, etc. over competitors </a:t>
            </a:r>
            <a:endParaRPr>
              <a:solidFill>
                <a:srgbClr val="FFFFFF"/>
              </a:solidFill>
            </a:endParaRPr>
          </a:p>
          <a:p>
            <a:pPr marL="914400" lvl="1" indent="-317500" algn="l" rtl="0">
              <a:lnSpc>
                <a:spcPct val="150000"/>
              </a:lnSpc>
              <a:spcBef>
                <a:spcPts val="0"/>
              </a:spcBef>
              <a:spcAft>
                <a:spcPts val="0"/>
              </a:spcAft>
              <a:buClr>
                <a:srgbClr val="FFFFFF"/>
              </a:buClr>
              <a:buSzPts val="1400"/>
              <a:buChar char="◆"/>
            </a:pPr>
            <a:r>
              <a:rPr lang="en">
                <a:solidFill>
                  <a:srgbClr val="FFFFFF"/>
                </a:solidFill>
              </a:rPr>
              <a:t>Further improve team’s annual income </a:t>
            </a:r>
            <a:endParaRPr>
              <a:solidFill>
                <a:srgbClr val="FFFFFF"/>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55"/>
          <p:cNvSpPr txBox="1">
            <a:spLocks noGrp="1"/>
          </p:cNvSpPr>
          <p:nvPr>
            <p:ph type="title"/>
          </p:nvPr>
        </p:nvSpPr>
        <p:spPr>
          <a:xfrm>
            <a:off x="311700" y="220200"/>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rPr>
              <a:t>Executive Summary</a:t>
            </a:r>
            <a:endParaRPr>
              <a:solidFill>
                <a:srgbClr val="FFFFFF"/>
              </a:solidFill>
            </a:endParaRPr>
          </a:p>
        </p:txBody>
      </p:sp>
      <p:sp>
        <p:nvSpPr>
          <p:cNvPr id="430" name="Google Shape;430;p55"/>
          <p:cNvSpPr txBox="1">
            <a:spLocks noGrp="1"/>
          </p:cNvSpPr>
          <p:nvPr>
            <p:ph type="body" idx="1"/>
          </p:nvPr>
        </p:nvSpPr>
        <p:spPr>
          <a:xfrm>
            <a:off x="311700" y="1103375"/>
            <a:ext cx="8520600" cy="36969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400">
                <a:solidFill>
                  <a:srgbClr val="FFFFFF"/>
                </a:solidFill>
              </a:rPr>
              <a:t>The Miami HEAT </a:t>
            </a:r>
            <a:r>
              <a:rPr lang="en" sz="1400">
                <a:solidFill>
                  <a:schemeClr val="lt1"/>
                </a:solidFill>
              </a:rPr>
              <a:t>continue to be a little below average team in the NBA while the departure of Dwyane Wade is imminent.</a:t>
            </a:r>
            <a:r>
              <a:rPr lang="en" sz="1400">
                <a:solidFill>
                  <a:srgbClr val="FFFFFF"/>
                </a:solidFill>
              </a:rPr>
              <a:t> For that, they are in need of retaining and </a:t>
            </a:r>
            <a:r>
              <a:rPr lang="en" sz="1400">
                <a:solidFill>
                  <a:schemeClr val="lt1"/>
                </a:solidFill>
              </a:rPr>
              <a:t>growing their casual fans while acquiring new ones. </a:t>
            </a:r>
            <a:r>
              <a:rPr lang="en" sz="1400">
                <a:solidFill>
                  <a:srgbClr val="FFFFFF"/>
                </a:solidFill>
              </a:rPr>
              <a:t>They must lower ticket prices and do more promotions that coordinate with the team’s specific fan and city demographics in order to complete all of these objectives. </a:t>
            </a:r>
            <a:endParaRPr sz="1400">
              <a:solidFill>
                <a:srgbClr val="FFFFFF"/>
              </a:solidFill>
            </a:endParaRPr>
          </a:p>
          <a:p>
            <a:pPr marL="0" lvl="0" indent="0" algn="l" rtl="0">
              <a:lnSpc>
                <a:spcPct val="150000"/>
              </a:lnSpc>
              <a:spcBef>
                <a:spcPts val="1600"/>
              </a:spcBef>
              <a:spcAft>
                <a:spcPts val="0"/>
              </a:spcAft>
              <a:buNone/>
            </a:pPr>
            <a:r>
              <a:rPr lang="en" sz="1400">
                <a:solidFill>
                  <a:srgbClr val="FFFFFF"/>
                </a:solidFill>
              </a:rPr>
              <a:t>The organization is doing mostly well financially with their budget and finances, but the team’s current payroll is a problem. They must avoid to overpay players and get a star free agent for the right price so they avoid the same problem next season. </a:t>
            </a:r>
            <a:endParaRPr sz="1400">
              <a:solidFill>
                <a:srgbClr val="FFFFFF"/>
              </a:solidFill>
            </a:endParaRPr>
          </a:p>
          <a:p>
            <a:pPr marL="0" lvl="0" indent="0" algn="l" rtl="0">
              <a:lnSpc>
                <a:spcPct val="150000"/>
              </a:lnSpc>
              <a:spcBef>
                <a:spcPts val="1600"/>
              </a:spcBef>
              <a:spcAft>
                <a:spcPts val="0"/>
              </a:spcAft>
              <a:buNone/>
            </a:pPr>
            <a:r>
              <a:rPr lang="en" sz="1400">
                <a:solidFill>
                  <a:srgbClr val="FFFFFF"/>
                </a:solidFill>
              </a:rPr>
              <a:t>Lastly, their employees as well as coaching staff and executives are top-notch. These individuals should continue doing their respective jobs as efficient and organized as possible while constantly listening to fans and their feedback.</a:t>
            </a:r>
            <a:endParaRPr sz="1400">
              <a:solidFill>
                <a:srgbClr val="FFFFFF"/>
              </a:solidFill>
            </a:endParaRPr>
          </a:p>
          <a:p>
            <a:pPr marL="0" lvl="0" indent="0" algn="l" rtl="0">
              <a:lnSpc>
                <a:spcPct val="150000"/>
              </a:lnSpc>
              <a:spcBef>
                <a:spcPts val="1600"/>
              </a:spcBef>
              <a:spcAft>
                <a:spcPts val="0"/>
              </a:spcAft>
              <a:buNone/>
            </a:pPr>
            <a:endParaRPr sz="1400">
              <a:solidFill>
                <a:srgbClr val="FFFFFF"/>
              </a:solidFill>
            </a:endParaRPr>
          </a:p>
          <a:p>
            <a:pPr marL="0" lvl="0" indent="0" algn="l" rtl="0">
              <a:lnSpc>
                <a:spcPct val="150000"/>
              </a:lnSpc>
              <a:spcBef>
                <a:spcPts val="1600"/>
              </a:spcBef>
              <a:spcAft>
                <a:spcPts val="0"/>
              </a:spcAft>
              <a:buNone/>
            </a:pPr>
            <a:endParaRPr sz="1400">
              <a:solidFill>
                <a:srgbClr val="FFFFFF"/>
              </a:solidFill>
            </a:endParaRPr>
          </a:p>
          <a:p>
            <a:pPr marL="0" lvl="0" indent="0" algn="l" rtl="0">
              <a:lnSpc>
                <a:spcPct val="150000"/>
              </a:lnSpc>
              <a:spcBef>
                <a:spcPts val="1600"/>
              </a:spcBef>
              <a:spcAft>
                <a:spcPts val="0"/>
              </a:spcAft>
              <a:buNone/>
            </a:pPr>
            <a:endParaRPr sz="1400">
              <a:solidFill>
                <a:srgbClr val="FFFFFF"/>
              </a:solidFill>
            </a:endParaRPr>
          </a:p>
          <a:p>
            <a:pPr marL="0" lvl="0" indent="0" algn="l" rtl="0">
              <a:lnSpc>
                <a:spcPct val="150000"/>
              </a:lnSpc>
              <a:spcBef>
                <a:spcPts val="1600"/>
              </a:spcBef>
              <a:spcAft>
                <a:spcPts val="1600"/>
              </a:spcAft>
              <a:buNone/>
            </a:pPr>
            <a:endParaRPr sz="1400">
              <a:solidFill>
                <a:srgbClr val="FFFFFF"/>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56"/>
          <p:cNvSpPr txBox="1"/>
          <p:nvPr/>
        </p:nvSpPr>
        <p:spPr>
          <a:xfrm>
            <a:off x="150450" y="84625"/>
            <a:ext cx="8876400" cy="4889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0000">
                <a:solidFill>
                  <a:schemeClr val="lt1"/>
                </a:solidFill>
                <a:latin typeface="Economica"/>
                <a:ea typeface="Economica"/>
                <a:cs typeface="Economica"/>
                <a:sym typeface="Economica"/>
              </a:rPr>
              <a:t>Bibliography</a:t>
            </a:r>
            <a:endParaRPr>
              <a:solidFill>
                <a:schemeClr val="dk1"/>
              </a:solidFill>
              <a:latin typeface="Open Sans"/>
              <a:ea typeface="Open Sans"/>
              <a:cs typeface="Open Sans"/>
              <a:sym typeface="Open San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57"/>
          <p:cNvSpPr txBox="1">
            <a:spLocks noGrp="1"/>
          </p:cNvSpPr>
          <p:nvPr>
            <p:ph type="body" idx="1"/>
          </p:nvPr>
        </p:nvSpPr>
        <p:spPr>
          <a:xfrm>
            <a:off x="311700" y="43050"/>
            <a:ext cx="8520600" cy="48897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400">
                <a:solidFill>
                  <a:srgbClr val="FFFFFF"/>
                </a:solidFill>
              </a:rPr>
              <a:t>https://www.nba.com/heat/ </a:t>
            </a:r>
            <a:endParaRPr sz="1400">
              <a:solidFill>
                <a:srgbClr val="FFFFFF"/>
              </a:solidFill>
            </a:endParaRPr>
          </a:p>
          <a:p>
            <a:pPr marL="254000" marR="190500" lvl="0" indent="-254000" algn="l" rtl="0">
              <a:lnSpc>
                <a:spcPct val="150000"/>
              </a:lnSpc>
              <a:spcBef>
                <a:spcPts val="1600"/>
              </a:spcBef>
              <a:spcAft>
                <a:spcPts val="0"/>
              </a:spcAft>
              <a:buNone/>
            </a:pPr>
            <a:r>
              <a:rPr lang="en" sz="1400">
                <a:solidFill>
                  <a:srgbClr val="FFFFFF"/>
                </a:solidFill>
              </a:rPr>
              <a:t>Rouland, R. (2011). </a:t>
            </a:r>
            <a:r>
              <a:rPr lang="en" sz="1400" i="1">
                <a:solidFill>
                  <a:srgbClr val="FFFFFF"/>
                </a:solidFill>
              </a:rPr>
              <a:t>Miami heat limited partnership.</a:t>
            </a:r>
            <a:r>
              <a:rPr lang="en" sz="1400">
                <a:solidFill>
                  <a:srgbClr val="FFFFFF"/>
                </a:solidFill>
              </a:rPr>
              <a:t>Detroit, MI: St. James Press. Retrieved from http://link.galegroup.com.dbsearch.fredonia.edu:2048/apps/doc/CX1999200062/GVRL?u=sunyfredonia&amp;sid=GVRL&amp;xid=9df319bd</a:t>
            </a:r>
            <a:endParaRPr sz="1400">
              <a:solidFill>
                <a:srgbClr val="FFFFFF"/>
              </a:solidFill>
            </a:endParaRPr>
          </a:p>
          <a:p>
            <a:pPr marL="0" lvl="0" indent="0" algn="l" rtl="0">
              <a:lnSpc>
                <a:spcPct val="150000"/>
              </a:lnSpc>
              <a:spcBef>
                <a:spcPts val="1500"/>
              </a:spcBef>
              <a:spcAft>
                <a:spcPts val="0"/>
              </a:spcAft>
              <a:buNone/>
            </a:pPr>
            <a:r>
              <a:rPr lang="en" sz="1400">
                <a:solidFill>
                  <a:srgbClr val="FFFFFF"/>
                </a:solidFill>
              </a:rPr>
              <a:t>http://www.mergentonline.com.dbsearch.fredonia.edu:2048/privatecompanydetail.php?dunsnumber=198550485&amp;pagetype=synopsis</a:t>
            </a:r>
            <a:endParaRPr sz="1400">
              <a:solidFill>
                <a:srgbClr val="FFFFFF"/>
              </a:solidFill>
            </a:endParaRPr>
          </a:p>
          <a:p>
            <a:pPr marL="0" lvl="0" indent="0" algn="l" rtl="0">
              <a:lnSpc>
                <a:spcPct val="150000"/>
              </a:lnSpc>
              <a:spcBef>
                <a:spcPts val="1600"/>
              </a:spcBef>
              <a:spcAft>
                <a:spcPts val="0"/>
              </a:spcAft>
              <a:buNone/>
            </a:pPr>
            <a:r>
              <a:rPr lang="en" sz="1400">
                <a:solidFill>
                  <a:srgbClr val="FFFFFF"/>
                </a:solidFill>
              </a:rPr>
              <a:t>http://worldpopulationreview.com/us-cities/miami-population/</a:t>
            </a:r>
            <a:endParaRPr sz="1400">
              <a:solidFill>
                <a:srgbClr val="FFFFFF"/>
              </a:solidFill>
            </a:endParaRPr>
          </a:p>
          <a:p>
            <a:pPr marL="0" lvl="0" indent="0" algn="l" rtl="0">
              <a:lnSpc>
                <a:spcPct val="150000"/>
              </a:lnSpc>
              <a:spcBef>
                <a:spcPts val="1600"/>
              </a:spcBef>
              <a:spcAft>
                <a:spcPts val="0"/>
              </a:spcAft>
              <a:buNone/>
            </a:pPr>
            <a:r>
              <a:rPr lang="en" sz="1400">
                <a:solidFill>
                  <a:srgbClr val="FFFFFF"/>
                </a:solidFill>
              </a:rPr>
              <a:t>https://arenadigest.com/2018/10/24/miami-dade-takes-americanairlines-arena-naming-rights-talks/</a:t>
            </a:r>
            <a:endParaRPr sz="1400">
              <a:solidFill>
                <a:srgbClr val="FFFFFF"/>
              </a:solidFill>
            </a:endParaRPr>
          </a:p>
          <a:p>
            <a:pPr marL="0" lvl="0" indent="0" algn="l" rtl="0">
              <a:lnSpc>
                <a:spcPct val="150000"/>
              </a:lnSpc>
              <a:spcBef>
                <a:spcPts val="1600"/>
              </a:spcBef>
              <a:spcAft>
                <a:spcPts val="0"/>
              </a:spcAft>
              <a:buNone/>
            </a:pPr>
            <a:r>
              <a:rPr lang="en" sz="1400">
                <a:solidFill>
                  <a:srgbClr val="FFFFFF"/>
                </a:solidFill>
              </a:rPr>
              <a:t>https://www.forbes.com/teams/miami-heat/</a:t>
            </a:r>
            <a:endParaRPr sz="1400">
              <a:solidFill>
                <a:srgbClr val="FFFFFF"/>
              </a:solidFill>
            </a:endParaRPr>
          </a:p>
          <a:p>
            <a:pPr marL="0" lvl="0" indent="0" algn="l" rtl="0">
              <a:lnSpc>
                <a:spcPct val="150000"/>
              </a:lnSpc>
              <a:spcBef>
                <a:spcPts val="1600"/>
              </a:spcBef>
              <a:spcAft>
                <a:spcPts val="0"/>
              </a:spcAft>
              <a:buNone/>
            </a:pPr>
            <a:r>
              <a:rPr lang="en" sz="1400">
                <a:solidFill>
                  <a:srgbClr val="FFFFFF"/>
                </a:solidFill>
              </a:rPr>
              <a:t>https://www.si.com/nba/2018/09/21/nba-teams-revenue-spending-breakdown-small-large-market</a:t>
            </a:r>
            <a:endParaRPr sz="1400">
              <a:solidFill>
                <a:srgbClr val="FFFFFF"/>
              </a:solidFill>
            </a:endParaRPr>
          </a:p>
          <a:p>
            <a:pPr marL="0" lvl="0" indent="0" algn="l" rtl="0">
              <a:lnSpc>
                <a:spcPct val="150000"/>
              </a:lnSpc>
              <a:spcBef>
                <a:spcPts val="1600"/>
              </a:spcBef>
              <a:spcAft>
                <a:spcPts val="0"/>
              </a:spcAft>
              <a:buNone/>
            </a:pPr>
            <a:r>
              <a:rPr lang="en" sz="1400">
                <a:solidFill>
                  <a:srgbClr val="FFFFFF"/>
                </a:solidFill>
              </a:rPr>
              <a:t>https://blog.ticketiq.com/blog/2018-19-nba-tickets-prices-trends </a:t>
            </a:r>
            <a:endParaRPr sz="1400">
              <a:solidFill>
                <a:srgbClr val="FFFFFF"/>
              </a:solidFill>
            </a:endParaRPr>
          </a:p>
          <a:p>
            <a:pPr marL="0" lvl="0" indent="0" algn="l" rtl="0">
              <a:lnSpc>
                <a:spcPct val="150000"/>
              </a:lnSpc>
              <a:spcBef>
                <a:spcPts val="1600"/>
              </a:spcBef>
              <a:spcAft>
                <a:spcPts val="0"/>
              </a:spcAft>
              <a:buNone/>
            </a:pPr>
            <a:endParaRPr sz="1400">
              <a:solidFill>
                <a:srgbClr val="FFFFFF"/>
              </a:solidFill>
            </a:endParaRPr>
          </a:p>
          <a:p>
            <a:pPr marL="0" lvl="0" indent="0" algn="l" rtl="0">
              <a:lnSpc>
                <a:spcPct val="150000"/>
              </a:lnSpc>
              <a:spcBef>
                <a:spcPts val="1600"/>
              </a:spcBef>
              <a:spcAft>
                <a:spcPts val="0"/>
              </a:spcAft>
              <a:buNone/>
            </a:pPr>
            <a:endParaRPr sz="1400">
              <a:solidFill>
                <a:srgbClr val="FFFFFF"/>
              </a:solidFill>
            </a:endParaRPr>
          </a:p>
          <a:p>
            <a:pPr marL="254000" marR="190500" lvl="0" indent="-254000" algn="l" rtl="0">
              <a:lnSpc>
                <a:spcPct val="150000"/>
              </a:lnSpc>
              <a:spcBef>
                <a:spcPts val="1600"/>
              </a:spcBef>
              <a:spcAft>
                <a:spcPts val="0"/>
              </a:spcAft>
              <a:buNone/>
            </a:pPr>
            <a:endParaRPr sz="1400">
              <a:solidFill>
                <a:srgbClr val="FFFFFF"/>
              </a:solidFill>
            </a:endParaRPr>
          </a:p>
          <a:p>
            <a:pPr marL="254000" marR="190500" lvl="0" indent="-254000" algn="l" rtl="0">
              <a:lnSpc>
                <a:spcPct val="150000"/>
              </a:lnSpc>
              <a:spcBef>
                <a:spcPts val="1500"/>
              </a:spcBef>
              <a:spcAft>
                <a:spcPts val="0"/>
              </a:spcAft>
              <a:buNone/>
            </a:pPr>
            <a:endParaRPr sz="1400">
              <a:solidFill>
                <a:srgbClr val="FFFFFF"/>
              </a:solidFill>
            </a:endParaRPr>
          </a:p>
          <a:p>
            <a:pPr marL="254000" marR="190500" lvl="0" indent="-254000" algn="l" rtl="0">
              <a:lnSpc>
                <a:spcPct val="150000"/>
              </a:lnSpc>
              <a:spcBef>
                <a:spcPts val="1500"/>
              </a:spcBef>
              <a:spcAft>
                <a:spcPts val="0"/>
              </a:spcAft>
              <a:buNone/>
            </a:pPr>
            <a:endParaRPr sz="1400">
              <a:solidFill>
                <a:srgbClr val="FFFFFF"/>
              </a:solidFill>
            </a:endParaRPr>
          </a:p>
          <a:p>
            <a:pPr marL="254000" marR="190500" lvl="0" indent="-254000" algn="l" rtl="0">
              <a:lnSpc>
                <a:spcPct val="150000"/>
              </a:lnSpc>
              <a:spcBef>
                <a:spcPts val="1500"/>
              </a:spcBef>
              <a:spcAft>
                <a:spcPts val="0"/>
              </a:spcAft>
              <a:buNone/>
            </a:pPr>
            <a:endParaRPr sz="1400">
              <a:solidFill>
                <a:srgbClr val="FFFFFF"/>
              </a:solidFill>
            </a:endParaRPr>
          </a:p>
          <a:p>
            <a:pPr marL="254000" marR="190500" lvl="0" indent="-254000" algn="l" rtl="0">
              <a:lnSpc>
                <a:spcPct val="150000"/>
              </a:lnSpc>
              <a:spcBef>
                <a:spcPts val="1500"/>
              </a:spcBef>
              <a:spcAft>
                <a:spcPts val="0"/>
              </a:spcAft>
              <a:buClr>
                <a:schemeClr val="dk1"/>
              </a:buClr>
              <a:buSzPts val="1100"/>
              <a:buFont typeface="Arial"/>
              <a:buNone/>
            </a:pPr>
            <a:endParaRPr sz="1400">
              <a:solidFill>
                <a:srgbClr val="FFFFFF"/>
              </a:solidFill>
            </a:endParaRPr>
          </a:p>
          <a:p>
            <a:pPr marL="0" marR="190500" lvl="0" indent="0" algn="l" rtl="0">
              <a:lnSpc>
                <a:spcPct val="150000"/>
              </a:lnSpc>
              <a:spcBef>
                <a:spcPts val="1500"/>
              </a:spcBef>
              <a:spcAft>
                <a:spcPts val="0"/>
              </a:spcAft>
              <a:buClr>
                <a:schemeClr val="dk1"/>
              </a:buClr>
              <a:buSzPts val="1100"/>
              <a:buFont typeface="Arial"/>
              <a:buNone/>
            </a:pPr>
            <a:endParaRPr sz="1400">
              <a:solidFill>
                <a:srgbClr val="FFFFFF"/>
              </a:solidFill>
            </a:endParaRPr>
          </a:p>
          <a:p>
            <a:pPr marL="0" lvl="0" indent="0" algn="l" rtl="0">
              <a:lnSpc>
                <a:spcPct val="150000"/>
              </a:lnSpc>
              <a:spcBef>
                <a:spcPts val="1500"/>
              </a:spcBef>
              <a:spcAft>
                <a:spcPts val="0"/>
              </a:spcAft>
              <a:buNone/>
            </a:pPr>
            <a:endParaRPr sz="1400">
              <a:solidFill>
                <a:srgbClr val="FFFFFF"/>
              </a:solidFill>
            </a:endParaRPr>
          </a:p>
          <a:p>
            <a:pPr marL="0" lvl="0" indent="0" algn="l" rtl="0">
              <a:lnSpc>
                <a:spcPct val="150000"/>
              </a:lnSpc>
              <a:spcBef>
                <a:spcPts val="1600"/>
              </a:spcBef>
              <a:spcAft>
                <a:spcPts val="0"/>
              </a:spcAft>
              <a:buNone/>
            </a:pPr>
            <a:endParaRPr sz="1400">
              <a:solidFill>
                <a:srgbClr val="FFFFFF"/>
              </a:solidFill>
            </a:endParaRPr>
          </a:p>
          <a:p>
            <a:pPr marL="0" lvl="0" indent="0" algn="l" rtl="0">
              <a:lnSpc>
                <a:spcPct val="150000"/>
              </a:lnSpc>
              <a:spcBef>
                <a:spcPts val="1600"/>
              </a:spcBef>
              <a:spcAft>
                <a:spcPts val="0"/>
              </a:spcAft>
              <a:buNone/>
            </a:pPr>
            <a:endParaRPr sz="1400">
              <a:solidFill>
                <a:srgbClr val="FFFFFF"/>
              </a:solidFill>
            </a:endParaRPr>
          </a:p>
          <a:p>
            <a:pPr marL="0" lvl="0" indent="0" algn="l" rtl="0">
              <a:lnSpc>
                <a:spcPct val="150000"/>
              </a:lnSpc>
              <a:spcBef>
                <a:spcPts val="1600"/>
              </a:spcBef>
              <a:spcAft>
                <a:spcPts val="0"/>
              </a:spcAft>
              <a:buNone/>
            </a:pPr>
            <a:endParaRPr sz="1400">
              <a:solidFill>
                <a:srgbClr val="FFFFFF"/>
              </a:solidFill>
            </a:endParaRPr>
          </a:p>
          <a:p>
            <a:pPr marL="0" lvl="0" indent="0" algn="l" rtl="0">
              <a:lnSpc>
                <a:spcPct val="150000"/>
              </a:lnSpc>
              <a:spcBef>
                <a:spcPts val="1600"/>
              </a:spcBef>
              <a:spcAft>
                <a:spcPts val="1600"/>
              </a:spcAft>
              <a:buNone/>
            </a:pPr>
            <a:endParaRPr sz="1400">
              <a:solidFill>
                <a:srgbClr val="FFFFFF"/>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58"/>
          <p:cNvSpPr txBox="1">
            <a:spLocks noGrp="1"/>
          </p:cNvSpPr>
          <p:nvPr>
            <p:ph type="body" idx="1"/>
          </p:nvPr>
        </p:nvSpPr>
        <p:spPr>
          <a:xfrm>
            <a:off x="311700" y="75350"/>
            <a:ext cx="8520600" cy="48120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sz="1400">
                <a:solidFill>
                  <a:srgbClr val="FFFFFF"/>
                </a:solidFill>
              </a:rPr>
              <a:t>https://www.forbes.com/sites/aliciajessop/2014/06/12/the-miami-heats-partnerships-with-luxury-brands-creates-unique-in-arena-experiences-for-fans/#73f050286e3a</a:t>
            </a:r>
            <a:endParaRPr sz="1400">
              <a:solidFill>
                <a:srgbClr val="FFFFFF"/>
              </a:solidFill>
            </a:endParaRPr>
          </a:p>
          <a:p>
            <a:pPr marL="254000" marR="190500" lvl="0" indent="-254000" algn="l" rtl="0">
              <a:lnSpc>
                <a:spcPct val="150000"/>
              </a:lnSpc>
              <a:spcBef>
                <a:spcPts val="1600"/>
              </a:spcBef>
              <a:spcAft>
                <a:spcPts val="0"/>
              </a:spcAft>
              <a:buClr>
                <a:schemeClr val="dk1"/>
              </a:buClr>
              <a:buSzPts val="1100"/>
              <a:buFont typeface="Arial"/>
              <a:buNone/>
            </a:pPr>
            <a:r>
              <a:rPr lang="en" sz="1400">
                <a:solidFill>
                  <a:srgbClr val="FFFFFF"/>
                </a:solidFill>
              </a:rPr>
              <a:t>https://factfinder.census.gov/faces/nav/jsf/pages/community_facts.xhtml</a:t>
            </a:r>
            <a:endParaRPr sz="1400">
              <a:solidFill>
                <a:srgbClr val="FFFFFF"/>
              </a:solidFill>
            </a:endParaRPr>
          </a:p>
          <a:p>
            <a:pPr marL="254000" marR="190500" lvl="0" indent="-254000" algn="l" rtl="0">
              <a:lnSpc>
                <a:spcPct val="150000"/>
              </a:lnSpc>
              <a:spcBef>
                <a:spcPts val="1500"/>
              </a:spcBef>
              <a:spcAft>
                <a:spcPts val="0"/>
              </a:spcAft>
              <a:buClr>
                <a:schemeClr val="dk1"/>
              </a:buClr>
              <a:buSzPts val="1100"/>
              <a:buFont typeface="Arial"/>
              <a:buNone/>
            </a:pPr>
            <a:r>
              <a:rPr lang="en" sz="1400">
                <a:solidFill>
                  <a:srgbClr val="FFFFFF"/>
                </a:solidFill>
              </a:rPr>
              <a:t>https://www-statista-com.dbsearch.fredonia.edu:2443/statistics/197541/nba-home-attendance-of-the-miami-heat-since-2006/</a:t>
            </a:r>
            <a:endParaRPr sz="1400">
              <a:solidFill>
                <a:srgbClr val="FFFFFF"/>
              </a:solidFill>
            </a:endParaRPr>
          </a:p>
          <a:p>
            <a:pPr marL="254000" marR="190500" lvl="0" indent="-254000" algn="l" rtl="0">
              <a:lnSpc>
                <a:spcPct val="150000"/>
              </a:lnSpc>
              <a:spcBef>
                <a:spcPts val="1500"/>
              </a:spcBef>
              <a:spcAft>
                <a:spcPts val="0"/>
              </a:spcAft>
              <a:buNone/>
            </a:pPr>
            <a:r>
              <a:rPr lang="en" sz="1400">
                <a:solidFill>
                  <a:srgbClr val="FFFFFF"/>
                </a:solidFill>
              </a:rPr>
              <a:t>http://proxy.espn.com/nba/attendance?sort=awayPct</a:t>
            </a:r>
            <a:endParaRPr sz="1400">
              <a:solidFill>
                <a:srgbClr val="FFFFFF"/>
              </a:solidFill>
            </a:endParaRPr>
          </a:p>
          <a:p>
            <a:pPr marL="0" lvl="0" indent="0" algn="l" rtl="0">
              <a:lnSpc>
                <a:spcPct val="150000"/>
              </a:lnSpc>
              <a:spcBef>
                <a:spcPts val="1500"/>
              </a:spcBef>
              <a:spcAft>
                <a:spcPts val="0"/>
              </a:spcAft>
              <a:buNone/>
            </a:pPr>
            <a:r>
              <a:rPr lang="en" sz="1400">
                <a:solidFill>
                  <a:srgbClr val="FFFFFF"/>
                </a:solidFill>
              </a:rPr>
              <a:t>https://www.nba.com/.element/media/2.0/teamsites/heat/media/PartnershipOverview.pdf</a:t>
            </a:r>
            <a:endParaRPr sz="1400">
              <a:solidFill>
                <a:srgbClr val="FFFFFF"/>
              </a:solidFill>
            </a:endParaRPr>
          </a:p>
          <a:p>
            <a:pPr marL="0" lvl="0" indent="0" algn="l" rtl="0">
              <a:lnSpc>
                <a:spcPct val="150000"/>
              </a:lnSpc>
              <a:spcBef>
                <a:spcPts val="1600"/>
              </a:spcBef>
              <a:spcAft>
                <a:spcPts val="0"/>
              </a:spcAft>
              <a:buNone/>
            </a:pPr>
            <a:r>
              <a:rPr lang="en" sz="1400">
                <a:solidFill>
                  <a:srgbClr val="FFFFFF"/>
                </a:solidFill>
              </a:rPr>
              <a:t>https://www.prnewswire.com/news-releases/miami-heat-selects-beyondcurious-and-builtio-to-launch-new-fan-experience-300419307.html</a:t>
            </a:r>
            <a:endParaRPr sz="1400">
              <a:solidFill>
                <a:srgbClr val="FFFFFF"/>
              </a:solidFill>
            </a:endParaRPr>
          </a:p>
          <a:p>
            <a:pPr marL="0" lvl="0" indent="0" algn="l" rtl="0">
              <a:lnSpc>
                <a:spcPct val="150000"/>
              </a:lnSpc>
              <a:spcBef>
                <a:spcPts val="1600"/>
              </a:spcBef>
              <a:spcAft>
                <a:spcPts val="0"/>
              </a:spcAft>
              <a:buNone/>
            </a:pPr>
            <a:r>
              <a:rPr lang="en" sz="1400">
                <a:solidFill>
                  <a:srgbClr val="FFFFFF"/>
                </a:solidFill>
              </a:rPr>
              <a:t>https://www.valuepenguin.com/2017/02/affordability-every-nba-team-tickets </a:t>
            </a:r>
            <a:endParaRPr sz="1400">
              <a:solidFill>
                <a:srgbClr val="FFFFFF"/>
              </a:solidFill>
            </a:endParaRPr>
          </a:p>
          <a:p>
            <a:pPr marL="0" lvl="0" indent="0" algn="l" rtl="0">
              <a:lnSpc>
                <a:spcPct val="150000"/>
              </a:lnSpc>
              <a:spcBef>
                <a:spcPts val="1600"/>
              </a:spcBef>
              <a:spcAft>
                <a:spcPts val="0"/>
              </a:spcAft>
              <a:buNone/>
            </a:pPr>
            <a:r>
              <a:rPr lang="en" sz="1400">
                <a:solidFill>
                  <a:srgbClr val="FFFFFF"/>
                </a:solidFill>
              </a:rPr>
              <a:t>https://www.sun-sentinel.com/sports/fl-new-miami-best-city-football-fans-study-20190201-story.html</a:t>
            </a:r>
            <a:endParaRPr sz="1400">
              <a:solidFill>
                <a:srgbClr val="FFFFFF"/>
              </a:solidFill>
            </a:endParaRPr>
          </a:p>
          <a:p>
            <a:pPr marL="0" lvl="0" indent="0" algn="l" rtl="0">
              <a:lnSpc>
                <a:spcPct val="150000"/>
              </a:lnSpc>
              <a:spcBef>
                <a:spcPts val="1600"/>
              </a:spcBef>
              <a:spcAft>
                <a:spcPts val="0"/>
              </a:spcAft>
              <a:buNone/>
            </a:pPr>
            <a:endParaRPr sz="1400">
              <a:solidFill>
                <a:srgbClr val="FFFFFF"/>
              </a:solidFill>
            </a:endParaRPr>
          </a:p>
          <a:p>
            <a:pPr marL="0" lvl="0" indent="0" algn="l" rtl="0">
              <a:lnSpc>
                <a:spcPct val="150000"/>
              </a:lnSpc>
              <a:spcBef>
                <a:spcPts val="1600"/>
              </a:spcBef>
              <a:spcAft>
                <a:spcPts val="0"/>
              </a:spcAft>
              <a:buNone/>
            </a:pPr>
            <a:endParaRPr sz="1400">
              <a:solidFill>
                <a:srgbClr val="FFFFFF"/>
              </a:solidFill>
            </a:endParaRPr>
          </a:p>
          <a:p>
            <a:pPr marL="0" lvl="0" indent="0" algn="l" rtl="0">
              <a:lnSpc>
                <a:spcPct val="150000"/>
              </a:lnSpc>
              <a:spcBef>
                <a:spcPts val="1600"/>
              </a:spcBef>
              <a:spcAft>
                <a:spcPts val="0"/>
              </a:spcAft>
              <a:buNone/>
            </a:pPr>
            <a:endParaRPr sz="1400">
              <a:solidFill>
                <a:srgbClr val="FFFFFF"/>
              </a:solidFill>
            </a:endParaRPr>
          </a:p>
          <a:p>
            <a:pPr marL="254000" marR="190500" lvl="0" indent="-254000" algn="l" rtl="0">
              <a:lnSpc>
                <a:spcPct val="150000"/>
              </a:lnSpc>
              <a:spcBef>
                <a:spcPts val="1600"/>
              </a:spcBef>
              <a:spcAft>
                <a:spcPts val="0"/>
              </a:spcAft>
              <a:buNone/>
            </a:pPr>
            <a:endParaRPr sz="1400">
              <a:solidFill>
                <a:srgbClr val="FFFFFF"/>
              </a:solidFill>
            </a:endParaRPr>
          </a:p>
          <a:p>
            <a:pPr marL="254000" marR="190500" lvl="0" indent="-254000" algn="l" rtl="0">
              <a:lnSpc>
                <a:spcPct val="150000"/>
              </a:lnSpc>
              <a:spcBef>
                <a:spcPts val="1500"/>
              </a:spcBef>
              <a:spcAft>
                <a:spcPts val="0"/>
              </a:spcAft>
              <a:buClr>
                <a:schemeClr val="dk1"/>
              </a:buClr>
              <a:buSzPts val="1100"/>
              <a:buFont typeface="Arial"/>
              <a:buNone/>
            </a:pPr>
            <a:endParaRPr sz="1400">
              <a:solidFill>
                <a:srgbClr val="FFFFFF"/>
              </a:solidFill>
            </a:endParaRPr>
          </a:p>
          <a:p>
            <a:pPr marL="0" lvl="0" indent="0" algn="l" rtl="0">
              <a:spcBef>
                <a:spcPts val="1500"/>
              </a:spcBef>
              <a:spcAft>
                <a:spcPts val="1600"/>
              </a:spcAft>
              <a:buNone/>
            </a:pPr>
            <a:endParaRPr sz="14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7"/>
          <p:cNvSpPr txBox="1">
            <a:spLocks noGrp="1"/>
          </p:cNvSpPr>
          <p:nvPr>
            <p:ph type="title"/>
          </p:nvPr>
        </p:nvSpPr>
        <p:spPr>
          <a:xfrm>
            <a:off x="311700" y="2377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rPr>
              <a:t>Background Information</a:t>
            </a:r>
            <a:endParaRPr>
              <a:solidFill>
                <a:srgbClr val="FFFFFF"/>
              </a:solidFill>
            </a:endParaRPr>
          </a:p>
        </p:txBody>
      </p:sp>
      <p:sp>
        <p:nvSpPr>
          <p:cNvPr id="95" name="Google Shape;95;p17"/>
          <p:cNvSpPr txBox="1">
            <a:spLocks noGrp="1"/>
          </p:cNvSpPr>
          <p:nvPr>
            <p:ph type="body" idx="1"/>
          </p:nvPr>
        </p:nvSpPr>
        <p:spPr>
          <a:xfrm>
            <a:off x="311700" y="1164400"/>
            <a:ext cx="8520600" cy="34491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rgbClr val="FFFFFF"/>
              </a:buClr>
              <a:buSzPts val="1400"/>
              <a:buChar char="➔"/>
            </a:pPr>
            <a:r>
              <a:rPr lang="en" sz="1400">
                <a:solidFill>
                  <a:srgbClr val="FFFFFF"/>
                </a:solidFill>
              </a:rPr>
              <a:t>NBA Team based in Miami, Florida</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Season runs from October - April (till May for playoffs)  </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Plays 82 regular season (41 home, 41 away)</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Arena: American Airlines Arena </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Southeast Division in Eastern Conference</a:t>
            </a:r>
            <a:endParaRPr sz="1400">
              <a:solidFill>
                <a:srgbClr val="FFFFFF"/>
              </a:solidFill>
            </a:endParaRPr>
          </a:p>
          <a:p>
            <a:pPr marL="457200" lvl="0" indent="0" algn="l" rtl="0">
              <a:lnSpc>
                <a:spcPct val="150000"/>
              </a:lnSpc>
              <a:spcBef>
                <a:spcPts val="1600"/>
              </a:spcBef>
              <a:spcAft>
                <a:spcPts val="1600"/>
              </a:spcAft>
              <a:buNone/>
            </a:pPr>
            <a:endParaRPr>
              <a:solidFill>
                <a:srgbClr val="FFFFFF"/>
              </a:solidFill>
            </a:endParaRPr>
          </a:p>
        </p:txBody>
      </p:sp>
      <p:pic>
        <p:nvPicPr>
          <p:cNvPr id="96" name="Google Shape;96;p17"/>
          <p:cNvPicPr preferRelativeResize="0"/>
          <p:nvPr/>
        </p:nvPicPr>
        <p:blipFill>
          <a:blip r:embed="rId3">
            <a:alphaModFix/>
          </a:blip>
          <a:stretch>
            <a:fillRect/>
          </a:stretch>
        </p:blipFill>
        <p:spPr>
          <a:xfrm>
            <a:off x="1091875" y="2852800"/>
            <a:ext cx="2583300" cy="1709050"/>
          </a:xfrm>
          <a:prstGeom prst="rect">
            <a:avLst/>
          </a:prstGeom>
          <a:noFill/>
          <a:ln>
            <a:noFill/>
          </a:ln>
        </p:spPr>
      </p:pic>
      <p:pic>
        <p:nvPicPr>
          <p:cNvPr id="97" name="Google Shape;97;p17"/>
          <p:cNvPicPr preferRelativeResize="0"/>
          <p:nvPr/>
        </p:nvPicPr>
        <p:blipFill>
          <a:blip r:embed="rId4">
            <a:alphaModFix/>
          </a:blip>
          <a:stretch>
            <a:fillRect/>
          </a:stretch>
        </p:blipFill>
        <p:spPr>
          <a:xfrm>
            <a:off x="4687450" y="2041750"/>
            <a:ext cx="4096474" cy="23289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8"/>
          <p:cNvSpPr txBox="1">
            <a:spLocks noGrp="1"/>
          </p:cNvSpPr>
          <p:nvPr>
            <p:ph type="title"/>
          </p:nvPr>
        </p:nvSpPr>
        <p:spPr>
          <a:xfrm>
            <a:off x="311700" y="200950"/>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rPr>
              <a:t>Brief History</a:t>
            </a:r>
            <a:endParaRPr>
              <a:solidFill>
                <a:srgbClr val="FFFFFF"/>
              </a:solidFill>
            </a:endParaRPr>
          </a:p>
        </p:txBody>
      </p:sp>
      <p:sp>
        <p:nvSpPr>
          <p:cNvPr id="103" name="Google Shape;103;p18"/>
          <p:cNvSpPr txBox="1">
            <a:spLocks noGrp="1"/>
          </p:cNvSpPr>
          <p:nvPr>
            <p:ph type="body" idx="1"/>
          </p:nvPr>
        </p:nvSpPr>
        <p:spPr>
          <a:xfrm>
            <a:off x="326075" y="1067913"/>
            <a:ext cx="7028100" cy="27660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rgbClr val="FFFFFF"/>
              </a:buClr>
              <a:buSzPts val="1400"/>
              <a:buChar char="➔"/>
            </a:pPr>
            <a:r>
              <a:rPr lang="en" sz="1400">
                <a:solidFill>
                  <a:srgbClr val="FFFFFF"/>
                </a:solidFill>
              </a:rPr>
              <a:t>The Miami HEAT were founded in 1988 along with three other expansion teams (Hornets, Timberwolves, Magic)</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Miami was assisted on acquiring an expansion bid by Miami Sports and Exhibition Authority</a:t>
            </a:r>
            <a:endParaRPr sz="1400">
              <a:solidFill>
                <a:srgbClr val="FFFFFF"/>
              </a:solidFill>
            </a:endParaRPr>
          </a:p>
          <a:p>
            <a:pPr marL="914400" lvl="1" indent="-292100" algn="l" rtl="0">
              <a:lnSpc>
                <a:spcPct val="150000"/>
              </a:lnSpc>
              <a:spcBef>
                <a:spcPts val="0"/>
              </a:spcBef>
              <a:spcAft>
                <a:spcPts val="0"/>
              </a:spcAft>
              <a:buClr>
                <a:srgbClr val="FFFFFF"/>
              </a:buClr>
              <a:buSzPts val="1000"/>
              <a:buChar char="◆"/>
            </a:pPr>
            <a:r>
              <a:rPr lang="en" sz="1000">
                <a:solidFill>
                  <a:srgbClr val="FFFFFF"/>
                </a:solidFill>
              </a:rPr>
              <a:t>Billy Cunningham and Lewis Schaffel </a:t>
            </a:r>
            <a:endParaRPr sz="1000">
              <a:solidFill>
                <a:srgbClr val="FFFFFF"/>
              </a:solidFill>
            </a:endParaRPr>
          </a:p>
          <a:p>
            <a:pPr marL="914400" lvl="1" indent="-292100" algn="l" rtl="0">
              <a:lnSpc>
                <a:spcPct val="150000"/>
              </a:lnSpc>
              <a:spcBef>
                <a:spcPts val="0"/>
              </a:spcBef>
              <a:spcAft>
                <a:spcPts val="0"/>
              </a:spcAft>
              <a:buClr>
                <a:srgbClr val="FFFFFF"/>
              </a:buClr>
              <a:buSzPts val="1000"/>
              <a:buChar char="◆"/>
            </a:pPr>
            <a:r>
              <a:rPr lang="en" sz="1000">
                <a:solidFill>
                  <a:srgbClr val="FFFFFF"/>
                </a:solidFill>
              </a:rPr>
              <a:t>Received financial help from Carnival Cruise Lines founder, Ted Arison</a:t>
            </a:r>
            <a:endParaRPr sz="10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Hornets and HEAT debuted on 1988-89 NBA Season</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First Victory: December 14, 1988 vs Los Angeles Clippers 89-88</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Have won three championships (2006, 2012, 2013) </a:t>
            </a:r>
            <a:endParaRPr sz="1400">
              <a:solidFill>
                <a:srgbClr val="FFFFFF"/>
              </a:solidFill>
            </a:endParaRPr>
          </a:p>
        </p:txBody>
      </p:sp>
      <p:pic>
        <p:nvPicPr>
          <p:cNvPr id="104" name="Google Shape;104;p18"/>
          <p:cNvPicPr preferRelativeResize="0"/>
          <p:nvPr/>
        </p:nvPicPr>
        <p:blipFill>
          <a:blip r:embed="rId3">
            <a:alphaModFix/>
          </a:blip>
          <a:stretch>
            <a:fillRect/>
          </a:stretch>
        </p:blipFill>
        <p:spPr>
          <a:xfrm>
            <a:off x="936500" y="3991179"/>
            <a:ext cx="696425" cy="984950"/>
          </a:xfrm>
          <a:prstGeom prst="rect">
            <a:avLst/>
          </a:prstGeom>
          <a:noFill/>
          <a:ln>
            <a:noFill/>
          </a:ln>
        </p:spPr>
      </p:pic>
      <p:pic>
        <p:nvPicPr>
          <p:cNvPr id="105" name="Google Shape;105;p18"/>
          <p:cNvPicPr preferRelativeResize="0"/>
          <p:nvPr/>
        </p:nvPicPr>
        <p:blipFill>
          <a:blip r:embed="rId4">
            <a:alphaModFix/>
          </a:blip>
          <a:stretch>
            <a:fillRect/>
          </a:stretch>
        </p:blipFill>
        <p:spPr>
          <a:xfrm>
            <a:off x="1866913" y="4184188"/>
            <a:ext cx="1409501" cy="792850"/>
          </a:xfrm>
          <a:prstGeom prst="rect">
            <a:avLst/>
          </a:prstGeom>
          <a:noFill/>
          <a:ln>
            <a:noFill/>
          </a:ln>
        </p:spPr>
      </p:pic>
      <p:pic>
        <p:nvPicPr>
          <p:cNvPr id="106" name="Google Shape;106;p18"/>
          <p:cNvPicPr preferRelativeResize="0"/>
          <p:nvPr/>
        </p:nvPicPr>
        <p:blipFill>
          <a:blip r:embed="rId5">
            <a:alphaModFix/>
          </a:blip>
          <a:stretch>
            <a:fillRect/>
          </a:stretch>
        </p:blipFill>
        <p:spPr>
          <a:xfrm>
            <a:off x="5829925" y="4087225"/>
            <a:ext cx="1091075" cy="1091075"/>
          </a:xfrm>
          <a:prstGeom prst="rect">
            <a:avLst/>
          </a:prstGeom>
          <a:noFill/>
          <a:ln>
            <a:noFill/>
          </a:ln>
        </p:spPr>
      </p:pic>
      <p:pic>
        <p:nvPicPr>
          <p:cNvPr id="107" name="Google Shape;107;p18"/>
          <p:cNvPicPr preferRelativeResize="0"/>
          <p:nvPr/>
        </p:nvPicPr>
        <p:blipFill>
          <a:blip r:embed="rId6">
            <a:alphaModFix/>
          </a:blip>
          <a:stretch>
            <a:fillRect/>
          </a:stretch>
        </p:blipFill>
        <p:spPr>
          <a:xfrm>
            <a:off x="3618482" y="3963024"/>
            <a:ext cx="443316" cy="984954"/>
          </a:xfrm>
          <a:prstGeom prst="rect">
            <a:avLst/>
          </a:prstGeom>
          <a:noFill/>
          <a:ln>
            <a:noFill/>
          </a:ln>
        </p:spPr>
      </p:pic>
      <p:pic>
        <p:nvPicPr>
          <p:cNvPr id="108" name="Google Shape;108;p18"/>
          <p:cNvPicPr preferRelativeResize="0"/>
          <p:nvPr/>
        </p:nvPicPr>
        <p:blipFill rotWithShape="1">
          <a:blip r:embed="rId7">
            <a:alphaModFix/>
          </a:blip>
          <a:srcRect r="9354"/>
          <a:stretch/>
        </p:blipFill>
        <p:spPr>
          <a:xfrm>
            <a:off x="4403850" y="4149571"/>
            <a:ext cx="1183988" cy="86207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9"/>
          <p:cNvSpPr txBox="1">
            <a:spLocks noGrp="1"/>
          </p:cNvSpPr>
          <p:nvPr>
            <p:ph type="title"/>
          </p:nvPr>
        </p:nvSpPr>
        <p:spPr>
          <a:xfrm>
            <a:off x="311700" y="20297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rPr>
              <a:t>Timeline</a:t>
            </a:r>
            <a:endParaRPr>
              <a:solidFill>
                <a:srgbClr val="FFFFFF"/>
              </a:solidFill>
            </a:endParaRPr>
          </a:p>
        </p:txBody>
      </p:sp>
      <p:sp>
        <p:nvSpPr>
          <p:cNvPr id="114" name="Google Shape;114;p19"/>
          <p:cNvSpPr txBox="1">
            <a:spLocks noGrp="1"/>
          </p:cNvSpPr>
          <p:nvPr>
            <p:ph type="body" idx="1"/>
          </p:nvPr>
        </p:nvSpPr>
        <p:spPr>
          <a:xfrm>
            <a:off x="311700" y="943050"/>
            <a:ext cx="4110600" cy="3354000"/>
          </a:xfrm>
          <a:prstGeom prst="rect">
            <a:avLst/>
          </a:prstGeom>
          <a:ln>
            <a:noFill/>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rgbClr val="FFFFFF"/>
              </a:buClr>
              <a:buSzPts val="1400"/>
              <a:buChar char="➔"/>
            </a:pPr>
            <a:r>
              <a:rPr lang="en" sz="1400" b="1">
                <a:solidFill>
                  <a:srgbClr val="FFFFFF"/>
                </a:solidFill>
              </a:rPr>
              <a:t>1988:</a:t>
            </a:r>
            <a:r>
              <a:rPr lang="en" sz="1400">
                <a:solidFill>
                  <a:srgbClr val="FFFFFF"/>
                </a:solidFill>
              </a:rPr>
              <a:t> Miami HEAT enters the NBA</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b="1">
                <a:solidFill>
                  <a:srgbClr val="FFFFFF"/>
                </a:solidFill>
              </a:rPr>
              <a:t>1995: </a:t>
            </a:r>
            <a:r>
              <a:rPr lang="en" sz="1400">
                <a:solidFill>
                  <a:srgbClr val="FFFFFF"/>
                </a:solidFill>
              </a:rPr>
              <a:t>Hires Pat Riley as Head Coach</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b="1">
                <a:solidFill>
                  <a:srgbClr val="FFFFFF"/>
                </a:solidFill>
              </a:rPr>
              <a:t>2000:</a:t>
            </a:r>
            <a:r>
              <a:rPr lang="en" sz="1400">
                <a:solidFill>
                  <a:srgbClr val="FFFFFF"/>
                </a:solidFill>
              </a:rPr>
              <a:t> Moves into new arena </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b="1">
                <a:solidFill>
                  <a:srgbClr val="FFFFFF"/>
                </a:solidFill>
              </a:rPr>
              <a:t>2003:</a:t>
            </a:r>
            <a:r>
              <a:rPr lang="en" sz="1400">
                <a:solidFill>
                  <a:srgbClr val="FFFFFF"/>
                </a:solidFill>
              </a:rPr>
              <a:t> Drafts Dwyane Wade</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b="1">
                <a:solidFill>
                  <a:srgbClr val="FFFFFF"/>
                </a:solidFill>
              </a:rPr>
              <a:t>2005:</a:t>
            </a:r>
            <a:r>
              <a:rPr lang="en" sz="1400">
                <a:solidFill>
                  <a:srgbClr val="FFFFFF"/>
                </a:solidFill>
              </a:rPr>
              <a:t> HC Pat Riley makes largest trade in NBA History (5 TEAM / 13 PLAYER DEAL)</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b="1">
                <a:solidFill>
                  <a:srgbClr val="FFFFFF"/>
                </a:solidFill>
              </a:rPr>
              <a:t>2006:</a:t>
            </a:r>
            <a:r>
              <a:rPr lang="en" sz="1400">
                <a:solidFill>
                  <a:srgbClr val="FFFFFF"/>
                </a:solidFill>
              </a:rPr>
              <a:t> First Championship</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b="1">
                <a:solidFill>
                  <a:srgbClr val="FFFFFF"/>
                </a:solidFill>
              </a:rPr>
              <a:t>2010:</a:t>
            </a:r>
            <a:r>
              <a:rPr lang="en" sz="1400">
                <a:solidFill>
                  <a:srgbClr val="FFFFFF"/>
                </a:solidFill>
              </a:rPr>
              <a:t> HEAT retains Dwyane Wade; HEAT acquires LeBron James and Chris Bosh</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b="1">
                <a:solidFill>
                  <a:srgbClr val="FFFFFF"/>
                </a:solidFill>
              </a:rPr>
              <a:t>2012: </a:t>
            </a:r>
            <a:r>
              <a:rPr lang="en" sz="1400">
                <a:solidFill>
                  <a:srgbClr val="FFFFFF"/>
                </a:solidFill>
              </a:rPr>
              <a:t>Second Championship</a:t>
            </a:r>
            <a:endParaRPr sz="1400">
              <a:solidFill>
                <a:srgbClr val="FFFFFF"/>
              </a:solidFill>
            </a:endParaRPr>
          </a:p>
        </p:txBody>
      </p:sp>
      <p:sp>
        <p:nvSpPr>
          <p:cNvPr id="115" name="Google Shape;115;p19"/>
          <p:cNvSpPr txBox="1"/>
          <p:nvPr/>
        </p:nvSpPr>
        <p:spPr>
          <a:xfrm>
            <a:off x="4622225" y="943050"/>
            <a:ext cx="4300800" cy="4000200"/>
          </a:xfrm>
          <a:prstGeom prst="rect">
            <a:avLst/>
          </a:prstGeom>
          <a:noFill/>
          <a:ln>
            <a:noFill/>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rgbClr val="FFFFFF"/>
              </a:buClr>
              <a:buSzPts val="1400"/>
              <a:buFont typeface="Open Sans"/>
              <a:buChar char="➔"/>
            </a:pPr>
            <a:r>
              <a:rPr lang="en" b="1">
                <a:solidFill>
                  <a:srgbClr val="FFFFFF"/>
                </a:solidFill>
                <a:latin typeface="Open Sans"/>
                <a:ea typeface="Open Sans"/>
                <a:cs typeface="Open Sans"/>
                <a:sym typeface="Open Sans"/>
              </a:rPr>
              <a:t>2013: </a:t>
            </a:r>
            <a:r>
              <a:rPr lang="en">
                <a:solidFill>
                  <a:srgbClr val="FFFFFF"/>
                </a:solidFill>
                <a:latin typeface="Open Sans"/>
                <a:ea typeface="Open Sans"/>
                <a:cs typeface="Open Sans"/>
                <a:sym typeface="Open Sans"/>
              </a:rPr>
              <a:t>27-Game Win Streak / Third Championship</a:t>
            </a:r>
            <a:endParaRPr>
              <a:solidFill>
                <a:srgbClr val="FFFFFF"/>
              </a:solidFill>
              <a:latin typeface="Open Sans"/>
              <a:ea typeface="Open Sans"/>
              <a:cs typeface="Open Sans"/>
              <a:sym typeface="Open Sans"/>
            </a:endParaRPr>
          </a:p>
          <a:p>
            <a:pPr marL="457200" lvl="0" indent="-317500" algn="l" rtl="0">
              <a:lnSpc>
                <a:spcPct val="150000"/>
              </a:lnSpc>
              <a:spcBef>
                <a:spcPts val="0"/>
              </a:spcBef>
              <a:spcAft>
                <a:spcPts val="0"/>
              </a:spcAft>
              <a:buClr>
                <a:srgbClr val="FFFFFF"/>
              </a:buClr>
              <a:buSzPts val="1400"/>
              <a:buFont typeface="Open Sans"/>
              <a:buChar char="➔"/>
            </a:pPr>
            <a:r>
              <a:rPr lang="en" b="1">
                <a:solidFill>
                  <a:srgbClr val="FFFFFF"/>
                </a:solidFill>
                <a:latin typeface="Open Sans"/>
                <a:ea typeface="Open Sans"/>
                <a:cs typeface="Open Sans"/>
                <a:sym typeface="Open Sans"/>
              </a:rPr>
              <a:t>2014: </a:t>
            </a:r>
            <a:r>
              <a:rPr lang="en">
                <a:solidFill>
                  <a:srgbClr val="FFFFFF"/>
                </a:solidFill>
                <a:latin typeface="Open Sans"/>
                <a:ea typeface="Open Sans"/>
                <a:cs typeface="Open Sans"/>
                <a:sym typeface="Open Sans"/>
              </a:rPr>
              <a:t>LeBron James leaves HEAT</a:t>
            </a:r>
            <a:endParaRPr>
              <a:solidFill>
                <a:srgbClr val="FFFFFF"/>
              </a:solidFill>
              <a:latin typeface="Open Sans"/>
              <a:ea typeface="Open Sans"/>
              <a:cs typeface="Open Sans"/>
              <a:sym typeface="Open Sans"/>
            </a:endParaRPr>
          </a:p>
          <a:p>
            <a:pPr marL="457200" lvl="0" indent="-317500" algn="l" rtl="0">
              <a:lnSpc>
                <a:spcPct val="150000"/>
              </a:lnSpc>
              <a:spcBef>
                <a:spcPts val="0"/>
              </a:spcBef>
              <a:spcAft>
                <a:spcPts val="0"/>
              </a:spcAft>
              <a:buClr>
                <a:srgbClr val="FFFFFF"/>
              </a:buClr>
              <a:buSzPts val="1400"/>
              <a:buFont typeface="Open Sans"/>
              <a:buChar char="➔"/>
            </a:pPr>
            <a:r>
              <a:rPr lang="en" b="1">
                <a:solidFill>
                  <a:srgbClr val="FFFFFF"/>
                </a:solidFill>
                <a:latin typeface="Open Sans"/>
                <a:ea typeface="Open Sans"/>
                <a:cs typeface="Open Sans"/>
                <a:sym typeface="Open Sans"/>
              </a:rPr>
              <a:t>2015: </a:t>
            </a:r>
            <a:r>
              <a:rPr lang="en">
                <a:solidFill>
                  <a:srgbClr val="FFFFFF"/>
                </a:solidFill>
                <a:latin typeface="Open Sans"/>
                <a:ea typeface="Open Sans"/>
                <a:cs typeface="Open Sans"/>
                <a:sym typeface="Open Sans"/>
              </a:rPr>
              <a:t>Drafts Justise Winslow and Josh Richardson</a:t>
            </a:r>
            <a:endParaRPr>
              <a:solidFill>
                <a:srgbClr val="FFFFFF"/>
              </a:solidFill>
              <a:latin typeface="Open Sans"/>
              <a:ea typeface="Open Sans"/>
              <a:cs typeface="Open Sans"/>
              <a:sym typeface="Open Sans"/>
            </a:endParaRPr>
          </a:p>
          <a:p>
            <a:pPr marL="457200" lvl="0" indent="-317500" algn="l" rtl="0">
              <a:lnSpc>
                <a:spcPct val="150000"/>
              </a:lnSpc>
              <a:spcBef>
                <a:spcPts val="0"/>
              </a:spcBef>
              <a:spcAft>
                <a:spcPts val="0"/>
              </a:spcAft>
              <a:buClr>
                <a:srgbClr val="FFFFFF"/>
              </a:buClr>
              <a:buSzPts val="1400"/>
              <a:buFont typeface="Open Sans"/>
              <a:buChar char="➔"/>
            </a:pPr>
            <a:r>
              <a:rPr lang="en" b="1">
                <a:solidFill>
                  <a:srgbClr val="FFFFFF"/>
                </a:solidFill>
                <a:latin typeface="Open Sans"/>
                <a:ea typeface="Open Sans"/>
                <a:cs typeface="Open Sans"/>
                <a:sym typeface="Open Sans"/>
              </a:rPr>
              <a:t>2016: </a:t>
            </a:r>
            <a:r>
              <a:rPr lang="en">
                <a:solidFill>
                  <a:srgbClr val="FFFFFF"/>
                </a:solidFill>
                <a:latin typeface="Open Sans"/>
                <a:ea typeface="Open Sans"/>
                <a:cs typeface="Open Sans"/>
                <a:sym typeface="Open Sans"/>
              </a:rPr>
              <a:t>Chris Bosh gets sidelined and never returns</a:t>
            </a:r>
            <a:endParaRPr>
              <a:solidFill>
                <a:srgbClr val="FFFFFF"/>
              </a:solidFill>
              <a:latin typeface="Open Sans"/>
              <a:ea typeface="Open Sans"/>
              <a:cs typeface="Open Sans"/>
              <a:sym typeface="Open Sans"/>
            </a:endParaRPr>
          </a:p>
          <a:p>
            <a:pPr marL="457200" lvl="0" indent="0" algn="l" rtl="0">
              <a:lnSpc>
                <a:spcPct val="150000"/>
              </a:lnSpc>
              <a:spcBef>
                <a:spcPts val="0"/>
              </a:spcBef>
              <a:spcAft>
                <a:spcPts val="0"/>
              </a:spcAft>
              <a:buNone/>
            </a:pPr>
            <a:r>
              <a:rPr lang="en">
                <a:solidFill>
                  <a:srgbClr val="FFFFFF"/>
                </a:solidFill>
                <a:latin typeface="Open Sans"/>
                <a:ea typeface="Open Sans"/>
                <a:cs typeface="Open Sans"/>
                <a:sym typeface="Open Sans"/>
              </a:rPr>
              <a:t>            Dwyane Wade leaves HEAT</a:t>
            </a:r>
            <a:endParaRPr>
              <a:solidFill>
                <a:srgbClr val="FFFFFF"/>
              </a:solidFill>
              <a:latin typeface="Open Sans"/>
              <a:ea typeface="Open Sans"/>
              <a:cs typeface="Open Sans"/>
              <a:sym typeface="Open Sans"/>
            </a:endParaRPr>
          </a:p>
          <a:p>
            <a:pPr marL="457200" lvl="0" indent="-317500" algn="l" rtl="0">
              <a:lnSpc>
                <a:spcPct val="150000"/>
              </a:lnSpc>
              <a:spcBef>
                <a:spcPts val="0"/>
              </a:spcBef>
              <a:spcAft>
                <a:spcPts val="0"/>
              </a:spcAft>
              <a:buClr>
                <a:srgbClr val="FFFFFF"/>
              </a:buClr>
              <a:buSzPts val="1400"/>
              <a:buFont typeface="Open Sans"/>
              <a:buChar char="➔"/>
            </a:pPr>
            <a:r>
              <a:rPr lang="en" b="1">
                <a:solidFill>
                  <a:srgbClr val="FFFFFF"/>
                </a:solidFill>
                <a:latin typeface="Open Sans"/>
                <a:ea typeface="Open Sans"/>
                <a:cs typeface="Open Sans"/>
                <a:sym typeface="Open Sans"/>
              </a:rPr>
              <a:t>2018: </a:t>
            </a:r>
            <a:r>
              <a:rPr lang="en">
                <a:solidFill>
                  <a:srgbClr val="FFFFFF"/>
                </a:solidFill>
                <a:latin typeface="Open Sans"/>
                <a:ea typeface="Open Sans"/>
                <a:cs typeface="Open Sans"/>
                <a:sym typeface="Open Sans"/>
              </a:rPr>
              <a:t>Dwyane Wade returns to HEAT</a:t>
            </a:r>
            <a:endParaRPr>
              <a:solidFill>
                <a:srgbClr val="FFFFFF"/>
              </a:solidFill>
              <a:latin typeface="Open Sans"/>
              <a:ea typeface="Open Sans"/>
              <a:cs typeface="Open Sans"/>
              <a:sym typeface="Open Sans"/>
            </a:endParaRPr>
          </a:p>
          <a:p>
            <a:pPr marL="457200" lvl="0" indent="0" algn="l" rtl="0">
              <a:lnSpc>
                <a:spcPct val="150000"/>
              </a:lnSpc>
              <a:spcBef>
                <a:spcPts val="0"/>
              </a:spcBef>
              <a:spcAft>
                <a:spcPts val="0"/>
              </a:spcAft>
              <a:buNone/>
            </a:pPr>
            <a:r>
              <a:rPr lang="en">
                <a:solidFill>
                  <a:srgbClr val="FFFFFF"/>
                </a:solidFill>
                <a:latin typeface="Open Sans"/>
                <a:ea typeface="Open Sans"/>
                <a:cs typeface="Open Sans"/>
                <a:sym typeface="Open Sans"/>
              </a:rPr>
              <a:t>           Both Wade and Bosh announce they</a:t>
            </a:r>
            <a:endParaRPr>
              <a:solidFill>
                <a:srgbClr val="FFFFFF"/>
              </a:solidFill>
              <a:latin typeface="Open Sans"/>
              <a:ea typeface="Open Sans"/>
              <a:cs typeface="Open Sans"/>
              <a:sym typeface="Open Sans"/>
            </a:endParaRPr>
          </a:p>
          <a:p>
            <a:pPr marL="457200" lvl="0" indent="457200" algn="l" rtl="0">
              <a:lnSpc>
                <a:spcPct val="150000"/>
              </a:lnSpc>
              <a:spcBef>
                <a:spcPts val="0"/>
              </a:spcBef>
              <a:spcAft>
                <a:spcPts val="0"/>
              </a:spcAft>
              <a:buNone/>
            </a:pPr>
            <a:r>
              <a:rPr lang="en">
                <a:solidFill>
                  <a:srgbClr val="FFFFFF"/>
                </a:solidFill>
                <a:latin typeface="Open Sans"/>
                <a:ea typeface="Open Sans"/>
                <a:cs typeface="Open Sans"/>
                <a:sym typeface="Open Sans"/>
              </a:rPr>
              <a:t> will retire at the end of the season</a:t>
            </a:r>
            <a:endParaRPr>
              <a:solidFill>
                <a:srgbClr val="FFFFFF"/>
              </a:solidFill>
              <a:latin typeface="Open Sans"/>
              <a:ea typeface="Open Sans"/>
              <a:cs typeface="Open Sans"/>
              <a:sym typeface="Open Sans"/>
            </a:endParaRPr>
          </a:p>
          <a:p>
            <a:pPr marL="0" lvl="0" indent="0" algn="l" rtl="0">
              <a:lnSpc>
                <a:spcPct val="150000"/>
              </a:lnSpc>
              <a:spcBef>
                <a:spcPts val="0"/>
              </a:spcBef>
              <a:spcAft>
                <a:spcPts val="0"/>
              </a:spcAft>
              <a:buNone/>
            </a:pPr>
            <a:endParaRPr b="1">
              <a:solidFill>
                <a:srgbClr val="FFFFFF"/>
              </a:solidFill>
              <a:latin typeface="Open Sans"/>
              <a:ea typeface="Open Sans"/>
              <a:cs typeface="Open Sans"/>
              <a:sym typeface="Open Sans"/>
            </a:endParaRPr>
          </a:p>
        </p:txBody>
      </p:sp>
      <p:pic>
        <p:nvPicPr>
          <p:cNvPr id="116" name="Google Shape;116;p19"/>
          <p:cNvPicPr preferRelativeResize="0"/>
          <p:nvPr/>
        </p:nvPicPr>
        <p:blipFill>
          <a:blip r:embed="rId3">
            <a:alphaModFix/>
          </a:blip>
          <a:stretch>
            <a:fillRect/>
          </a:stretch>
        </p:blipFill>
        <p:spPr>
          <a:xfrm rot="5400000">
            <a:off x="2198151" y="528225"/>
            <a:ext cx="4366100" cy="43661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0"/>
          <p:cNvSpPr txBox="1"/>
          <p:nvPr/>
        </p:nvSpPr>
        <p:spPr>
          <a:xfrm>
            <a:off x="417750" y="234975"/>
            <a:ext cx="8537700" cy="4699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0">
                <a:solidFill>
                  <a:srgbClr val="FFFFFF"/>
                </a:solidFill>
                <a:latin typeface="Economica"/>
                <a:ea typeface="Economica"/>
                <a:cs typeface="Economica"/>
                <a:sym typeface="Economica"/>
              </a:rPr>
              <a:t>Current Status</a:t>
            </a:r>
            <a:endParaRPr sz="10000">
              <a:solidFill>
                <a:srgbClr val="FFFFFF"/>
              </a:solidFill>
              <a:latin typeface="Economica"/>
              <a:ea typeface="Economica"/>
              <a:cs typeface="Economica"/>
              <a:sym typeface="Economic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1"/>
          <p:cNvSpPr txBox="1">
            <a:spLocks noGrp="1"/>
          </p:cNvSpPr>
          <p:nvPr>
            <p:ph type="title"/>
          </p:nvPr>
        </p:nvSpPr>
        <p:spPr>
          <a:xfrm>
            <a:off x="311700" y="228900"/>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rPr>
              <a:t>Company Overview</a:t>
            </a:r>
            <a:endParaRPr>
              <a:solidFill>
                <a:srgbClr val="FFFFFF"/>
              </a:solidFill>
            </a:endParaRPr>
          </a:p>
        </p:txBody>
      </p:sp>
      <p:sp>
        <p:nvSpPr>
          <p:cNvPr id="127" name="Google Shape;127;p21"/>
          <p:cNvSpPr txBox="1">
            <a:spLocks noGrp="1"/>
          </p:cNvSpPr>
          <p:nvPr>
            <p:ph type="body" idx="1"/>
          </p:nvPr>
        </p:nvSpPr>
        <p:spPr>
          <a:xfrm>
            <a:off x="311700" y="1409900"/>
            <a:ext cx="3630900" cy="27936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rgbClr val="FFFFFF"/>
              </a:buClr>
              <a:buSzPts val="1400"/>
              <a:buChar char="➔"/>
            </a:pPr>
            <a:r>
              <a:rPr lang="en" sz="1400">
                <a:solidFill>
                  <a:srgbClr val="FFFFFF"/>
                </a:solidFill>
              </a:rPr>
              <a:t>Miami Heat Limited Partnership </a:t>
            </a:r>
            <a:endParaRPr sz="1400">
              <a:solidFill>
                <a:srgbClr val="FFFFFF"/>
              </a:solidFill>
            </a:endParaRPr>
          </a:p>
          <a:p>
            <a:pPr marL="914400" lvl="1" indent="-292100" algn="l" rtl="0">
              <a:lnSpc>
                <a:spcPct val="150000"/>
              </a:lnSpc>
              <a:spcBef>
                <a:spcPts val="0"/>
              </a:spcBef>
              <a:spcAft>
                <a:spcPts val="0"/>
              </a:spcAft>
              <a:buClr>
                <a:srgbClr val="FFFFFF"/>
              </a:buClr>
              <a:buSzPts val="1000"/>
              <a:buChar char="◆"/>
            </a:pPr>
            <a:r>
              <a:rPr lang="en" sz="1000">
                <a:solidFill>
                  <a:srgbClr val="FFFFFF"/>
                </a:solidFill>
              </a:rPr>
              <a:t>Private Company</a:t>
            </a:r>
            <a:endParaRPr sz="1000">
              <a:solidFill>
                <a:srgbClr val="FFFFFF"/>
              </a:solidFill>
            </a:endParaRPr>
          </a:p>
          <a:p>
            <a:pPr marL="914400" lvl="1" indent="-292100" algn="l" rtl="0">
              <a:lnSpc>
                <a:spcPct val="150000"/>
              </a:lnSpc>
              <a:spcBef>
                <a:spcPts val="0"/>
              </a:spcBef>
              <a:spcAft>
                <a:spcPts val="0"/>
              </a:spcAft>
              <a:buClr>
                <a:srgbClr val="FFFFFF"/>
              </a:buClr>
              <a:buSzPts val="1000"/>
              <a:buChar char="◆"/>
            </a:pPr>
            <a:r>
              <a:rPr lang="en" sz="1000">
                <a:solidFill>
                  <a:srgbClr val="FFFFFF"/>
                </a:solidFill>
              </a:rPr>
              <a:t>Founded: 1986 | Incorporated: 1987</a:t>
            </a:r>
            <a:endParaRPr sz="1000">
              <a:solidFill>
                <a:srgbClr val="FFFFFF"/>
              </a:solidFill>
            </a:endParaRPr>
          </a:p>
          <a:p>
            <a:pPr marL="914400" lvl="1" indent="-292100" algn="l" rtl="0">
              <a:lnSpc>
                <a:spcPct val="150000"/>
              </a:lnSpc>
              <a:spcBef>
                <a:spcPts val="0"/>
              </a:spcBef>
              <a:spcAft>
                <a:spcPts val="0"/>
              </a:spcAft>
              <a:buClr>
                <a:srgbClr val="FFFFFF"/>
              </a:buClr>
              <a:buSzPts val="1000"/>
              <a:buChar char="◆"/>
            </a:pPr>
            <a:r>
              <a:rPr lang="en" sz="1000">
                <a:solidFill>
                  <a:srgbClr val="FFFFFF"/>
                </a:solidFill>
              </a:rPr>
              <a:t>NAICS: 711211 Sports Teams and Clubs</a:t>
            </a:r>
            <a:endParaRPr sz="1000">
              <a:solidFill>
                <a:srgbClr val="FFFFFF"/>
              </a:solidFill>
            </a:endParaRPr>
          </a:p>
          <a:p>
            <a:pPr marL="914400" lvl="1" indent="-292100" algn="l" rtl="0">
              <a:lnSpc>
                <a:spcPct val="150000"/>
              </a:lnSpc>
              <a:spcBef>
                <a:spcPts val="0"/>
              </a:spcBef>
              <a:spcAft>
                <a:spcPts val="0"/>
              </a:spcAft>
              <a:buClr>
                <a:srgbClr val="FFFFFF"/>
              </a:buClr>
              <a:buSzPts val="1000"/>
              <a:buChar char="◆"/>
            </a:pPr>
            <a:r>
              <a:rPr lang="en" sz="1000">
                <a:solidFill>
                  <a:srgbClr val="FFFFFF"/>
                </a:solidFill>
              </a:rPr>
              <a:t>64 employees</a:t>
            </a:r>
            <a:endParaRPr sz="10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Revenue: $259M</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Operating Income: $40M</a:t>
            </a:r>
            <a:endParaRPr sz="1400">
              <a:solidFill>
                <a:srgbClr val="FFFFFF"/>
              </a:solidFill>
            </a:endParaRPr>
          </a:p>
          <a:p>
            <a:pPr marL="457200" lvl="0" indent="-317500" algn="l" rtl="0">
              <a:lnSpc>
                <a:spcPct val="150000"/>
              </a:lnSpc>
              <a:spcBef>
                <a:spcPts val="0"/>
              </a:spcBef>
              <a:spcAft>
                <a:spcPts val="0"/>
              </a:spcAft>
              <a:buClr>
                <a:srgbClr val="FFFFFF"/>
              </a:buClr>
              <a:buSzPts val="1400"/>
              <a:buChar char="➔"/>
            </a:pPr>
            <a:r>
              <a:rPr lang="en" sz="1400">
                <a:solidFill>
                  <a:srgbClr val="FFFFFF"/>
                </a:solidFill>
              </a:rPr>
              <a:t>Team Value: $1.75B (10th in Forbes NBA Team Valuations 2019)</a:t>
            </a:r>
            <a:endParaRPr sz="1400">
              <a:solidFill>
                <a:srgbClr val="FFFFFF"/>
              </a:solidFill>
            </a:endParaRPr>
          </a:p>
        </p:txBody>
      </p:sp>
      <p:pic>
        <p:nvPicPr>
          <p:cNvPr id="128" name="Google Shape;128;p21"/>
          <p:cNvPicPr preferRelativeResize="0"/>
          <p:nvPr/>
        </p:nvPicPr>
        <p:blipFill>
          <a:blip r:embed="rId3">
            <a:alphaModFix/>
          </a:blip>
          <a:stretch>
            <a:fillRect/>
          </a:stretch>
        </p:blipFill>
        <p:spPr>
          <a:xfrm>
            <a:off x="4059950" y="113100"/>
            <a:ext cx="3089226" cy="3281050"/>
          </a:xfrm>
          <a:prstGeom prst="rect">
            <a:avLst/>
          </a:prstGeom>
          <a:noFill/>
          <a:ln>
            <a:noFill/>
          </a:ln>
        </p:spPr>
      </p:pic>
      <p:pic>
        <p:nvPicPr>
          <p:cNvPr id="129" name="Google Shape;129;p21"/>
          <p:cNvPicPr preferRelativeResize="0"/>
          <p:nvPr/>
        </p:nvPicPr>
        <p:blipFill>
          <a:blip r:embed="rId4">
            <a:alphaModFix/>
          </a:blip>
          <a:stretch>
            <a:fillRect/>
          </a:stretch>
        </p:blipFill>
        <p:spPr>
          <a:xfrm>
            <a:off x="6011675" y="2489025"/>
            <a:ext cx="3132324" cy="2550025"/>
          </a:xfrm>
          <a:prstGeom prst="rect">
            <a:avLst/>
          </a:prstGeom>
          <a:noFill/>
          <a:ln>
            <a:noFill/>
          </a:ln>
        </p:spPr>
      </p:pic>
    </p:spTree>
  </p:cSld>
  <p:clrMapOvr>
    <a:masterClrMapping/>
  </p:clrMapOvr>
</p:sld>
</file>

<file path=ppt/theme/theme1.xml><?xml version="1.0" encoding="utf-8"?>
<a:theme xmlns:a="http://schemas.openxmlformats.org/drawingml/2006/main"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2797</Words>
  <Application>Microsoft Macintosh PowerPoint</Application>
  <PresentationFormat>On-screen Show (16:9)</PresentationFormat>
  <Paragraphs>332</Paragraphs>
  <Slides>46</Slides>
  <Notes>46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Arial</vt:lpstr>
      <vt:lpstr>Open Sans</vt:lpstr>
      <vt:lpstr>Economica</vt:lpstr>
      <vt:lpstr>Luxe</vt:lpstr>
      <vt:lpstr>Miami HEAT</vt:lpstr>
      <vt:lpstr>Presentation Contents</vt:lpstr>
      <vt:lpstr>Introduction</vt:lpstr>
      <vt:lpstr>Mission Statement</vt:lpstr>
      <vt:lpstr>Background Information</vt:lpstr>
      <vt:lpstr>Brief History</vt:lpstr>
      <vt:lpstr>Timeline</vt:lpstr>
      <vt:lpstr>PowerPoint Presentation</vt:lpstr>
      <vt:lpstr>Company Overview</vt:lpstr>
      <vt:lpstr>Players</vt:lpstr>
      <vt:lpstr>Coaching Staff and Executives</vt:lpstr>
      <vt:lpstr>American Airlines Arena</vt:lpstr>
      <vt:lpstr>Promotions</vt:lpstr>
      <vt:lpstr>Stakeholders and Sponsors</vt:lpstr>
      <vt:lpstr>PowerPoint Presentation</vt:lpstr>
      <vt:lpstr>City Demographics</vt:lpstr>
      <vt:lpstr>Fan Demographics</vt:lpstr>
      <vt:lpstr>Income</vt:lpstr>
      <vt:lpstr>Attendance</vt:lpstr>
      <vt:lpstr>Social Media</vt:lpstr>
      <vt:lpstr>Employees</vt:lpstr>
      <vt:lpstr>Budget and Finances</vt:lpstr>
      <vt:lpstr>Tickets</vt:lpstr>
      <vt:lpstr>PowerPoint Presentation</vt:lpstr>
      <vt:lpstr>Internal and External Strengths</vt:lpstr>
      <vt:lpstr>Internal and External Weaknesses</vt:lpstr>
      <vt:lpstr>Internal and External Opportunities</vt:lpstr>
      <vt:lpstr>Internal and External Threats</vt:lpstr>
      <vt:lpstr>SWOT Analysis: Orlando Magic</vt:lpstr>
      <vt:lpstr>SWOT Analysis: Miami Dolphins</vt:lpstr>
      <vt:lpstr>SWOT Analysis: Miami Marlins</vt:lpstr>
      <vt:lpstr>SWOT Analysis: Florida Panthers</vt:lpstr>
      <vt:lpstr>PowerPoint Presentation</vt:lpstr>
      <vt:lpstr>Action Plan</vt:lpstr>
      <vt:lpstr>Target Audience</vt:lpstr>
      <vt:lpstr>Ladies Night</vt:lpstr>
      <vt:lpstr>¡Noche de Comida Hispano!</vt:lpstr>
      <vt:lpstr>Family Night</vt:lpstr>
      <vt:lpstr>Spring Break Accommodations</vt:lpstr>
      <vt:lpstr>#HEATthrowbackNight</vt:lpstr>
      <vt:lpstr>PowerPoint Presentation</vt:lpstr>
      <vt:lpstr>Goals</vt:lpstr>
      <vt:lpstr>Executive Summary</vt:lpstr>
      <vt:lpstr>PowerPoint Presentation</vt:lpstr>
      <vt:lpstr>PowerPoint Presentation</vt:lpstr>
      <vt:lpstr>PowerPoint Presentation</vt:lpstr>
    </vt:vector>
  </TitlesOfParts>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Miami HEAT</dc:title>
  <cp:lastModifiedBy>Microsoft Office User</cp:lastModifiedBy>
  <cp:revision>1</cp:revision>
  <dcterms:modified xsi:type="dcterms:W3CDTF">2020-05-02T07:33:07Z</dcterms:modified>
</cp:coreProperties>
</file>