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2"/>
  </p:notesMasterIdLst>
  <p:sldIdLst>
    <p:sldId id="256" r:id="rId2"/>
    <p:sldId id="257" r:id="rId3"/>
    <p:sldId id="277" r:id="rId4"/>
    <p:sldId id="258" r:id="rId5"/>
    <p:sldId id="272" r:id="rId6"/>
    <p:sldId id="276" r:id="rId7"/>
    <p:sldId id="259" r:id="rId8"/>
    <p:sldId id="270" r:id="rId9"/>
    <p:sldId id="260" r:id="rId10"/>
    <p:sldId id="261" r:id="rId11"/>
    <p:sldId id="274" r:id="rId12"/>
    <p:sldId id="262" r:id="rId13"/>
    <p:sldId id="263" r:id="rId14"/>
    <p:sldId id="266" r:id="rId15"/>
    <p:sldId id="267" r:id="rId16"/>
    <p:sldId id="268" r:id="rId17"/>
    <p:sldId id="271" r:id="rId18"/>
    <p:sldId id="269" r:id="rId19"/>
    <p:sldId id="275" r:id="rId20"/>
    <p:sldId id="27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6"/>
  </p:normalViewPr>
  <p:slideViewPr>
    <p:cSldViewPr snapToGrid="0" snapToObjects="1">
      <p:cViewPr varScale="1">
        <p:scale>
          <a:sx n="109" d="100"/>
          <a:sy n="109" d="100"/>
        </p:scale>
        <p:origin x="1720"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7CB6E6-19B6-7E47-8806-91EB7808C94A}" type="datetimeFigureOut">
              <a:rPr lang="en-US" smtClean="0"/>
              <a:t>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4CA8EA-7FAC-F745-AFA1-83851D7B17BB}" type="slidenum">
              <a:rPr lang="en-US" smtClean="0"/>
              <a:t>‹#›</a:t>
            </a:fld>
            <a:endParaRPr lang="en-US"/>
          </a:p>
        </p:txBody>
      </p:sp>
    </p:spTree>
    <p:extLst>
      <p:ext uri="{BB962C8B-B14F-4D97-AF65-F5344CB8AC3E}">
        <p14:creationId xmlns:p14="http://schemas.microsoft.com/office/powerpoint/2010/main" val="8907481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CA8EA-7FAC-F745-AFA1-83851D7B17BB}" type="slidenum">
              <a:rPr lang="en-US" smtClean="0"/>
              <a:t>1</a:t>
            </a:fld>
            <a:endParaRPr lang="en-US"/>
          </a:p>
        </p:txBody>
      </p:sp>
    </p:spTree>
    <p:extLst>
      <p:ext uri="{BB962C8B-B14F-4D97-AF65-F5344CB8AC3E}">
        <p14:creationId xmlns:p14="http://schemas.microsoft.com/office/powerpoint/2010/main" val="732292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CA8EA-7FAC-F745-AFA1-83851D7B17BB}" type="slidenum">
              <a:rPr lang="en-US" smtClean="0"/>
              <a:t>4</a:t>
            </a:fld>
            <a:endParaRPr lang="en-US"/>
          </a:p>
        </p:txBody>
      </p:sp>
    </p:spTree>
    <p:extLst>
      <p:ext uri="{BB962C8B-B14F-4D97-AF65-F5344CB8AC3E}">
        <p14:creationId xmlns:p14="http://schemas.microsoft.com/office/powerpoint/2010/main" val="2410104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CA8EA-7FAC-F745-AFA1-83851D7B17BB}" type="slidenum">
              <a:rPr lang="en-US" smtClean="0"/>
              <a:t>12</a:t>
            </a:fld>
            <a:endParaRPr lang="en-US"/>
          </a:p>
        </p:txBody>
      </p:sp>
    </p:spTree>
    <p:extLst>
      <p:ext uri="{BB962C8B-B14F-4D97-AF65-F5344CB8AC3E}">
        <p14:creationId xmlns:p14="http://schemas.microsoft.com/office/powerpoint/2010/main" val="2062289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CA8EA-7FAC-F745-AFA1-83851D7B17BB}" type="slidenum">
              <a:rPr lang="en-US" smtClean="0"/>
              <a:t>13</a:t>
            </a:fld>
            <a:endParaRPr lang="en-US"/>
          </a:p>
        </p:txBody>
      </p:sp>
    </p:spTree>
    <p:extLst>
      <p:ext uri="{BB962C8B-B14F-4D97-AF65-F5344CB8AC3E}">
        <p14:creationId xmlns:p14="http://schemas.microsoft.com/office/powerpoint/2010/main" val="2834394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AE8E49-09FF-C442-AC52-DDC37F519845}" type="datetimeFigureOut">
              <a:rPr lang="en-US" smtClean="0"/>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7BA10-DC10-1242-8AB7-D8925D84F119}" type="slidenum">
              <a:rPr lang="en-US" smtClean="0"/>
              <a:t>‹#›</a:t>
            </a:fld>
            <a:endParaRPr lang="en-US"/>
          </a:p>
        </p:txBody>
      </p:sp>
    </p:spTree>
    <p:extLst>
      <p:ext uri="{BB962C8B-B14F-4D97-AF65-F5344CB8AC3E}">
        <p14:creationId xmlns:p14="http://schemas.microsoft.com/office/powerpoint/2010/main" val="192842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AE8E49-09FF-C442-AC52-DDC37F519845}" type="datetimeFigureOut">
              <a:rPr lang="en-US" smtClean="0"/>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7BA10-DC10-1242-8AB7-D8925D84F119}" type="slidenum">
              <a:rPr lang="en-US" smtClean="0"/>
              <a:t>‹#›</a:t>
            </a:fld>
            <a:endParaRPr lang="en-US"/>
          </a:p>
        </p:txBody>
      </p:sp>
    </p:spTree>
    <p:extLst>
      <p:ext uri="{BB962C8B-B14F-4D97-AF65-F5344CB8AC3E}">
        <p14:creationId xmlns:p14="http://schemas.microsoft.com/office/powerpoint/2010/main" val="3184191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AE8E49-09FF-C442-AC52-DDC37F519845}" type="datetimeFigureOut">
              <a:rPr lang="en-US" smtClean="0"/>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7BA10-DC10-1242-8AB7-D8925D84F119}" type="slidenum">
              <a:rPr lang="en-US" smtClean="0"/>
              <a:t>‹#›</a:t>
            </a:fld>
            <a:endParaRPr lang="en-US"/>
          </a:p>
        </p:txBody>
      </p:sp>
    </p:spTree>
    <p:extLst>
      <p:ext uri="{BB962C8B-B14F-4D97-AF65-F5344CB8AC3E}">
        <p14:creationId xmlns:p14="http://schemas.microsoft.com/office/powerpoint/2010/main" val="286314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AE8E49-09FF-C442-AC52-DDC37F519845}" type="datetimeFigureOut">
              <a:rPr lang="en-US" smtClean="0"/>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7BA10-DC10-1242-8AB7-D8925D84F119}" type="slidenum">
              <a:rPr lang="en-US" smtClean="0"/>
              <a:t>‹#›</a:t>
            </a:fld>
            <a:endParaRPr lang="en-US"/>
          </a:p>
        </p:txBody>
      </p:sp>
    </p:spTree>
    <p:extLst>
      <p:ext uri="{BB962C8B-B14F-4D97-AF65-F5344CB8AC3E}">
        <p14:creationId xmlns:p14="http://schemas.microsoft.com/office/powerpoint/2010/main" val="3716060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AE8E49-09FF-C442-AC52-DDC37F519845}" type="datetimeFigureOut">
              <a:rPr lang="en-US" smtClean="0"/>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7BA10-DC10-1242-8AB7-D8925D84F119}" type="slidenum">
              <a:rPr lang="en-US" smtClean="0"/>
              <a:t>‹#›</a:t>
            </a:fld>
            <a:endParaRPr lang="en-US"/>
          </a:p>
        </p:txBody>
      </p:sp>
    </p:spTree>
    <p:extLst>
      <p:ext uri="{BB962C8B-B14F-4D97-AF65-F5344CB8AC3E}">
        <p14:creationId xmlns:p14="http://schemas.microsoft.com/office/powerpoint/2010/main" val="107320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AE8E49-09FF-C442-AC52-DDC37F519845}" type="datetimeFigureOut">
              <a:rPr lang="en-US" smtClean="0"/>
              <a:t>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7BA10-DC10-1242-8AB7-D8925D84F119}" type="slidenum">
              <a:rPr lang="en-US" smtClean="0"/>
              <a:t>‹#›</a:t>
            </a:fld>
            <a:endParaRPr lang="en-US"/>
          </a:p>
        </p:txBody>
      </p:sp>
    </p:spTree>
    <p:extLst>
      <p:ext uri="{BB962C8B-B14F-4D97-AF65-F5344CB8AC3E}">
        <p14:creationId xmlns:p14="http://schemas.microsoft.com/office/powerpoint/2010/main" val="627043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AE8E49-09FF-C442-AC52-DDC37F519845}" type="datetimeFigureOut">
              <a:rPr lang="en-US" smtClean="0"/>
              <a:t>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27BA10-DC10-1242-8AB7-D8925D84F119}" type="slidenum">
              <a:rPr lang="en-US" smtClean="0"/>
              <a:t>‹#›</a:t>
            </a:fld>
            <a:endParaRPr lang="en-US"/>
          </a:p>
        </p:txBody>
      </p:sp>
    </p:spTree>
    <p:extLst>
      <p:ext uri="{BB962C8B-B14F-4D97-AF65-F5344CB8AC3E}">
        <p14:creationId xmlns:p14="http://schemas.microsoft.com/office/powerpoint/2010/main" val="1761656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AE8E49-09FF-C442-AC52-DDC37F519845}" type="datetimeFigureOut">
              <a:rPr lang="en-US" smtClean="0"/>
              <a:t>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27BA10-DC10-1242-8AB7-D8925D84F119}" type="slidenum">
              <a:rPr lang="en-US" smtClean="0"/>
              <a:t>‹#›</a:t>
            </a:fld>
            <a:endParaRPr lang="en-US"/>
          </a:p>
        </p:txBody>
      </p:sp>
    </p:spTree>
    <p:extLst>
      <p:ext uri="{BB962C8B-B14F-4D97-AF65-F5344CB8AC3E}">
        <p14:creationId xmlns:p14="http://schemas.microsoft.com/office/powerpoint/2010/main" val="493482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AE8E49-09FF-C442-AC52-DDC37F519845}" type="datetimeFigureOut">
              <a:rPr lang="en-US" smtClean="0"/>
              <a:t>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27BA10-DC10-1242-8AB7-D8925D84F119}" type="slidenum">
              <a:rPr lang="en-US" smtClean="0"/>
              <a:t>‹#›</a:t>
            </a:fld>
            <a:endParaRPr lang="en-US"/>
          </a:p>
        </p:txBody>
      </p:sp>
    </p:spTree>
    <p:extLst>
      <p:ext uri="{BB962C8B-B14F-4D97-AF65-F5344CB8AC3E}">
        <p14:creationId xmlns:p14="http://schemas.microsoft.com/office/powerpoint/2010/main" val="2017299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AE8E49-09FF-C442-AC52-DDC37F519845}" type="datetimeFigureOut">
              <a:rPr lang="en-US" smtClean="0"/>
              <a:t>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7BA10-DC10-1242-8AB7-D8925D84F119}" type="slidenum">
              <a:rPr lang="en-US" smtClean="0"/>
              <a:t>‹#›</a:t>
            </a:fld>
            <a:endParaRPr lang="en-US"/>
          </a:p>
        </p:txBody>
      </p:sp>
    </p:spTree>
    <p:extLst>
      <p:ext uri="{BB962C8B-B14F-4D97-AF65-F5344CB8AC3E}">
        <p14:creationId xmlns:p14="http://schemas.microsoft.com/office/powerpoint/2010/main" val="3253811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AE8E49-09FF-C442-AC52-DDC37F519845}" type="datetimeFigureOut">
              <a:rPr lang="en-US" smtClean="0"/>
              <a:t>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7BA10-DC10-1242-8AB7-D8925D84F119}" type="slidenum">
              <a:rPr lang="en-US" smtClean="0"/>
              <a:t>‹#›</a:t>
            </a:fld>
            <a:endParaRPr lang="en-US"/>
          </a:p>
        </p:txBody>
      </p:sp>
    </p:spTree>
    <p:extLst>
      <p:ext uri="{BB962C8B-B14F-4D97-AF65-F5344CB8AC3E}">
        <p14:creationId xmlns:p14="http://schemas.microsoft.com/office/powerpoint/2010/main" val="2269539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AE8E49-09FF-C442-AC52-DDC37F519845}" type="datetimeFigureOut">
              <a:rPr lang="en-US" smtClean="0"/>
              <a:t>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7BA10-DC10-1242-8AB7-D8925D84F119}" type="slidenum">
              <a:rPr lang="en-US" smtClean="0"/>
              <a:t>‹#›</a:t>
            </a:fld>
            <a:endParaRPr lang="en-US"/>
          </a:p>
        </p:txBody>
      </p:sp>
    </p:spTree>
    <p:extLst>
      <p:ext uri="{BB962C8B-B14F-4D97-AF65-F5344CB8AC3E}">
        <p14:creationId xmlns:p14="http://schemas.microsoft.com/office/powerpoint/2010/main" val="1142524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bJl918Y3MzU"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gobankingrates.com/personal-finance/ranked-most-least-expensive-stadiums-mlb-fans-watch-baseball-game/" TargetMode="External"/><Relationship Id="rId3" Type="http://schemas.openxmlformats.org/officeDocument/2006/relationships/hyperlink" Target="http://pittsburgh.pirates.mlb.com/pit/community/charities.jsp" TargetMode="External"/><Relationship Id="rId7" Type="http://schemas.openxmlformats.org/officeDocument/2006/relationships/hyperlink" Target="http://www.cbsnews.com/media/the-7-most-and-least-expensive-stadiums-to-watch-a-major-league-baseball-game/" TargetMode="External"/><Relationship Id="rId2" Type="http://schemas.openxmlformats.org/officeDocument/2006/relationships/hyperlink" Target="http://www.forbes.com/forbes/welcome/?toURL=http://www.forbes.com/pictures/mlm45gdfgj/baseballs-most-valuable/&amp;refURL=https://www.google.com/&amp;referrer=https://www.google.com/" TargetMode="External"/><Relationship Id="rId1" Type="http://schemas.openxmlformats.org/officeDocument/2006/relationships/slideLayout" Target="../slideLayouts/slideLayout2.xml"/><Relationship Id="rId6" Type="http://schemas.openxmlformats.org/officeDocument/2006/relationships/hyperlink" Target="https://www.statista.com/statistics/193673/average-ticket-price-in-the-mlb-by-team/" TargetMode="External"/><Relationship Id="rId5" Type="http://schemas.openxmlformats.org/officeDocument/2006/relationships/hyperlink" Target="http://opendorse.com/blog/2013-sports-fan-demographics/" TargetMode="External"/><Relationship Id="rId4" Type="http://schemas.openxmlformats.org/officeDocument/2006/relationships/hyperlink" Target="http://pittsburgh.areaconnect.com/statistics.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m.mlb.com/pit/video/topic/181715250/v1040992483/lets-go-bucs/?c_id=pi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m.mlb.com/pit/video/topic/10396132/v1205525383/miracle-league-of-morgantown-wv"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solidFill>
                  <a:schemeClr val="bg1">
                    <a:lumMod val="95000"/>
                  </a:schemeClr>
                </a:solidFill>
              </a:rPr>
              <a:t>Pittsburgh Pirates Sport Marketing Plan</a:t>
            </a:r>
          </a:p>
        </p:txBody>
      </p:sp>
      <p:sp>
        <p:nvSpPr>
          <p:cNvPr id="3" name="Subtitle 2"/>
          <p:cNvSpPr>
            <a:spLocks noGrp="1"/>
          </p:cNvSpPr>
          <p:nvPr>
            <p:ph type="subTitle" idx="1"/>
          </p:nvPr>
        </p:nvSpPr>
        <p:spPr/>
        <p:txBody>
          <a:bodyPr/>
          <a:lstStyle/>
          <a:p>
            <a:pPr algn="ctr"/>
            <a:r>
              <a:rPr lang="en-US" dirty="0">
                <a:solidFill>
                  <a:schemeClr val="bg1">
                    <a:lumMod val="75000"/>
                  </a:schemeClr>
                </a:solidFill>
              </a:rPr>
              <a:t>Kristen Swann</a:t>
            </a:r>
          </a:p>
        </p:txBody>
      </p:sp>
    </p:spTree>
    <p:extLst>
      <p:ext uri="{BB962C8B-B14F-4D97-AF65-F5344CB8AC3E}">
        <p14:creationId xmlns:p14="http://schemas.microsoft.com/office/powerpoint/2010/main" val="985949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Fan Base of MLB</a:t>
            </a:r>
          </a:p>
        </p:txBody>
      </p:sp>
      <p:sp>
        <p:nvSpPr>
          <p:cNvPr id="3" name="Content Placeholder 2"/>
          <p:cNvSpPr>
            <a:spLocks noGrp="1"/>
          </p:cNvSpPr>
          <p:nvPr>
            <p:ph idx="1"/>
          </p:nvPr>
        </p:nvSpPr>
        <p:spPr/>
        <p:txBody>
          <a:bodyPr>
            <a:normAutofit/>
          </a:bodyPr>
          <a:lstStyle/>
          <a:p>
            <a:r>
              <a:rPr lang="en-US" sz="2800" dirty="0">
                <a:solidFill>
                  <a:srgbClr val="FFFFFF"/>
                </a:solidFill>
              </a:rPr>
              <a:t>70% male, 30% female</a:t>
            </a:r>
          </a:p>
          <a:p>
            <a:endParaRPr lang="en-US" sz="2800" dirty="0">
              <a:solidFill>
                <a:srgbClr val="FFFFFF"/>
              </a:solidFill>
            </a:endParaRPr>
          </a:p>
          <a:p>
            <a:r>
              <a:rPr lang="en-US" sz="2800" dirty="0">
                <a:solidFill>
                  <a:srgbClr val="FFFFFF"/>
                </a:solidFill>
              </a:rPr>
              <a:t>26% 35-54 years old</a:t>
            </a:r>
          </a:p>
          <a:p>
            <a:endParaRPr lang="en-US" sz="2800" dirty="0">
              <a:solidFill>
                <a:srgbClr val="FFFFFF"/>
              </a:solidFill>
            </a:endParaRPr>
          </a:p>
          <a:p>
            <a:r>
              <a:rPr lang="en-US" sz="2800" dirty="0">
                <a:solidFill>
                  <a:srgbClr val="FFFFFF"/>
                </a:solidFill>
              </a:rPr>
              <a:t>83% White</a:t>
            </a:r>
          </a:p>
          <a:p>
            <a:endParaRPr lang="en-US" sz="2800" dirty="0">
              <a:solidFill>
                <a:srgbClr val="FFFFFF"/>
              </a:solidFill>
            </a:endParaRPr>
          </a:p>
          <a:p>
            <a:r>
              <a:rPr lang="en-US" sz="2800" dirty="0">
                <a:solidFill>
                  <a:srgbClr val="FFFFFF"/>
                </a:solidFill>
              </a:rPr>
              <a:t>32% $40-$75k income</a:t>
            </a:r>
          </a:p>
        </p:txBody>
      </p:sp>
      <p:pic>
        <p:nvPicPr>
          <p:cNvPr id="4" name="Picture 3"/>
          <p:cNvPicPr>
            <a:picLocks noChangeAspect="1"/>
          </p:cNvPicPr>
          <p:nvPr/>
        </p:nvPicPr>
        <p:blipFill>
          <a:blip r:embed="rId2"/>
          <a:stretch>
            <a:fillRect/>
          </a:stretch>
        </p:blipFill>
        <p:spPr>
          <a:xfrm>
            <a:off x="4796523" y="3173219"/>
            <a:ext cx="3890277" cy="2410148"/>
          </a:xfrm>
          <a:prstGeom prst="rect">
            <a:avLst/>
          </a:prstGeom>
        </p:spPr>
      </p:pic>
    </p:spTree>
    <p:extLst>
      <p:ext uri="{BB962C8B-B14F-4D97-AF65-F5344CB8AC3E}">
        <p14:creationId xmlns:p14="http://schemas.microsoft.com/office/powerpoint/2010/main" val="3017956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Prices</a:t>
            </a:r>
          </a:p>
        </p:txBody>
      </p:sp>
      <p:sp>
        <p:nvSpPr>
          <p:cNvPr id="4" name="Text Placeholder 3"/>
          <p:cNvSpPr>
            <a:spLocks noGrp="1"/>
          </p:cNvSpPr>
          <p:nvPr>
            <p:ph type="body" idx="1"/>
          </p:nvPr>
        </p:nvSpPr>
        <p:spPr>
          <a:xfrm>
            <a:off x="457200" y="1739505"/>
            <a:ext cx="4040188" cy="435370"/>
          </a:xfrm>
        </p:spPr>
        <p:txBody>
          <a:bodyPr>
            <a:normAutofit lnSpcReduction="10000"/>
          </a:bodyPr>
          <a:lstStyle/>
          <a:p>
            <a:r>
              <a:rPr lang="en-US" dirty="0">
                <a:solidFill>
                  <a:srgbClr val="FFFFFF"/>
                </a:solidFill>
              </a:rPr>
              <a:t>MLB Average</a:t>
            </a:r>
          </a:p>
        </p:txBody>
      </p:sp>
      <p:sp>
        <p:nvSpPr>
          <p:cNvPr id="3" name="Content Placeholder 2"/>
          <p:cNvSpPr>
            <a:spLocks noGrp="1"/>
          </p:cNvSpPr>
          <p:nvPr>
            <p:ph sz="half" idx="2"/>
          </p:nvPr>
        </p:nvSpPr>
        <p:spPr/>
        <p:txBody>
          <a:bodyPr/>
          <a:lstStyle/>
          <a:p>
            <a:r>
              <a:rPr lang="en-US" dirty="0">
                <a:solidFill>
                  <a:srgbClr val="FFFFFF"/>
                </a:solidFill>
              </a:rPr>
              <a:t>Average ticket price- $31</a:t>
            </a:r>
          </a:p>
          <a:p>
            <a:r>
              <a:rPr lang="en-US" dirty="0">
                <a:solidFill>
                  <a:srgbClr val="FFFFFF"/>
                </a:solidFill>
              </a:rPr>
              <a:t>Hot dog- $4.37</a:t>
            </a:r>
          </a:p>
          <a:p>
            <a:r>
              <a:rPr lang="en-US" dirty="0">
                <a:solidFill>
                  <a:srgbClr val="FFFFFF"/>
                </a:solidFill>
              </a:rPr>
              <a:t>Beer- $5.95</a:t>
            </a:r>
          </a:p>
          <a:p>
            <a:r>
              <a:rPr lang="en-US" dirty="0">
                <a:solidFill>
                  <a:srgbClr val="FFFFFF"/>
                </a:solidFill>
              </a:rPr>
              <a:t>Parking- $15.89</a:t>
            </a:r>
          </a:p>
          <a:p>
            <a:pPr marL="0" indent="0">
              <a:buNone/>
            </a:pPr>
            <a:endParaRPr lang="en-US" dirty="0">
              <a:solidFill>
                <a:srgbClr val="FFFFFF"/>
              </a:solidFill>
            </a:endParaRPr>
          </a:p>
        </p:txBody>
      </p:sp>
      <p:sp>
        <p:nvSpPr>
          <p:cNvPr id="5" name="Text Placeholder 4"/>
          <p:cNvSpPr>
            <a:spLocks noGrp="1"/>
          </p:cNvSpPr>
          <p:nvPr>
            <p:ph type="body" sz="quarter" idx="3"/>
          </p:nvPr>
        </p:nvSpPr>
        <p:spPr/>
        <p:txBody>
          <a:bodyPr/>
          <a:lstStyle/>
          <a:p>
            <a:r>
              <a:rPr lang="en-US" dirty="0">
                <a:solidFill>
                  <a:srgbClr val="FFFFFF"/>
                </a:solidFill>
              </a:rPr>
              <a:t>Pittsburgh Pirates</a:t>
            </a:r>
          </a:p>
        </p:txBody>
      </p:sp>
      <p:sp>
        <p:nvSpPr>
          <p:cNvPr id="6" name="Content Placeholder 5"/>
          <p:cNvSpPr>
            <a:spLocks noGrp="1"/>
          </p:cNvSpPr>
          <p:nvPr>
            <p:ph sz="quarter" idx="4"/>
          </p:nvPr>
        </p:nvSpPr>
        <p:spPr/>
        <p:txBody>
          <a:bodyPr/>
          <a:lstStyle/>
          <a:p>
            <a:r>
              <a:rPr lang="en-US" dirty="0">
                <a:solidFill>
                  <a:srgbClr val="FFFFFF"/>
                </a:solidFill>
              </a:rPr>
              <a:t>Average Ticket price- $29.96</a:t>
            </a:r>
          </a:p>
          <a:p>
            <a:r>
              <a:rPr lang="en-US" dirty="0">
                <a:solidFill>
                  <a:srgbClr val="FFFFFF"/>
                </a:solidFill>
              </a:rPr>
              <a:t>Hot dog- $1.63</a:t>
            </a:r>
          </a:p>
          <a:p>
            <a:r>
              <a:rPr lang="en-US" dirty="0">
                <a:solidFill>
                  <a:srgbClr val="FFFFFF"/>
                </a:solidFill>
              </a:rPr>
              <a:t>Beer- $5.50</a:t>
            </a:r>
          </a:p>
          <a:p>
            <a:r>
              <a:rPr lang="en-US" dirty="0">
                <a:solidFill>
                  <a:srgbClr val="FFFFFF"/>
                </a:solidFill>
              </a:rPr>
              <a:t>Parking- $15 </a:t>
            </a:r>
          </a:p>
        </p:txBody>
      </p:sp>
      <p:pic>
        <p:nvPicPr>
          <p:cNvPr id="7" name="Picture 6"/>
          <p:cNvPicPr>
            <a:picLocks noChangeAspect="1"/>
          </p:cNvPicPr>
          <p:nvPr/>
        </p:nvPicPr>
        <p:blipFill>
          <a:blip r:embed="rId2"/>
          <a:stretch>
            <a:fillRect/>
          </a:stretch>
        </p:blipFill>
        <p:spPr>
          <a:xfrm>
            <a:off x="4548188" y="4221993"/>
            <a:ext cx="4138612" cy="2327969"/>
          </a:xfrm>
          <a:prstGeom prst="rect">
            <a:avLst/>
          </a:prstGeom>
        </p:spPr>
      </p:pic>
    </p:spTree>
    <p:extLst>
      <p:ext uri="{BB962C8B-B14F-4D97-AF65-F5344CB8AC3E}">
        <p14:creationId xmlns:p14="http://schemas.microsoft.com/office/powerpoint/2010/main" val="4006581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Target Audience</a:t>
            </a:r>
          </a:p>
        </p:txBody>
      </p:sp>
      <p:sp>
        <p:nvSpPr>
          <p:cNvPr id="3" name="Content Placeholder 2"/>
          <p:cNvSpPr>
            <a:spLocks noGrp="1"/>
          </p:cNvSpPr>
          <p:nvPr>
            <p:ph idx="1"/>
          </p:nvPr>
        </p:nvSpPr>
        <p:spPr/>
        <p:txBody>
          <a:bodyPr/>
          <a:lstStyle/>
          <a:p>
            <a:r>
              <a:rPr lang="en-US" dirty="0">
                <a:solidFill>
                  <a:srgbClr val="FFFFFF"/>
                </a:solidFill>
              </a:rPr>
              <a:t>Women- only 30% of MLB fan base</a:t>
            </a:r>
          </a:p>
          <a:p>
            <a:r>
              <a:rPr lang="en-US" dirty="0">
                <a:solidFill>
                  <a:srgbClr val="FFFFFF"/>
                </a:solidFill>
              </a:rPr>
              <a:t>Younger fans- children,  20-34 year olds</a:t>
            </a:r>
          </a:p>
          <a:p>
            <a:r>
              <a:rPr lang="en-US" dirty="0">
                <a:solidFill>
                  <a:srgbClr val="FFFFFF"/>
                </a:solidFill>
              </a:rPr>
              <a:t>Minority groups</a:t>
            </a:r>
          </a:p>
          <a:p>
            <a:r>
              <a:rPr lang="en-US" dirty="0">
                <a:solidFill>
                  <a:srgbClr val="FFFFFF"/>
                </a:solidFill>
              </a:rPr>
              <a:t>35-54 year old men- keeping loyal fans</a:t>
            </a:r>
          </a:p>
          <a:p>
            <a:pPr marL="118872" indent="0">
              <a:buNone/>
            </a:pPr>
            <a:endParaRPr lang="en-US" dirty="0"/>
          </a:p>
        </p:txBody>
      </p:sp>
      <p:pic>
        <p:nvPicPr>
          <p:cNvPr id="4" name="Picture 3"/>
          <p:cNvPicPr>
            <a:picLocks noChangeAspect="1"/>
          </p:cNvPicPr>
          <p:nvPr/>
        </p:nvPicPr>
        <p:blipFill>
          <a:blip r:embed="rId3"/>
          <a:stretch>
            <a:fillRect/>
          </a:stretch>
        </p:blipFill>
        <p:spPr>
          <a:xfrm>
            <a:off x="4145244" y="4010268"/>
            <a:ext cx="4541556" cy="2554625"/>
          </a:xfrm>
          <a:prstGeom prst="rect">
            <a:avLst/>
          </a:prstGeom>
        </p:spPr>
      </p:pic>
    </p:spTree>
    <p:extLst>
      <p:ext uri="{BB962C8B-B14F-4D97-AF65-F5344CB8AC3E}">
        <p14:creationId xmlns:p14="http://schemas.microsoft.com/office/powerpoint/2010/main" val="3013422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SWOT Analysis</a:t>
            </a:r>
          </a:p>
        </p:txBody>
      </p:sp>
      <p:sp>
        <p:nvSpPr>
          <p:cNvPr id="3" name="Content Placeholder 2"/>
          <p:cNvSpPr>
            <a:spLocks noGrp="1"/>
          </p:cNvSpPr>
          <p:nvPr>
            <p:ph idx="1"/>
          </p:nvPr>
        </p:nvSpPr>
        <p:spPr/>
        <p:txBody>
          <a:bodyPr>
            <a:normAutofit lnSpcReduction="10000"/>
          </a:bodyPr>
          <a:lstStyle/>
          <a:p>
            <a:r>
              <a:rPr lang="en-US" sz="2800" dirty="0">
                <a:solidFill>
                  <a:srgbClr val="FFFFFF"/>
                </a:solidFill>
              </a:rPr>
              <a:t>Strengths- Only MLB team in Western PA/NY, no other major sports during season, relatively low prices</a:t>
            </a:r>
          </a:p>
          <a:p>
            <a:endParaRPr lang="en-US" sz="2800" dirty="0">
              <a:solidFill>
                <a:srgbClr val="FFFFFF"/>
              </a:solidFill>
            </a:endParaRPr>
          </a:p>
          <a:p>
            <a:r>
              <a:rPr lang="en-US" sz="2800" dirty="0">
                <a:solidFill>
                  <a:srgbClr val="FFFFFF"/>
                </a:solidFill>
              </a:rPr>
              <a:t>Weaknesses- low budget, losing season in 2016</a:t>
            </a:r>
          </a:p>
          <a:p>
            <a:endParaRPr lang="en-US" sz="2800" dirty="0">
              <a:solidFill>
                <a:srgbClr val="FFFFFF"/>
              </a:solidFill>
            </a:endParaRPr>
          </a:p>
          <a:p>
            <a:r>
              <a:rPr lang="en-US" sz="2800" dirty="0">
                <a:solidFill>
                  <a:srgbClr val="FFFFFF"/>
                </a:solidFill>
              </a:rPr>
              <a:t>Opportunities- Andrew </a:t>
            </a:r>
            <a:r>
              <a:rPr lang="en-US" sz="2800" dirty="0" err="1">
                <a:solidFill>
                  <a:srgbClr val="FFFFFF"/>
                </a:solidFill>
              </a:rPr>
              <a:t>McCutchen</a:t>
            </a:r>
            <a:r>
              <a:rPr lang="en-US" sz="2800" dirty="0">
                <a:solidFill>
                  <a:srgbClr val="FFFFFF"/>
                </a:solidFill>
              </a:rPr>
              <a:t>, some success in recent years</a:t>
            </a:r>
          </a:p>
          <a:p>
            <a:endParaRPr lang="en-US" sz="2800" dirty="0">
              <a:solidFill>
                <a:srgbClr val="FFFFFF"/>
              </a:solidFill>
            </a:endParaRPr>
          </a:p>
          <a:p>
            <a:r>
              <a:rPr lang="en-US" sz="2800" dirty="0">
                <a:solidFill>
                  <a:srgbClr val="FFFFFF"/>
                </a:solidFill>
              </a:rPr>
              <a:t>Threats- Steelers, Penguins, Cleveland Indians</a:t>
            </a:r>
          </a:p>
          <a:p>
            <a:pPr marL="118872" indent="0">
              <a:buNone/>
            </a:pPr>
            <a:endParaRPr lang="en-US" dirty="0"/>
          </a:p>
        </p:txBody>
      </p:sp>
    </p:spTree>
    <p:extLst>
      <p:ext uri="{BB962C8B-B14F-4D97-AF65-F5344CB8AC3E}">
        <p14:creationId xmlns:p14="http://schemas.microsoft.com/office/powerpoint/2010/main" val="3708341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Marketing Objectives</a:t>
            </a:r>
          </a:p>
        </p:txBody>
      </p:sp>
      <p:sp>
        <p:nvSpPr>
          <p:cNvPr id="3" name="Content Placeholder 2"/>
          <p:cNvSpPr>
            <a:spLocks noGrp="1"/>
          </p:cNvSpPr>
          <p:nvPr>
            <p:ph idx="1"/>
          </p:nvPr>
        </p:nvSpPr>
        <p:spPr/>
        <p:txBody>
          <a:bodyPr/>
          <a:lstStyle/>
          <a:p>
            <a:r>
              <a:rPr lang="en-US" dirty="0">
                <a:solidFill>
                  <a:srgbClr val="FFFFFF"/>
                </a:solidFill>
              </a:rPr>
              <a:t>28,112 average attendance in 2016</a:t>
            </a:r>
          </a:p>
          <a:p>
            <a:r>
              <a:rPr lang="en-US" dirty="0">
                <a:solidFill>
                  <a:srgbClr val="FFFFFF"/>
                </a:solidFill>
              </a:rPr>
              <a:t>38,362 capacity of PNC Park</a:t>
            </a:r>
          </a:p>
          <a:p>
            <a:r>
              <a:rPr lang="en-US" dirty="0">
                <a:solidFill>
                  <a:srgbClr val="FFFFFF"/>
                </a:solidFill>
              </a:rPr>
              <a:t>Objective: increase ticket sales</a:t>
            </a:r>
          </a:p>
          <a:p>
            <a:r>
              <a:rPr lang="en-US" dirty="0">
                <a:solidFill>
                  <a:srgbClr val="FFFFFF"/>
                </a:solidFill>
              </a:rPr>
              <a:t>Bring in new fans from target market</a:t>
            </a:r>
          </a:p>
          <a:p>
            <a:pPr lvl="2"/>
            <a:r>
              <a:rPr lang="en-US" dirty="0">
                <a:solidFill>
                  <a:srgbClr val="FFFFFF"/>
                </a:solidFill>
              </a:rPr>
              <a:t>Women</a:t>
            </a:r>
          </a:p>
          <a:p>
            <a:pPr lvl="2"/>
            <a:r>
              <a:rPr lang="en-US" dirty="0">
                <a:solidFill>
                  <a:srgbClr val="FFFFFF"/>
                </a:solidFill>
              </a:rPr>
              <a:t>Children</a:t>
            </a:r>
          </a:p>
          <a:p>
            <a:pPr lvl="2"/>
            <a:r>
              <a:rPr lang="en-US" dirty="0">
                <a:solidFill>
                  <a:srgbClr val="FFFFFF"/>
                </a:solidFill>
              </a:rPr>
              <a:t>Increase diversity of fan base</a:t>
            </a:r>
          </a:p>
        </p:txBody>
      </p:sp>
    </p:spTree>
    <p:extLst>
      <p:ext uri="{BB962C8B-B14F-4D97-AF65-F5344CB8AC3E}">
        <p14:creationId xmlns:p14="http://schemas.microsoft.com/office/powerpoint/2010/main" val="1272881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Strategies</a:t>
            </a:r>
          </a:p>
        </p:txBody>
      </p:sp>
      <p:sp>
        <p:nvSpPr>
          <p:cNvPr id="3" name="Content Placeholder 2"/>
          <p:cNvSpPr>
            <a:spLocks noGrp="1"/>
          </p:cNvSpPr>
          <p:nvPr>
            <p:ph idx="1"/>
          </p:nvPr>
        </p:nvSpPr>
        <p:spPr/>
        <p:txBody>
          <a:bodyPr/>
          <a:lstStyle/>
          <a:p>
            <a:r>
              <a:rPr lang="en-US" dirty="0">
                <a:solidFill>
                  <a:srgbClr val="FFFFFF"/>
                </a:solidFill>
              </a:rPr>
              <a:t>Ladies Night</a:t>
            </a:r>
          </a:p>
          <a:p>
            <a:pPr lvl="1"/>
            <a:r>
              <a:rPr lang="en-US" dirty="0">
                <a:solidFill>
                  <a:srgbClr val="FFFFFF"/>
                </a:solidFill>
              </a:rPr>
              <a:t>With purchase of ticket:</a:t>
            </a:r>
          </a:p>
          <a:p>
            <a:pPr lvl="2"/>
            <a:r>
              <a:rPr lang="en-US" dirty="0">
                <a:solidFill>
                  <a:srgbClr val="FFFFFF"/>
                </a:solidFill>
              </a:rPr>
              <a:t>Giveaways to women at gates</a:t>
            </a:r>
          </a:p>
          <a:p>
            <a:pPr lvl="2"/>
            <a:r>
              <a:rPr lang="en-US" dirty="0">
                <a:solidFill>
                  <a:srgbClr val="FFFFFF"/>
                </a:solidFill>
              </a:rPr>
              <a:t>Food and drink specials</a:t>
            </a:r>
          </a:p>
          <a:p>
            <a:pPr lvl="2"/>
            <a:r>
              <a:rPr lang="en-US" dirty="0">
                <a:solidFill>
                  <a:srgbClr val="FFFFFF"/>
                </a:solidFill>
              </a:rPr>
              <a:t>Happy Hour at centerfield prior to game</a:t>
            </a:r>
          </a:p>
          <a:p>
            <a:pPr lvl="2"/>
            <a:r>
              <a:rPr lang="en-US" dirty="0">
                <a:solidFill>
                  <a:srgbClr val="FFFFFF"/>
                </a:solidFill>
              </a:rPr>
              <a:t>Wine tasting throughout stadium</a:t>
            </a:r>
          </a:p>
          <a:p>
            <a:pPr lvl="2"/>
            <a:r>
              <a:rPr lang="en-US" dirty="0">
                <a:solidFill>
                  <a:srgbClr val="FFFFFF"/>
                </a:solidFill>
              </a:rPr>
              <a:t>Discounted women’s apparel</a:t>
            </a:r>
          </a:p>
        </p:txBody>
      </p:sp>
      <p:pic>
        <p:nvPicPr>
          <p:cNvPr id="5" name="Picture 4"/>
          <p:cNvPicPr>
            <a:picLocks noChangeAspect="1"/>
          </p:cNvPicPr>
          <p:nvPr/>
        </p:nvPicPr>
        <p:blipFill>
          <a:blip r:embed="rId2"/>
          <a:stretch>
            <a:fillRect/>
          </a:stretch>
        </p:blipFill>
        <p:spPr>
          <a:xfrm>
            <a:off x="4145908" y="5016500"/>
            <a:ext cx="4540892" cy="1669446"/>
          </a:xfrm>
          <a:prstGeom prst="rect">
            <a:avLst/>
          </a:prstGeom>
        </p:spPr>
      </p:pic>
    </p:spTree>
    <p:extLst>
      <p:ext uri="{BB962C8B-B14F-4D97-AF65-F5344CB8AC3E}">
        <p14:creationId xmlns:p14="http://schemas.microsoft.com/office/powerpoint/2010/main" val="2857772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Strategies</a:t>
            </a:r>
          </a:p>
        </p:txBody>
      </p:sp>
      <p:sp>
        <p:nvSpPr>
          <p:cNvPr id="3" name="Content Placeholder 2"/>
          <p:cNvSpPr>
            <a:spLocks noGrp="1"/>
          </p:cNvSpPr>
          <p:nvPr>
            <p:ph idx="1"/>
          </p:nvPr>
        </p:nvSpPr>
        <p:spPr/>
        <p:txBody>
          <a:bodyPr/>
          <a:lstStyle/>
          <a:p>
            <a:pPr marL="457200" lvl="1" indent="0">
              <a:buNone/>
            </a:pPr>
            <a:r>
              <a:rPr lang="en-US" sz="3200" dirty="0">
                <a:solidFill>
                  <a:srgbClr val="FFFFFF"/>
                </a:solidFill>
              </a:rPr>
              <a:t>Kids Day</a:t>
            </a:r>
          </a:p>
          <a:p>
            <a:pPr lvl="1"/>
            <a:r>
              <a:rPr lang="en-US" sz="2400" dirty="0">
                <a:solidFill>
                  <a:srgbClr val="FFFFFF"/>
                </a:solidFill>
              </a:rPr>
              <a:t>Children 12 and under:</a:t>
            </a:r>
          </a:p>
          <a:p>
            <a:pPr lvl="2"/>
            <a:r>
              <a:rPr lang="en-US" sz="2000" dirty="0">
                <a:solidFill>
                  <a:srgbClr val="FFFFFF"/>
                </a:solidFill>
              </a:rPr>
              <a:t>Tee-shirt/jersey giveaway</a:t>
            </a:r>
          </a:p>
          <a:p>
            <a:pPr lvl="2"/>
            <a:r>
              <a:rPr lang="en-US" sz="2000" dirty="0">
                <a:solidFill>
                  <a:srgbClr val="FFFFFF"/>
                </a:solidFill>
              </a:rPr>
              <a:t>1 free food item</a:t>
            </a:r>
          </a:p>
          <a:p>
            <a:pPr lvl="2"/>
            <a:r>
              <a:rPr lang="en-US" sz="2000" dirty="0">
                <a:solidFill>
                  <a:srgbClr val="FFFFFF"/>
                </a:solidFill>
              </a:rPr>
              <a:t>Face painting</a:t>
            </a:r>
          </a:p>
          <a:p>
            <a:pPr lvl="2"/>
            <a:r>
              <a:rPr lang="en-US" sz="2000" dirty="0">
                <a:solidFill>
                  <a:srgbClr val="FFFFFF"/>
                </a:solidFill>
              </a:rPr>
              <a:t>Kids run the bases after game</a:t>
            </a:r>
          </a:p>
          <a:p>
            <a:pPr lvl="2"/>
            <a:r>
              <a:rPr lang="en-US" sz="2000" dirty="0">
                <a:solidFill>
                  <a:srgbClr val="FFFFFF"/>
                </a:solidFill>
              </a:rPr>
              <a:t>Bounce houses/kids zone</a:t>
            </a:r>
          </a:p>
        </p:txBody>
      </p:sp>
      <p:pic>
        <p:nvPicPr>
          <p:cNvPr id="8" name="Picture 7"/>
          <p:cNvPicPr>
            <a:picLocks noChangeAspect="1"/>
          </p:cNvPicPr>
          <p:nvPr/>
        </p:nvPicPr>
        <p:blipFill>
          <a:blip r:embed="rId2"/>
          <a:stretch>
            <a:fillRect/>
          </a:stretch>
        </p:blipFill>
        <p:spPr>
          <a:xfrm>
            <a:off x="4855650" y="4192208"/>
            <a:ext cx="3831150" cy="2394469"/>
          </a:xfrm>
          <a:prstGeom prst="rect">
            <a:avLst/>
          </a:prstGeom>
        </p:spPr>
      </p:pic>
      <p:sp>
        <p:nvSpPr>
          <p:cNvPr id="9" name="Rectangle 8"/>
          <p:cNvSpPr/>
          <p:nvPr/>
        </p:nvSpPr>
        <p:spPr>
          <a:xfrm>
            <a:off x="1013154" y="4925834"/>
            <a:ext cx="2286000" cy="584776"/>
          </a:xfrm>
          <a:prstGeom prst="rect">
            <a:avLst/>
          </a:prstGeom>
        </p:spPr>
        <p:txBody>
          <a:bodyPr>
            <a:spAutoFit/>
          </a:bodyPr>
          <a:lstStyle/>
          <a:p>
            <a:r>
              <a:rPr lang="en-US" sz="3200" dirty="0">
                <a:solidFill>
                  <a:srgbClr val="FFFFFF"/>
                </a:solidFill>
                <a:hlinkClick r:id="rId3"/>
              </a:rPr>
              <a:t>Video</a:t>
            </a:r>
            <a:endParaRPr lang="en-US" sz="3200" dirty="0">
              <a:solidFill>
                <a:srgbClr val="FFFFFF"/>
              </a:solidFill>
            </a:endParaRPr>
          </a:p>
        </p:txBody>
      </p:sp>
    </p:spTree>
    <p:extLst>
      <p:ext uri="{BB962C8B-B14F-4D97-AF65-F5344CB8AC3E}">
        <p14:creationId xmlns:p14="http://schemas.microsoft.com/office/powerpoint/2010/main" val="2754818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FFFFFF"/>
                </a:solidFill>
              </a:rPr>
              <a:t>Strategies</a:t>
            </a:r>
          </a:p>
        </p:txBody>
      </p:sp>
      <p:sp>
        <p:nvSpPr>
          <p:cNvPr id="8" name="Content Placeholder 7"/>
          <p:cNvSpPr>
            <a:spLocks noGrp="1"/>
          </p:cNvSpPr>
          <p:nvPr>
            <p:ph idx="1"/>
          </p:nvPr>
        </p:nvSpPr>
        <p:spPr/>
        <p:txBody>
          <a:bodyPr/>
          <a:lstStyle/>
          <a:p>
            <a:r>
              <a:rPr lang="en-US" dirty="0">
                <a:solidFill>
                  <a:srgbClr val="FFFFFF"/>
                </a:solidFill>
              </a:rPr>
              <a:t>Student Night</a:t>
            </a:r>
          </a:p>
          <a:p>
            <a:pPr lvl="1"/>
            <a:r>
              <a:rPr lang="en-US" dirty="0">
                <a:solidFill>
                  <a:srgbClr val="FFFFFF"/>
                </a:solidFill>
              </a:rPr>
              <a:t>Pitt Themed</a:t>
            </a:r>
          </a:p>
          <a:p>
            <a:pPr lvl="2"/>
            <a:r>
              <a:rPr lang="en-US" dirty="0">
                <a:solidFill>
                  <a:srgbClr val="FFFFFF"/>
                </a:solidFill>
              </a:rPr>
              <a:t>Ticket discount with student ID</a:t>
            </a:r>
          </a:p>
          <a:p>
            <a:pPr lvl="2"/>
            <a:r>
              <a:rPr lang="en-US" dirty="0">
                <a:solidFill>
                  <a:srgbClr val="FFFFFF"/>
                </a:solidFill>
              </a:rPr>
              <a:t>Drink and food specials</a:t>
            </a:r>
          </a:p>
          <a:p>
            <a:pPr lvl="2"/>
            <a:r>
              <a:rPr lang="en-US" dirty="0">
                <a:solidFill>
                  <a:srgbClr val="FFFFFF"/>
                </a:solidFill>
              </a:rPr>
              <a:t>Limited edition Pirates/Pitt apparel</a:t>
            </a:r>
          </a:p>
          <a:p>
            <a:pPr lvl="2"/>
            <a:r>
              <a:rPr lang="en-US" dirty="0">
                <a:solidFill>
                  <a:srgbClr val="FFFFFF"/>
                </a:solidFill>
              </a:rPr>
              <a:t>Games with free ticket or food prizes</a:t>
            </a:r>
          </a:p>
          <a:p>
            <a:pPr marL="914400" lvl="2" indent="0">
              <a:buNone/>
            </a:pPr>
            <a:endParaRPr lang="en-US" dirty="0">
              <a:solidFill>
                <a:srgbClr val="FFFFFF"/>
              </a:solidFill>
            </a:endParaRPr>
          </a:p>
          <a:p>
            <a:pPr lvl="2"/>
            <a:endParaRPr lang="en-US" dirty="0">
              <a:solidFill>
                <a:srgbClr val="FFFFFF"/>
              </a:solidFill>
            </a:endParaRPr>
          </a:p>
        </p:txBody>
      </p:sp>
      <p:pic>
        <p:nvPicPr>
          <p:cNvPr id="9" name="Picture 8"/>
          <p:cNvPicPr>
            <a:picLocks noChangeAspect="1"/>
          </p:cNvPicPr>
          <p:nvPr/>
        </p:nvPicPr>
        <p:blipFill>
          <a:blip r:embed="rId2"/>
          <a:stretch>
            <a:fillRect/>
          </a:stretch>
        </p:blipFill>
        <p:spPr>
          <a:xfrm>
            <a:off x="4888575" y="4726413"/>
            <a:ext cx="3629330" cy="1817231"/>
          </a:xfrm>
          <a:prstGeom prst="rect">
            <a:avLst/>
          </a:prstGeom>
        </p:spPr>
      </p:pic>
    </p:spTree>
    <p:extLst>
      <p:ext uri="{BB962C8B-B14F-4D97-AF65-F5344CB8AC3E}">
        <p14:creationId xmlns:p14="http://schemas.microsoft.com/office/powerpoint/2010/main" val="66495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Strategies</a:t>
            </a:r>
          </a:p>
        </p:txBody>
      </p:sp>
      <p:sp>
        <p:nvSpPr>
          <p:cNvPr id="3" name="Content Placeholder 2"/>
          <p:cNvSpPr>
            <a:spLocks noGrp="1"/>
          </p:cNvSpPr>
          <p:nvPr>
            <p:ph idx="1"/>
          </p:nvPr>
        </p:nvSpPr>
        <p:spPr/>
        <p:txBody>
          <a:bodyPr/>
          <a:lstStyle/>
          <a:p>
            <a:r>
              <a:rPr lang="en-US" dirty="0">
                <a:solidFill>
                  <a:srgbClr val="FFFFFF"/>
                </a:solidFill>
              </a:rPr>
              <a:t>Ethnic Nights</a:t>
            </a:r>
          </a:p>
          <a:p>
            <a:pPr lvl="1"/>
            <a:r>
              <a:rPr lang="en-US" dirty="0">
                <a:solidFill>
                  <a:srgbClr val="FFFFFF"/>
                </a:solidFill>
              </a:rPr>
              <a:t>Example: Korea Night</a:t>
            </a:r>
          </a:p>
          <a:p>
            <a:pPr lvl="2"/>
            <a:r>
              <a:rPr lang="en-US" dirty="0">
                <a:solidFill>
                  <a:srgbClr val="FFFFFF"/>
                </a:solidFill>
              </a:rPr>
              <a:t>Special ticket pricing for groups</a:t>
            </a:r>
          </a:p>
          <a:p>
            <a:pPr lvl="2"/>
            <a:r>
              <a:rPr lang="en-US" dirty="0">
                <a:solidFill>
                  <a:srgbClr val="FFFFFF"/>
                </a:solidFill>
              </a:rPr>
              <a:t>Jung Ho Kang Bobble Head Giveaway</a:t>
            </a:r>
          </a:p>
          <a:p>
            <a:pPr lvl="2"/>
            <a:r>
              <a:rPr lang="en-US" dirty="0">
                <a:solidFill>
                  <a:srgbClr val="FFFFFF"/>
                </a:solidFill>
              </a:rPr>
              <a:t>Korean Food Vendors</a:t>
            </a:r>
          </a:p>
          <a:p>
            <a:pPr lvl="2"/>
            <a:r>
              <a:rPr lang="en-US" dirty="0">
                <a:solidFill>
                  <a:srgbClr val="FFFFFF"/>
                </a:solidFill>
              </a:rPr>
              <a:t>Autograph signing with Jung Ho Kang </a:t>
            </a:r>
          </a:p>
          <a:p>
            <a:pPr lvl="2"/>
            <a:endParaRPr lang="en-US" dirty="0">
              <a:solidFill>
                <a:srgbClr val="FFFFFF"/>
              </a:solidFill>
            </a:endParaRPr>
          </a:p>
        </p:txBody>
      </p:sp>
      <p:pic>
        <p:nvPicPr>
          <p:cNvPr id="4" name="Picture 3"/>
          <p:cNvPicPr>
            <a:picLocks noChangeAspect="1"/>
          </p:cNvPicPr>
          <p:nvPr/>
        </p:nvPicPr>
        <p:blipFill>
          <a:blip r:embed="rId2"/>
          <a:stretch>
            <a:fillRect/>
          </a:stretch>
        </p:blipFill>
        <p:spPr>
          <a:xfrm>
            <a:off x="5614155" y="4584112"/>
            <a:ext cx="3072645" cy="2047918"/>
          </a:xfrm>
          <a:prstGeom prst="rect">
            <a:avLst/>
          </a:prstGeom>
        </p:spPr>
      </p:pic>
    </p:spTree>
    <p:extLst>
      <p:ext uri="{BB962C8B-B14F-4D97-AF65-F5344CB8AC3E}">
        <p14:creationId xmlns:p14="http://schemas.microsoft.com/office/powerpoint/2010/main" val="1600285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Summary</a:t>
            </a:r>
          </a:p>
        </p:txBody>
      </p:sp>
      <p:sp>
        <p:nvSpPr>
          <p:cNvPr id="3" name="Content Placeholder 2"/>
          <p:cNvSpPr>
            <a:spLocks noGrp="1"/>
          </p:cNvSpPr>
          <p:nvPr>
            <p:ph idx="1"/>
          </p:nvPr>
        </p:nvSpPr>
        <p:spPr/>
        <p:txBody>
          <a:bodyPr/>
          <a:lstStyle/>
          <a:p>
            <a:pPr marL="0" indent="0">
              <a:buNone/>
            </a:pPr>
            <a:r>
              <a:rPr lang="en-US" dirty="0">
                <a:solidFill>
                  <a:srgbClr val="FFFFFF"/>
                </a:solidFill>
              </a:rPr>
              <a:t>	With this marketing plan, the Pirates organization will increase revenue and grow financially. The strategy includes continuing a strong relationship with loyal fans as well as creating a more diverse fan base. The fan experience will continue to improve and remain the top priority of the Pirates organization.</a:t>
            </a:r>
          </a:p>
        </p:txBody>
      </p:sp>
    </p:spTree>
    <p:extLst>
      <p:ext uri="{BB962C8B-B14F-4D97-AF65-F5344CB8AC3E}">
        <p14:creationId xmlns:p14="http://schemas.microsoft.com/office/powerpoint/2010/main" val="4177391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Introduction</a:t>
            </a:r>
          </a:p>
        </p:txBody>
      </p:sp>
      <p:sp>
        <p:nvSpPr>
          <p:cNvPr id="3" name="Content Placeholder 2"/>
          <p:cNvSpPr>
            <a:spLocks noGrp="1"/>
          </p:cNvSpPr>
          <p:nvPr>
            <p:ph idx="1"/>
          </p:nvPr>
        </p:nvSpPr>
        <p:spPr/>
        <p:txBody>
          <a:bodyPr/>
          <a:lstStyle/>
          <a:p>
            <a:r>
              <a:rPr lang="en-US" sz="2800" dirty="0">
                <a:solidFill>
                  <a:srgbClr val="FFFFFF"/>
                </a:solidFill>
              </a:rPr>
              <a:t>MLB- National League</a:t>
            </a:r>
          </a:p>
          <a:p>
            <a:r>
              <a:rPr lang="en-US" sz="2800" dirty="0">
                <a:solidFill>
                  <a:srgbClr val="FFFFFF"/>
                </a:solidFill>
              </a:rPr>
              <a:t>PNC Park</a:t>
            </a:r>
          </a:p>
          <a:p>
            <a:r>
              <a:rPr lang="en-US" sz="2800" dirty="0">
                <a:solidFill>
                  <a:srgbClr val="FFFFFF"/>
                </a:solidFill>
              </a:rPr>
              <a:t>Owner- Robert Nutting</a:t>
            </a:r>
          </a:p>
          <a:p>
            <a:r>
              <a:rPr lang="en-US" sz="2800" dirty="0">
                <a:solidFill>
                  <a:srgbClr val="FFFFFF"/>
                </a:solidFill>
              </a:rPr>
              <a:t>Manager- Clint Hurdle</a:t>
            </a:r>
          </a:p>
          <a:p>
            <a:r>
              <a:rPr lang="en-US" sz="2800" dirty="0">
                <a:solidFill>
                  <a:srgbClr val="FFFFFF"/>
                </a:solidFill>
              </a:rPr>
              <a:t>General Manager- Neal Huntington</a:t>
            </a:r>
          </a:p>
          <a:p>
            <a:pPr marL="118872" indent="0">
              <a:buNone/>
            </a:pPr>
            <a:endParaRPr lang="en-US" dirty="0"/>
          </a:p>
        </p:txBody>
      </p:sp>
      <p:pic>
        <p:nvPicPr>
          <p:cNvPr id="4" name="Picture 3"/>
          <p:cNvPicPr>
            <a:picLocks noChangeAspect="1"/>
          </p:cNvPicPr>
          <p:nvPr/>
        </p:nvPicPr>
        <p:blipFill>
          <a:blip r:embed="rId2"/>
          <a:stretch>
            <a:fillRect/>
          </a:stretch>
        </p:blipFill>
        <p:spPr>
          <a:xfrm>
            <a:off x="4306022" y="4296579"/>
            <a:ext cx="4502553" cy="2145456"/>
          </a:xfrm>
          <a:prstGeom prst="rect">
            <a:avLst/>
          </a:prstGeom>
        </p:spPr>
      </p:pic>
    </p:spTree>
    <p:extLst>
      <p:ext uri="{BB962C8B-B14F-4D97-AF65-F5344CB8AC3E}">
        <p14:creationId xmlns:p14="http://schemas.microsoft.com/office/powerpoint/2010/main" val="4068209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Sources</a:t>
            </a:r>
          </a:p>
        </p:txBody>
      </p:sp>
      <p:sp>
        <p:nvSpPr>
          <p:cNvPr id="3" name="Content Placeholder 2"/>
          <p:cNvSpPr>
            <a:spLocks noGrp="1"/>
          </p:cNvSpPr>
          <p:nvPr>
            <p:ph idx="1"/>
          </p:nvPr>
        </p:nvSpPr>
        <p:spPr/>
        <p:txBody>
          <a:bodyPr>
            <a:normAutofit/>
          </a:bodyPr>
          <a:lstStyle/>
          <a:p>
            <a:r>
              <a:rPr lang="en-US" sz="1600" dirty="0">
                <a:solidFill>
                  <a:srgbClr val="FFFFFF"/>
                </a:solidFill>
                <a:hlinkClick r:id="rId2"/>
              </a:rPr>
              <a:t>http://www.forbes.com/forbes/welcome/?toURL=http%3A//www.forbes.com/pictures/mlm45gdfgj/baseballs-most-valuable/&amp;refURL=https%3A//www.google.com/&amp;referrer=https%3A//www.google.com/</a:t>
            </a:r>
            <a:endParaRPr lang="en-US" sz="1600" dirty="0">
              <a:solidFill>
                <a:srgbClr val="FFFFFF"/>
              </a:solidFill>
            </a:endParaRPr>
          </a:p>
          <a:p>
            <a:r>
              <a:rPr lang="en-US" sz="1600" dirty="0">
                <a:solidFill>
                  <a:srgbClr val="FFFFFF"/>
                </a:solidFill>
                <a:hlinkClick r:id="rId3"/>
              </a:rPr>
              <a:t>http://pittsburgh.pirates.mlb.com/pit/community/charities.jsp</a:t>
            </a:r>
            <a:endParaRPr lang="en-US" sz="1600" dirty="0">
              <a:solidFill>
                <a:srgbClr val="FFFFFF"/>
              </a:solidFill>
            </a:endParaRPr>
          </a:p>
          <a:p>
            <a:r>
              <a:rPr lang="en-US" sz="1600" dirty="0">
                <a:solidFill>
                  <a:srgbClr val="FFFFFF"/>
                </a:solidFill>
                <a:hlinkClick r:id="rId4"/>
              </a:rPr>
              <a:t>http://pittsburgh.areaconnect.com/statistics.htm</a:t>
            </a:r>
            <a:endParaRPr lang="en-US" sz="1600" dirty="0">
              <a:solidFill>
                <a:srgbClr val="FFFFFF"/>
              </a:solidFill>
            </a:endParaRPr>
          </a:p>
          <a:p>
            <a:r>
              <a:rPr lang="en-US" sz="1600" dirty="0">
                <a:solidFill>
                  <a:srgbClr val="FFFFFF"/>
                </a:solidFill>
                <a:hlinkClick r:id="rId5"/>
              </a:rPr>
              <a:t>http://opendorse.com/blog/2013-sports-fan-demographics/</a:t>
            </a:r>
            <a:endParaRPr lang="en-US" sz="1600" dirty="0">
              <a:solidFill>
                <a:srgbClr val="FFFFFF"/>
              </a:solidFill>
            </a:endParaRPr>
          </a:p>
          <a:p>
            <a:r>
              <a:rPr lang="en-US" sz="1400" dirty="0">
                <a:solidFill>
                  <a:srgbClr val="FFFFFF"/>
                </a:solidFill>
                <a:hlinkClick r:id="rId6"/>
              </a:rPr>
              <a:t>https://www.statista.com/statistics/193673/average-ticket-price-in-the-mlb-by-team/</a:t>
            </a:r>
            <a:endParaRPr lang="en-US" sz="1400" dirty="0">
              <a:solidFill>
                <a:srgbClr val="FFFFFF"/>
              </a:solidFill>
            </a:endParaRPr>
          </a:p>
          <a:p>
            <a:r>
              <a:rPr lang="en-US" sz="1400" dirty="0">
                <a:solidFill>
                  <a:srgbClr val="FFFFFF"/>
                </a:solidFill>
                <a:hlinkClick r:id="rId7"/>
              </a:rPr>
              <a:t>http://www.cbsnews.com/media/the-7-most-and-least-expensive-stadiums-to-watch-a-major-league-baseball-game/</a:t>
            </a:r>
            <a:endParaRPr lang="en-US" sz="1400" dirty="0">
              <a:solidFill>
                <a:srgbClr val="FFFFFF"/>
              </a:solidFill>
            </a:endParaRPr>
          </a:p>
          <a:p>
            <a:r>
              <a:rPr lang="en-US" sz="1400" dirty="0">
                <a:solidFill>
                  <a:srgbClr val="FFFFFF"/>
                </a:solidFill>
                <a:hlinkClick r:id="rId8"/>
              </a:rPr>
              <a:t>https://www.gobankingrates.com/personal-finance/ranked-most-least-expensive-stadiums-mlb-fans-watch-baseball-game/</a:t>
            </a:r>
            <a:endParaRPr lang="en-US" sz="1400" dirty="0">
              <a:solidFill>
                <a:srgbClr val="FFFFFF"/>
              </a:solidFill>
            </a:endParaRPr>
          </a:p>
          <a:p>
            <a:endParaRPr lang="en-US" sz="1400" dirty="0">
              <a:solidFill>
                <a:srgbClr val="FFFFFF"/>
              </a:solidFill>
            </a:endParaRPr>
          </a:p>
        </p:txBody>
      </p:sp>
    </p:spTree>
    <p:extLst>
      <p:ext uri="{BB962C8B-B14F-4D97-AF65-F5344CB8AC3E}">
        <p14:creationId xmlns:p14="http://schemas.microsoft.com/office/powerpoint/2010/main" val="205244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Facility Overview: PNC Park</a:t>
            </a:r>
          </a:p>
        </p:txBody>
      </p:sp>
      <p:sp>
        <p:nvSpPr>
          <p:cNvPr id="3" name="Content Placeholder 2"/>
          <p:cNvSpPr>
            <a:spLocks noGrp="1"/>
          </p:cNvSpPr>
          <p:nvPr>
            <p:ph idx="1"/>
          </p:nvPr>
        </p:nvSpPr>
        <p:spPr/>
        <p:txBody>
          <a:bodyPr/>
          <a:lstStyle/>
          <a:p>
            <a:r>
              <a:rPr lang="en-US" dirty="0">
                <a:solidFill>
                  <a:srgbClr val="FFFFFF"/>
                </a:solidFill>
              </a:rPr>
              <a:t>Opened on March 31, 2001</a:t>
            </a:r>
          </a:p>
          <a:p>
            <a:r>
              <a:rPr lang="en-US" dirty="0">
                <a:solidFill>
                  <a:srgbClr val="FFFFFF"/>
                </a:solidFill>
              </a:rPr>
              <a:t>115 Federal Street Pittsburgh, PA</a:t>
            </a:r>
          </a:p>
          <a:p>
            <a:r>
              <a:rPr lang="en-US" dirty="0">
                <a:solidFill>
                  <a:srgbClr val="FFFFFF"/>
                </a:solidFill>
              </a:rPr>
              <a:t>Capacity- 38,362</a:t>
            </a:r>
          </a:p>
          <a:p>
            <a:r>
              <a:rPr lang="en-US" dirty="0">
                <a:solidFill>
                  <a:srgbClr val="FFFFFF"/>
                </a:solidFill>
              </a:rPr>
              <a:t>$216 million to construct</a:t>
            </a:r>
          </a:p>
          <a:p>
            <a:endParaRPr lang="en-US" dirty="0">
              <a:solidFill>
                <a:srgbClr val="FFFFFF"/>
              </a:solidFill>
            </a:endParaRPr>
          </a:p>
        </p:txBody>
      </p:sp>
      <p:pic>
        <p:nvPicPr>
          <p:cNvPr id="5" name="Picture 4"/>
          <p:cNvPicPr>
            <a:picLocks noChangeAspect="1"/>
          </p:cNvPicPr>
          <p:nvPr/>
        </p:nvPicPr>
        <p:blipFill>
          <a:blip r:embed="rId2"/>
          <a:stretch>
            <a:fillRect/>
          </a:stretch>
        </p:blipFill>
        <p:spPr>
          <a:xfrm>
            <a:off x="4753429" y="4181683"/>
            <a:ext cx="3933371" cy="2440459"/>
          </a:xfrm>
          <a:prstGeom prst="rect">
            <a:avLst/>
          </a:prstGeom>
        </p:spPr>
      </p:pic>
      <p:pic>
        <p:nvPicPr>
          <p:cNvPr id="6" name="Picture 5"/>
          <p:cNvPicPr>
            <a:picLocks noChangeAspect="1"/>
          </p:cNvPicPr>
          <p:nvPr/>
        </p:nvPicPr>
        <p:blipFill>
          <a:blip r:embed="rId3"/>
          <a:stretch>
            <a:fillRect/>
          </a:stretch>
        </p:blipFill>
        <p:spPr>
          <a:xfrm>
            <a:off x="457200" y="4181683"/>
            <a:ext cx="3904343" cy="2440460"/>
          </a:xfrm>
          <a:prstGeom prst="rect">
            <a:avLst/>
          </a:prstGeom>
        </p:spPr>
      </p:pic>
    </p:spTree>
    <p:extLst>
      <p:ext uri="{BB962C8B-B14F-4D97-AF65-F5344CB8AC3E}">
        <p14:creationId xmlns:p14="http://schemas.microsoft.com/office/powerpoint/2010/main" val="2953966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History</a:t>
            </a:r>
          </a:p>
        </p:txBody>
      </p:sp>
      <p:sp>
        <p:nvSpPr>
          <p:cNvPr id="3" name="Content Placeholder 2"/>
          <p:cNvSpPr>
            <a:spLocks noGrp="1"/>
          </p:cNvSpPr>
          <p:nvPr>
            <p:ph idx="1"/>
          </p:nvPr>
        </p:nvSpPr>
        <p:spPr/>
        <p:txBody>
          <a:bodyPr/>
          <a:lstStyle/>
          <a:p>
            <a:r>
              <a:rPr lang="en-US" sz="2800" dirty="0">
                <a:solidFill>
                  <a:srgbClr val="FFFFFF"/>
                </a:solidFill>
              </a:rPr>
              <a:t>Founded in 1881 as Allegheny</a:t>
            </a:r>
          </a:p>
          <a:p>
            <a:r>
              <a:rPr lang="en-US" sz="2800" dirty="0">
                <a:solidFill>
                  <a:srgbClr val="FFFFFF"/>
                </a:solidFill>
              </a:rPr>
              <a:t>Later the Pittsburgh </a:t>
            </a:r>
            <a:r>
              <a:rPr lang="en-US" sz="2800" dirty="0" err="1">
                <a:solidFill>
                  <a:srgbClr val="FFFFFF"/>
                </a:solidFill>
              </a:rPr>
              <a:t>Alleghenys</a:t>
            </a:r>
            <a:r>
              <a:rPr lang="en-US" sz="2800" dirty="0">
                <a:solidFill>
                  <a:srgbClr val="FFFFFF"/>
                </a:solidFill>
              </a:rPr>
              <a:t>, Pittsburg Pirates and now Pittsburgh Pirates </a:t>
            </a:r>
          </a:p>
          <a:p>
            <a:r>
              <a:rPr lang="en-US" sz="2800" dirty="0">
                <a:solidFill>
                  <a:srgbClr val="FFFFFF"/>
                </a:solidFill>
              </a:rPr>
              <a:t>5 World Series Championships    </a:t>
            </a:r>
          </a:p>
          <a:p>
            <a:pPr marL="0" indent="0">
              <a:buNone/>
            </a:pPr>
            <a:r>
              <a:rPr lang="en-US" sz="3600" dirty="0">
                <a:solidFill>
                  <a:srgbClr val="FFFFFF"/>
                </a:solidFill>
                <a:hlinkClick r:id="rId3"/>
              </a:rPr>
              <a:t>Video</a:t>
            </a:r>
            <a:r>
              <a:rPr lang="en-US" sz="2800" dirty="0">
                <a:solidFill>
                  <a:srgbClr val="FFFFFF"/>
                </a:solidFill>
              </a:rPr>
              <a:t> </a:t>
            </a:r>
          </a:p>
          <a:p>
            <a:endParaRPr lang="en-US" dirty="0"/>
          </a:p>
        </p:txBody>
      </p:sp>
      <p:pic>
        <p:nvPicPr>
          <p:cNvPr id="4" name="Picture 3"/>
          <p:cNvPicPr>
            <a:picLocks noChangeAspect="1"/>
          </p:cNvPicPr>
          <p:nvPr/>
        </p:nvPicPr>
        <p:blipFill>
          <a:blip r:embed="rId4"/>
          <a:stretch>
            <a:fillRect/>
          </a:stretch>
        </p:blipFill>
        <p:spPr>
          <a:xfrm>
            <a:off x="1861419" y="4015481"/>
            <a:ext cx="2545406" cy="2545406"/>
          </a:xfrm>
          <a:prstGeom prst="rect">
            <a:avLst/>
          </a:prstGeom>
        </p:spPr>
      </p:pic>
      <p:sp>
        <p:nvSpPr>
          <p:cNvPr id="5" name="TextBox 4"/>
          <p:cNvSpPr txBox="1"/>
          <p:nvPr/>
        </p:nvSpPr>
        <p:spPr>
          <a:xfrm>
            <a:off x="6802005" y="5949108"/>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5"/>
          <a:stretch>
            <a:fillRect/>
          </a:stretch>
        </p:blipFill>
        <p:spPr>
          <a:xfrm>
            <a:off x="4859130" y="4015481"/>
            <a:ext cx="3885749" cy="2545406"/>
          </a:xfrm>
          <a:prstGeom prst="rect">
            <a:avLst/>
          </a:prstGeom>
        </p:spPr>
      </p:pic>
    </p:spTree>
    <p:extLst>
      <p:ext uri="{BB962C8B-B14F-4D97-AF65-F5344CB8AC3E}">
        <p14:creationId xmlns:p14="http://schemas.microsoft.com/office/powerpoint/2010/main" val="3321352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Organizational Value</a:t>
            </a:r>
          </a:p>
        </p:txBody>
      </p:sp>
      <p:sp>
        <p:nvSpPr>
          <p:cNvPr id="3" name="Content Placeholder 2"/>
          <p:cNvSpPr>
            <a:spLocks noGrp="1"/>
          </p:cNvSpPr>
          <p:nvPr>
            <p:ph idx="1"/>
          </p:nvPr>
        </p:nvSpPr>
        <p:spPr/>
        <p:txBody>
          <a:bodyPr/>
          <a:lstStyle/>
          <a:p>
            <a:r>
              <a:rPr lang="en-US" dirty="0">
                <a:solidFill>
                  <a:srgbClr val="FFFFFF"/>
                </a:solidFill>
              </a:rPr>
              <a:t>Current overall franchise value- $975 million (18</a:t>
            </a:r>
            <a:r>
              <a:rPr lang="en-US" baseline="30000" dirty="0">
                <a:solidFill>
                  <a:srgbClr val="FFFFFF"/>
                </a:solidFill>
              </a:rPr>
              <a:t>th</a:t>
            </a:r>
            <a:r>
              <a:rPr lang="en-US" dirty="0">
                <a:solidFill>
                  <a:srgbClr val="FFFFFF"/>
                </a:solidFill>
              </a:rPr>
              <a:t> in MLB)</a:t>
            </a:r>
          </a:p>
          <a:p>
            <a:r>
              <a:rPr lang="en-US" dirty="0">
                <a:solidFill>
                  <a:srgbClr val="FFFFFF"/>
                </a:solidFill>
              </a:rPr>
              <a:t>Average MLB team value- $1.3 billion</a:t>
            </a:r>
          </a:p>
          <a:p>
            <a:r>
              <a:rPr lang="en-US" dirty="0">
                <a:solidFill>
                  <a:srgbClr val="FFFFFF"/>
                </a:solidFill>
              </a:rPr>
              <a:t>Operating income- $35 million</a:t>
            </a:r>
          </a:p>
          <a:p>
            <a:r>
              <a:rPr lang="en-US" dirty="0">
                <a:solidFill>
                  <a:srgbClr val="FFFFFF"/>
                </a:solidFill>
              </a:rPr>
              <a:t>Total revenue in 2016-  $244 million</a:t>
            </a:r>
          </a:p>
          <a:p>
            <a:pPr marL="0" indent="0">
              <a:buNone/>
            </a:pPr>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3842194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Sponsors</a:t>
            </a:r>
          </a:p>
        </p:txBody>
      </p:sp>
      <p:pic>
        <p:nvPicPr>
          <p:cNvPr id="4" name="Content Placeholder 3"/>
          <p:cNvPicPr>
            <a:picLocks noGrp="1" noChangeAspect="1"/>
          </p:cNvPicPr>
          <p:nvPr>
            <p:ph idx="1"/>
          </p:nvPr>
        </p:nvPicPr>
        <p:blipFill>
          <a:blip r:embed="rId2"/>
          <a:srcRect l="4197" r="4197"/>
          <a:stretch>
            <a:fillRect/>
          </a:stretch>
        </p:blipFill>
        <p:spPr>
          <a:xfrm>
            <a:off x="4717142" y="1255567"/>
            <a:ext cx="3316514" cy="2044051"/>
          </a:xfrm>
        </p:spPr>
      </p:pic>
      <p:pic>
        <p:nvPicPr>
          <p:cNvPr id="5" name="Picture 4"/>
          <p:cNvPicPr>
            <a:picLocks noChangeAspect="1"/>
          </p:cNvPicPr>
          <p:nvPr/>
        </p:nvPicPr>
        <p:blipFill>
          <a:blip r:embed="rId3"/>
          <a:stretch>
            <a:fillRect/>
          </a:stretch>
        </p:blipFill>
        <p:spPr>
          <a:xfrm>
            <a:off x="4717142" y="3359856"/>
            <a:ext cx="3664857" cy="1500301"/>
          </a:xfrm>
          <a:prstGeom prst="rect">
            <a:avLst/>
          </a:prstGeom>
        </p:spPr>
      </p:pic>
      <p:pic>
        <p:nvPicPr>
          <p:cNvPr id="7" name="Picture 6"/>
          <p:cNvPicPr>
            <a:picLocks noChangeAspect="1"/>
          </p:cNvPicPr>
          <p:nvPr/>
        </p:nvPicPr>
        <p:blipFill>
          <a:blip r:embed="rId4"/>
          <a:stretch>
            <a:fillRect/>
          </a:stretch>
        </p:blipFill>
        <p:spPr>
          <a:xfrm>
            <a:off x="838199" y="1255567"/>
            <a:ext cx="2953657" cy="2044051"/>
          </a:xfrm>
          <a:prstGeom prst="rect">
            <a:avLst/>
          </a:prstGeom>
        </p:spPr>
      </p:pic>
      <p:pic>
        <p:nvPicPr>
          <p:cNvPr id="8" name="Picture 7"/>
          <p:cNvPicPr>
            <a:picLocks noChangeAspect="1"/>
          </p:cNvPicPr>
          <p:nvPr/>
        </p:nvPicPr>
        <p:blipFill>
          <a:blip r:embed="rId5"/>
          <a:stretch>
            <a:fillRect/>
          </a:stretch>
        </p:blipFill>
        <p:spPr>
          <a:xfrm>
            <a:off x="4717142" y="4947556"/>
            <a:ext cx="3545114" cy="1741129"/>
          </a:xfrm>
          <a:prstGeom prst="rect">
            <a:avLst/>
          </a:prstGeom>
        </p:spPr>
      </p:pic>
      <p:pic>
        <p:nvPicPr>
          <p:cNvPr id="9" name="Picture 8"/>
          <p:cNvPicPr>
            <a:picLocks noChangeAspect="1"/>
          </p:cNvPicPr>
          <p:nvPr/>
        </p:nvPicPr>
        <p:blipFill>
          <a:blip r:embed="rId6"/>
          <a:stretch>
            <a:fillRect/>
          </a:stretch>
        </p:blipFill>
        <p:spPr>
          <a:xfrm>
            <a:off x="783771" y="4947556"/>
            <a:ext cx="2953657" cy="1783821"/>
          </a:xfrm>
          <a:prstGeom prst="rect">
            <a:avLst/>
          </a:prstGeom>
        </p:spPr>
      </p:pic>
      <p:pic>
        <p:nvPicPr>
          <p:cNvPr id="10" name="Picture 9"/>
          <p:cNvPicPr>
            <a:picLocks noChangeAspect="1"/>
          </p:cNvPicPr>
          <p:nvPr/>
        </p:nvPicPr>
        <p:blipFill>
          <a:blip r:embed="rId7"/>
          <a:stretch>
            <a:fillRect/>
          </a:stretch>
        </p:blipFill>
        <p:spPr>
          <a:xfrm>
            <a:off x="838199" y="3359856"/>
            <a:ext cx="2899229" cy="1523242"/>
          </a:xfrm>
          <a:prstGeom prst="rect">
            <a:avLst/>
          </a:prstGeom>
        </p:spPr>
      </p:pic>
    </p:spTree>
    <p:extLst>
      <p:ext uri="{BB962C8B-B14F-4D97-AF65-F5344CB8AC3E}">
        <p14:creationId xmlns:p14="http://schemas.microsoft.com/office/powerpoint/2010/main" val="8354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Mission Statement</a:t>
            </a:r>
          </a:p>
        </p:txBody>
      </p:sp>
      <p:sp>
        <p:nvSpPr>
          <p:cNvPr id="3" name="Content Placeholder 2"/>
          <p:cNvSpPr>
            <a:spLocks noGrp="1"/>
          </p:cNvSpPr>
          <p:nvPr>
            <p:ph idx="1"/>
          </p:nvPr>
        </p:nvSpPr>
        <p:spPr/>
        <p:txBody>
          <a:bodyPr>
            <a:normAutofit fontScale="92500"/>
          </a:bodyPr>
          <a:lstStyle/>
          <a:p>
            <a:r>
              <a:rPr lang="en-US" dirty="0">
                <a:solidFill>
                  <a:srgbClr val="FFFFFF"/>
                </a:solidFill>
              </a:rPr>
              <a:t>“WE WILL”</a:t>
            </a:r>
          </a:p>
          <a:p>
            <a:r>
              <a:rPr lang="en-US" dirty="0">
                <a:solidFill>
                  <a:srgbClr val="FFFFFF"/>
                </a:solidFill>
              </a:rPr>
              <a:t>Our goal is excellence in everything that we do both on and off the field. We are just as committed to excellence in how we interact with the community, our business partners and, most importantly, our fans. PNC Park is the Best Ballpark in America, and we will continue to look at ways to improve the fan experience to make it an even more inviting and fun place to visit. </a:t>
            </a:r>
          </a:p>
        </p:txBody>
      </p:sp>
    </p:spTree>
    <p:extLst>
      <p:ext uri="{BB962C8B-B14F-4D97-AF65-F5344CB8AC3E}">
        <p14:creationId xmlns:p14="http://schemas.microsoft.com/office/powerpoint/2010/main" val="3878575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Charities</a:t>
            </a:r>
          </a:p>
        </p:txBody>
      </p:sp>
      <p:sp>
        <p:nvSpPr>
          <p:cNvPr id="4" name="Rectangle 3"/>
          <p:cNvSpPr/>
          <p:nvPr/>
        </p:nvSpPr>
        <p:spPr>
          <a:xfrm>
            <a:off x="457200" y="1840623"/>
            <a:ext cx="8229600" cy="3108544"/>
          </a:xfrm>
          <a:prstGeom prst="rect">
            <a:avLst/>
          </a:prstGeom>
        </p:spPr>
        <p:txBody>
          <a:bodyPr wrap="square">
            <a:spAutoFit/>
          </a:bodyPr>
          <a:lstStyle/>
          <a:p>
            <a:r>
              <a:rPr lang="en-US" sz="2800" dirty="0">
                <a:solidFill>
                  <a:srgbClr val="FFFFFF"/>
                </a:solidFill>
              </a:rPr>
              <a:t>Pirates Charities is committed to strengthening the community by supporting organizations and programs aimed at improving the lives of children and adults in the greater Pittsburgh region. Pirates Charities places a special emphasis on supporting youth programs focused on health, fitness, and education by developing partnerships with those who share in our mission.</a:t>
            </a:r>
          </a:p>
        </p:txBody>
      </p:sp>
      <p:sp>
        <p:nvSpPr>
          <p:cNvPr id="5" name="Rectangle 4"/>
          <p:cNvSpPr/>
          <p:nvPr/>
        </p:nvSpPr>
        <p:spPr>
          <a:xfrm>
            <a:off x="857318" y="5244883"/>
            <a:ext cx="4572000" cy="584776"/>
          </a:xfrm>
          <a:prstGeom prst="rect">
            <a:avLst/>
          </a:prstGeom>
        </p:spPr>
        <p:txBody>
          <a:bodyPr>
            <a:spAutoFit/>
          </a:bodyPr>
          <a:lstStyle/>
          <a:p>
            <a:r>
              <a:rPr lang="en-US" sz="3200" dirty="0">
                <a:solidFill>
                  <a:srgbClr val="FFFFFF"/>
                </a:solidFill>
                <a:hlinkClick r:id="rId2"/>
              </a:rPr>
              <a:t>video</a:t>
            </a:r>
            <a:endParaRPr lang="en-US" sz="3200" dirty="0">
              <a:solidFill>
                <a:srgbClr val="FFFFFF"/>
              </a:solidFill>
            </a:endParaRPr>
          </a:p>
        </p:txBody>
      </p:sp>
    </p:spTree>
    <p:extLst>
      <p:ext uri="{BB962C8B-B14F-4D97-AF65-F5344CB8AC3E}">
        <p14:creationId xmlns:p14="http://schemas.microsoft.com/office/powerpoint/2010/main" val="186228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Pittsburgh Demographics</a:t>
            </a:r>
          </a:p>
        </p:txBody>
      </p:sp>
      <p:sp>
        <p:nvSpPr>
          <p:cNvPr id="3" name="Content Placeholder 2"/>
          <p:cNvSpPr>
            <a:spLocks noGrp="1"/>
          </p:cNvSpPr>
          <p:nvPr>
            <p:ph idx="1"/>
          </p:nvPr>
        </p:nvSpPr>
        <p:spPr/>
        <p:txBody>
          <a:bodyPr>
            <a:normAutofit/>
          </a:bodyPr>
          <a:lstStyle/>
          <a:p>
            <a:r>
              <a:rPr lang="en-US" sz="2400" dirty="0">
                <a:solidFill>
                  <a:srgbClr val="FFFFFF"/>
                </a:solidFill>
              </a:rPr>
              <a:t>Population- 334,563</a:t>
            </a:r>
          </a:p>
          <a:p>
            <a:pPr marL="118872" indent="0">
              <a:buNone/>
            </a:pPr>
            <a:endParaRPr lang="en-US" sz="2400" dirty="0">
              <a:solidFill>
                <a:srgbClr val="FFFFFF"/>
              </a:solidFill>
            </a:endParaRPr>
          </a:p>
          <a:p>
            <a:r>
              <a:rPr lang="en-US" sz="2400" dirty="0">
                <a:solidFill>
                  <a:srgbClr val="FFFFFF"/>
                </a:solidFill>
              </a:rPr>
              <a:t>67% White, 27% African American, 3% Asian</a:t>
            </a:r>
          </a:p>
          <a:p>
            <a:endParaRPr lang="en-US" sz="2400" dirty="0">
              <a:solidFill>
                <a:srgbClr val="FFFFFF"/>
              </a:solidFill>
            </a:endParaRPr>
          </a:p>
          <a:p>
            <a:r>
              <a:rPr lang="en-US" sz="2400" dirty="0">
                <a:solidFill>
                  <a:srgbClr val="FFFFFF"/>
                </a:solidFill>
              </a:rPr>
              <a:t>47.56% male, 52.44% female</a:t>
            </a:r>
          </a:p>
          <a:p>
            <a:endParaRPr lang="en-US" sz="2400" dirty="0">
              <a:solidFill>
                <a:srgbClr val="FFFFFF"/>
              </a:solidFill>
            </a:endParaRPr>
          </a:p>
          <a:p>
            <a:r>
              <a:rPr lang="en-US" sz="2400" dirty="0">
                <a:solidFill>
                  <a:srgbClr val="FFFFFF"/>
                </a:solidFill>
              </a:rPr>
              <a:t>24% 20-34 years old </a:t>
            </a:r>
          </a:p>
          <a:p>
            <a:pPr marL="118872" indent="0">
              <a:buNone/>
            </a:pPr>
            <a:endParaRPr lang="en-US" dirty="0">
              <a:solidFill>
                <a:srgbClr val="FFFFFF"/>
              </a:solidFill>
            </a:endParaRPr>
          </a:p>
          <a:p>
            <a:pPr marL="118872" indent="0">
              <a:buNone/>
            </a:pPr>
            <a:endParaRPr lang="en-US" dirty="0">
              <a:solidFill>
                <a:srgbClr val="FFFFFF"/>
              </a:solidFill>
            </a:endParaRPr>
          </a:p>
          <a:p>
            <a:pPr marL="118872" indent="0">
              <a:buNone/>
            </a:pPr>
            <a:endParaRPr lang="en-US" dirty="0">
              <a:solidFill>
                <a:srgbClr val="FFFFFF"/>
              </a:solidFill>
            </a:endParaRPr>
          </a:p>
          <a:p>
            <a:pPr marL="118872" indent="0">
              <a:buNone/>
            </a:pPr>
            <a:endParaRPr lang="en-US" dirty="0">
              <a:solidFill>
                <a:srgbClr val="FFFFFF"/>
              </a:solidFill>
            </a:endParaRPr>
          </a:p>
          <a:p>
            <a:endParaRPr lang="en-US" dirty="0"/>
          </a:p>
        </p:txBody>
      </p:sp>
      <p:pic>
        <p:nvPicPr>
          <p:cNvPr id="4" name="Picture 3"/>
          <p:cNvPicPr>
            <a:picLocks noChangeAspect="1"/>
          </p:cNvPicPr>
          <p:nvPr/>
        </p:nvPicPr>
        <p:blipFill>
          <a:blip r:embed="rId2"/>
          <a:stretch>
            <a:fillRect/>
          </a:stretch>
        </p:blipFill>
        <p:spPr>
          <a:xfrm>
            <a:off x="4726937" y="3828903"/>
            <a:ext cx="3959863" cy="2478636"/>
          </a:xfrm>
          <a:prstGeom prst="rect">
            <a:avLst/>
          </a:prstGeom>
        </p:spPr>
      </p:pic>
    </p:spTree>
    <p:extLst>
      <p:ext uri="{BB962C8B-B14F-4D97-AF65-F5344CB8AC3E}">
        <p14:creationId xmlns:p14="http://schemas.microsoft.com/office/powerpoint/2010/main" val="35673316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24426</TotalTime>
  <Words>688</Words>
  <Application>Microsoft Macintosh PowerPoint</Application>
  <PresentationFormat>On-screen Show (4:3)</PresentationFormat>
  <Paragraphs>126</Paragraphs>
  <Slides>20</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Pittsburgh Pirates Sport Marketing Plan</vt:lpstr>
      <vt:lpstr>Introduction</vt:lpstr>
      <vt:lpstr>Facility Overview: PNC Park</vt:lpstr>
      <vt:lpstr>History</vt:lpstr>
      <vt:lpstr>Organizational Value</vt:lpstr>
      <vt:lpstr>Sponsors</vt:lpstr>
      <vt:lpstr>Mission Statement</vt:lpstr>
      <vt:lpstr>Charities</vt:lpstr>
      <vt:lpstr>Pittsburgh Demographics</vt:lpstr>
      <vt:lpstr>Fan Base of MLB</vt:lpstr>
      <vt:lpstr>Prices</vt:lpstr>
      <vt:lpstr>Target Audience</vt:lpstr>
      <vt:lpstr>SWOT Analysis</vt:lpstr>
      <vt:lpstr>Marketing Objectives</vt:lpstr>
      <vt:lpstr>Strategies</vt:lpstr>
      <vt:lpstr>Strategies</vt:lpstr>
      <vt:lpstr>Strategies</vt:lpstr>
      <vt:lpstr>Strategies</vt:lpstr>
      <vt:lpstr>Summary</vt:lpstr>
      <vt:lpstr>Sources</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Pittsburgh Pirates Sport Marketing Plan</dc:title>
  <dc:creator>me</dc:creator>
  <cp:lastModifiedBy>Microsoft Office User</cp:lastModifiedBy>
  <cp:revision>47</cp:revision>
  <dcterms:created xsi:type="dcterms:W3CDTF">2016-09-26T19:08:53Z</dcterms:created>
  <dcterms:modified xsi:type="dcterms:W3CDTF">2020-04-20T05:07:34Z</dcterms:modified>
</cp:coreProperties>
</file>